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Lst>
  <p:notesMasterIdLst>
    <p:notesMasterId r:id="rId46"/>
  </p:notesMasterIdLst>
  <p:handoutMasterIdLst>
    <p:handoutMasterId r:id="rId47"/>
  </p:handoutMasterIdLst>
  <p:sldIdLst>
    <p:sldId id="295" r:id="rId2"/>
    <p:sldId id="533" r:id="rId3"/>
    <p:sldId id="577" r:id="rId4"/>
    <p:sldId id="534" r:id="rId5"/>
    <p:sldId id="535" r:id="rId6"/>
    <p:sldId id="537" r:id="rId7"/>
    <p:sldId id="538" r:id="rId8"/>
    <p:sldId id="539" r:id="rId9"/>
    <p:sldId id="540" r:id="rId10"/>
    <p:sldId id="541" r:id="rId11"/>
    <p:sldId id="542" r:id="rId12"/>
    <p:sldId id="543" r:id="rId13"/>
    <p:sldId id="544" r:id="rId14"/>
    <p:sldId id="545" r:id="rId15"/>
    <p:sldId id="546" r:id="rId16"/>
    <p:sldId id="547" r:id="rId17"/>
    <p:sldId id="548" r:id="rId18"/>
    <p:sldId id="549" r:id="rId19"/>
    <p:sldId id="550" r:id="rId20"/>
    <p:sldId id="551" r:id="rId21"/>
    <p:sldId id="552" r:id="rId22"/>
    <p:sldId id="553" r:id="rId23"/>
    <p:sldId id="554" r:id="rId24"/>
    <p:sldId id="555" r:id="rId25"/>
    <p:sldId id="556" r:id="rId26"/>
    <p:sldId id="557" r:id="rId27"/>
    <p:sldId id="558" r:id="rId28"/>
    <p:sldId id="559" r:id="rId29"/>
    <p:sldId id="560" r:id="rId30"/>
    <p:sldId id="561" r:id="rId31"/>
    <p:sldId id="566" r:id="rId32"/>
    <p:sldId id="567" r:id="rId33"/>
    <p:sldId id="568" r:id="rId34"/>
    <p:sldId id="569" r:id="rId35"/>
    <p:sldId id="570" r:id="rId36"/>
    <p:sldId id="571" r:id="rId37"/>
    <p:sldId id="572" r:id="rId38"/>
    <p:sldId id="573" r:id="rId39"/>
    <p:sldId id="574" r:id="rId40"/>
    <p:sldId id="575" r:id="rId41"/>
    <p:sldId id="576" r:id="rId42"/>
    <p:sldId id="562" r:id="rId43"/>
    <p:sldId id="578" r:id="rId44"/>
    <p:sldId id="565" r:id="rId45"/>
  </p:sldIdLst>
  <p:sldSz cx="9144000" cy="6858000" type="screen4x3"/>
  <p:notesSz cx="9918700" cy="68199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9465"/>
    <a:srgbClr val="71685A"/>
    <a:srgbClr val="E8E8E8"/>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21" autoAdjust="0"/>
    <p:restoredTop sz="76840" autoAdjust="0"/>
  </p:normalViewPr>
  <p:slideViewPr>
    <p:cSldViewPr>
      <p:cViewPr varScale="1">
        <p:scale>
          <a:sx n="89" d="100"/>
          <a:sy n="89" d="100"/>
        </p:scale>
        <p:origin x="-2328" y="-102"/>
      </p:cViewPr>
      <p:guideLst>
        <p:guide orient="horz" pos="2160"/>
        <p:guide pos="2880"/>
      </p:guideLst>
    </p:cSldViewPr>
  </p:slideViewPr>
  <p:notesTextViewPr>
    <p:cViewPr>
      <p:scale>
        <a:sx n="1" d="1"/>
        <a:sy n="1" d="1"/>
      </p:scale>
      <p:origin x="0" y="0"/>
    </p:cViewPr>
  </p:notesTextViewPr>
  <p:sorterViewPr>
    <p:cViewPr>
      <p:scale>
        <a:sx n="66" d="100"/>
        <a:sy n="66" d="100"/>
      </p:scale>
      <p:origin x="0" y="-31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98103" cy="340995"/>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5618302" y="0"/>
            <a:ext cx="4298103" cy="340995"/>
          </a:xfrm>
          <a:prstGeom prst="rect">
            <a:avLst/>
          </a:prstGeom>
        </p:spPr>
        <p:txBody>
          <a:bodyPr vert="horz" lIns="91440" tIns="45720" rIns="91440" bIns="45720" rtlCol="0"/>
          <a:lstStyle>
            <a:lvl1pPr algn="r">
              <a:defRPr sz="1200"/>
            </a:lvl1pPr>
          </a:lstStyle>
          <a:p>
            <a:fld id="{47679A03-E561-429E-9ADB-AF232CCEB873}" type="datetimeFigureOut">
              <a:rPr lang="fr-BE" smtClean="0"/>
              <a:t>2/02/2017</a:t>
            </a:fld>
            <a:endParaRPr lang="fr-BE"/>
          </a:p>
        </p:txBody>
      </p:sp>
      <p:sp>
        <p:nvSpPr>
          <p:cNvPr id="4" name="Espace réservé du pied de page 3"/>
          <p:cNvSpPr>
            <a:spLocks noGrp="1"/>
          </p:cNvSpPr>
          <p:nvPr>
            <p:ph type="ftr" sz="quarter" idx="2"/>
          </p:nvPr>
        </p:nvSpPr>
        <p:spPr>
          <a:xfrm>
            <a:off x="0" y="6477722"/>
            <a:ext cx="4298103" cy="34099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5618302" y="6477722"/>
            <a:ext cx="4298103" cy="340995"/>
          </a:xfrm>
          <a:prstGeom prst="rect">
            <a:avLst/>
          </a:prstGeom>
        </p:spPr>
        <p:txBody>
          <a:bodyPr vert="horz" lIns="91440" tIns="45720" rIns="91440" bIns="45720" rtlCol="0" anchor="b"/>
          <a:lstStyle>
            <a:lvl1pPr algn="r">
              <a:defRPr sz="1200"/>
            </a:lvl1pPr>
          </a:lstStyle>
          <a:p>
            <a:fld id="{13125B90-9A49-4F44-8C8C-CBC6A1991C20}" type="slidenum">
              <a:rPr lang="fr-BE" smtClean="0"/>
              <a:t>‹N°›</a:t>
            </a:fld>
            <a:endParaRPr lang="fr-BE"/>
          </a:p>
        </p:txBody>
      </p:sp>
    </p:spTree>
    <p:extLst>
      <p:ext uri="{BB962C8B-B14F-4D97-AF65-F5344CB8AC3E}">
        <p14:creationId xmlns:p14="http://schemas.microsoft.com/office/powerpoint/2010/main" val="827116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98103" cy="340995"/>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5618302" y="0"/>
            <a:ext cx="4298103" cy="340995"/>
          </a:xfrm>
          <a:prstGeom prst="rect">
            <a:avLst/>
          </a:prstGeom>
        </p:spPr>
        <p:txBody>
          <a:bodyPr vert="horz" lIns="91440" tIns="45720" rIns="91440" bIns="45720" rtlCol="0"/>
          <a:lstStyle>
            <a:lvl1pPr algn="r">
              <a:defRPr sz="1200"/>
            </a:lvl1pPr>
          </a:lstStyle>
          <a:p>
            <a:fld id="{C616EC34-68CA-4A44-84DB-E964D877D64F}" type="datetimeFigureOut">
              <a:rPr lang="fr-FR" smtClean="0"/>
              <a:pPr/>
              <a:t>02/02/2017</a:t>
            </a:fld>
            <a:endParaRPr lang="en-US"/>
          </a:p>
        </p:txBody>
      </p:sp>
      <p:sp>
        <p:nvSpPr>
          <p:cNvPr id="4" name="Espace réservé de l'image des diapositives 3"/>
          <p:cNvSpPr>
            <a:spLocks noGrp="1" noRot="1" noChangeAspect="1"/>
          </p:cNvSpPr>
          <p:nvPr>
            <p:ph type="sldImg" idx="2"/>
          </p:nvPr>
        </p:nvSpPr>
        <p:spPr>
          <a:xfrm>
            <a:off x="3254375" y="511175"/>
            <a:ext cx="3411538" cy="2557463"/>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991870" y="3239453"/>
            <a:ext cx="7934960" cy="306895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6477722"/>
            <a:ext cx="4298103" cy="340995"/>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5618302" y="6477722"/>
            <a:ext cx="4298103" cy="340995"/>
          </a:xfrm>
          <a:prstGeom prst="rect">
            <a:avLst/>
          </a:prstGeom>
        </p:spPr>
        <p:txBody>
          <a:bodyPr vert="horz" lIns="91440" tIns="45720" rIns="91440" bIns="45720" rtlCol="0" anchor="b"/>
          <a:lstStyle>
            <a:lvl1pPr algn="r">
              <a:defRPr sz="1200"/>
            </a:lvl1pPr>
          </a:lstStyle>
          <a:p>
            <a:fld id="{34669445-EE00-45D1-8C41-9FB0E71C62C3}" type="slidenum">
              <a:rPr lang="en-US" smtClean="0"/>
              <a:pPr/>
              <a:t>‹N°›</a:t>
            </a:fld>
            <a:endParaRPr lang="en-US"/>
          </a:p>
        </p:txBody>
      </p:sp>
    </p:spTree>
    <p:extLst>
      <p:ext uri="{BB962C8B-B14F-4D97-AF65-F5344CB8AC3E}">
        <p14:creationId xmlns:p14="http://schemas.microsoft.com/office/powerpoint/2010/main" val="295820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a:latin typeface="Arial" pitchFamily="34" charset="0"/>
              </a:rPr>
              <a:t>10 mars 2009 - Plaines de l'Escaut</a:t>
            </a:r>
          </a:p>
        </p:txBody>
      </p:sp>
      <p:sp>
        <p:nvSpPr>
          <p:cNvPr id="114691"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latin typeface="Arial" pitchFamily="34" charset="0"/>
              </a:rPr>
              <a:t>Présenté par T. Godrie, CQPF</a:t>
            </a:r>
          </a:p>
        </p:txBody>
      </p:sp>
      <p:sp>
        <p:nvSpPr>
          <p:cNvPr id="11469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DDFFFC-138A-4D2E-A40D-311E18F4FD1E}" type="slidenum">
              <a:rPr lang="fr-BE" smtClean="0">
                <a:latin typeface="Arial" pitchFamily="34" charset="0"/>
              </a:rPr>
              <a:pPr fontAlgn="base">
                <a:spcBef>
                  <a:spcPct val="0"/>
                </a:spcBef>
                <a:spcAft>
                  <a:spcPct val="0"/>
                </a:spcAft>
                <a:defRPr/>
              </a:pPr>
              <a:t>1</a:t>
            </a:fld>
            <a:endParaRPr lang="fr-BE">
              <a:latin typeface="Arial" pitchFamily="34" charset="0"/>
            </a:endParaRPr>
          </a:p>
        </p:txBody>
      </p:sp>
      <p:sp>
        <p:nvSpPr>
          <p:cNvPr id="22533" name="Rectangle 7"/>
          <p:cNvSpPr txBox="1">
            <a:spLocks noGrp="1" noChangeArrowheads="1"/>
          </p:cNvSpPr>
          <p:nvPr/>
        </p:nvSpPr>
        <p:spPr bwMode="auto">
          <a:xfrm>
            <a:off x="5618085" y="6478218"/>
            <a:ext cx="4298398" cy="340625"/>
          </a:xfrm>
          <a:prstGeom prst="rect">
            <a:avLst/>
          </a:prstGeom>
          <a:noFill/>
          <a:ln w="9525">
            <a:noFill/>
            <a:miter lim="800000"/>
            <a:headEnd/>
            <a:tailEnd/>
          </a:ln>
        </p:spPr>
        <p:txBody>
          <a:bodyPr lIns="91409" tIns="45705" rIns="91409" bIns="45705" anchor="b"/>
          <a:lstStyle/>
          <a:p>
            <a:pPr algn="r" defTabSz="912958"/>
            <a:fld id="{9BA94863-1E92-4876-922F-A6F4C3491E54}" type="slidenum">
              <a:rPr lang="fr-BE" sz="1200">
                <a:latin typeface="Calibri" pitchFamily="34" charset="0"/>
              </a:rPr>
              <a:pPr algn="r" defTabSz="912958"/>
              <a:t>1</a:t>
            </a:fld>
            <a:endParaRPr lang="fr-BE" sz="1200" dirty="0">
              <a:latin typeface="Calibri" pitchFamily="34" charset="0"/>
            </a:endParaRPr>
          </a:p>
        </p:txBody>
      </p:sp>
      <p:sp>
        <p:nvSpPr>
          <p:cNvPr id="225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latin typeface="Arial" pitchFamily="34" charset="0"/>
            </a:endParaRPr>
          </a:p>
        </p:txBody>
      </p:sp>
    </p:spTree>
    <p:extLst>
      <p:ext uri="{BB962C8B-B14F-4D97-AF65-F5344CB8AC3E}">
        <p14:creationId xmlns:p14="http://schemas.microsoft.com/office/powerpoint/2010/main" val="2799194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43011"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3953742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44035"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4121162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45059"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2144939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46083"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3829786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47107"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627273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48131"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828032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49155"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1498694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50179"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3176058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51203"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3024326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52227"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dirty="0">
              <a:latin typeface="Times New Roman" panose="02020603050405020304" pitchFamily="18" charset="0"/>
            </a:endParaRPr>
          </a:p>
        </p:txBody>
      </p:sp>
    </p:spTree>
    <p:extLst>
      <p:ext uri="{BB962C8B-B14F-4D97-AF65-F5344CB8AC3E}">
        <p14:creationId xmlns:p14="http://schemas.microsoft.com/office/powerpoint/2010/main" val="409147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a:latin typeface="Arial" charset="0"/>
              </a:rPr>
              <a:t>10 mars 2009 - Plaines de l'Escaut</a:t>
            </a:r>
          </a:p>
        </p:txBody>
      </p:sp>
      <p:sp>
        <p:nvSpPr>
          <p:cNvPr id="58371"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latin typeface="Arial" charset="0"/>
              </a:rPr>
              <a:t>Présenté par T. Godrie, CQPF</a:t>
            </a:r>
          </a:p>
        </p:txBody>
      </p:sp>
      <p:sp>
        <p:nvSpPr>
          <p:cNvPr id="5837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732C6A-301A-42D3-BAEC-6F77F4BF3C30}" type="slidenum">
              <a:rPr lang="fr-BE" altLang="fr-FR"/>
              <a:pPr eaLnBrk="1" hangingPunct="1"/>
              <a:t>2</a:t>
            </a:fld>
            <a:endParaRPr lang="fr-BE" altLang="fr-FR"/>
          </a:p>
        </p:txBody>
      </p:sp>
      <p:sp>
        <p:nvSpPr>
          <p:cNvPr id="34821"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24" tIns="49513" rIns="99024" bIns="49513" anchor="b"/>
          <a:lstStyle>
            <a:lvl1pPr defTabSz="989013" eaLnBrk="0" hangingPunct="0">
              <a:spcBef>
                <a:spcPct val="30000"/>
              </a:spcBef>
              <a:defRPr sz="1200">
                <a:solidFill>
                  <a:schemeClr val="tx1"/>
                </a:solidFill>
                <a:latin typeface="Calibri" panose="020F0502020204030204" pitchFamily="34" charset="0"/>
              </a:defRPr>
            </a:lvl1pPr>
            <a:lvl2pPr marL="742950" indent="-285750" defTabSz="989013" eaLnBrk="0" hangingPunct="0">
              <a:spcBef>
                <a:spcPct val="30000"/>
              </a:spcBef>
              <a:defRPr sz="1200">
                <a:solidFill>
                  <a:schemeClr val="tx1"/>
                </a:solidFill>
                <a:latin typeface="Calibri" panose="020F0502020204030204" pitchFamily="34" charset="0"/>
              </a:defRPr>
            </a:lvl2pPr>
            <a:lvl3pPr marL="1143000" indent="-228600" defTabSz="989013" eaLnBrk="0" hangingPunct="0">
              <a:spcBef>
                <a:spcPct val="30000"/>
              </a:spcBef>
              <a:defRPr sz="1200">
                <a:solidFill>
                  <a:schemeClr val="tx1"/>
                </a:solidFill>
                <a:latin typeface="Calibri" panose="020F0502020204030204" pitchFamily="34" charset="0"/>
              </a:defRPr>
            </a:lvl3pPr>
            <a:lvl4pPr marL="1600200" indent="-228600" defTabSz="989013" eaLnBrk="0" hangingPunct="0">
              <a:spcBef>
                <a:spcPct val="30000"/>
              </a:spcBef>
              <a:defRPr sz="1200">
                <a:solidFill>
                  <a:schemeClr val="tx1"/>
                </a:solidFill>
                <a:latin typeface="Calibri" panose="020F0502020204030204" pitchFamily="34" charset="0"/>
              </a:defRPr>
            </a:lvl4pPr>
            <a:lvl5pPr marL="2057400" indent="-228600" defTabSz="989013" eaLnBrk="0" hangingPunct="0">
              <a:spcBef>
                <a:spcPct val="30000"/>
              </a:spcBef>
              <a:defRPr sz="1200">
                <a:solidFill>
                  <a:schemeClr val="tx1"/>
                </a:solidFill>
                <a:latin typeface="Calibri" panose="020F0502020204030204" pitchFamily="34" charset="0"/>
              </a:defRPr>
            </a:lvl5pPr>
            <a:lvl6pPr marL="2514600" indent="-228600" defTabSz="9890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890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890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890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7CC7B7A-F2D2-4DAA-99E9-8ED45C0574B2}" type="slidenum">
              <a:rPr lang="fr-BE" altLang="fr-FR" sz="1300"/>
              <a:pPr algn="r" eaLnBrk="1" hangingPunct="1">
                <a:spcBef>
                  <a:spcPct val="0"/>
                </a:spcBef>
              </a:pPr>
              <a:t>2</a:t>
            </a:fld>
            <a:endParaRPr lang="fr-BE" altLang="fr-FR" sz="1300"/>
          </a:p>
        </p:txBody>
      </p:sp>
      <p:sp>
        <p:nvSpPr>
          <p:cNvPr id="348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latin typeface="Arial" panose="020B0604020202020204" pitchFamily="34" charset="0"/>
            </a:endParaRPr>
          </a:p>
        </p:txBody>
      </p:sp>
    </p:spTree>
    <p:extLst>
      <p:ext uri="{BB962C8B-B14F-4D97-AF65-F5344CB8AC3E}">
        <p14:creationId xmlns:p14="http://schemas.microsoft.com/office/powerpoint/2010/main" val="2491952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53251"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3842110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54275"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370069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55299"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1423275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56323"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616777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57347"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2087589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58371"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1024693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59395"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1592567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60419"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dirty="0">
              <a:latin typeface="Times New Roman" panose="02020603050405020304" pitchFamily="18" charset="0"/>
            </a:endParaRPr>
          </a:p>
        </p:txBody>
      </p:sp>
    </p:spTree>
    <p:extLst>
      <p:ext uri="{BB962C8B-B14F-4D97-AF65-F5344CB8AC3E}">
        <p14:creationId xmlns:p14="http://schemas.microsoft.com/office/powerpoint/2010/main" val="3158296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61443"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3120358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3101975" y="515938"/>
            <a:ext cx="3724275" cy="2547937"/>
          </a:xfrm>
          <a:prstGeom prst="rect">
            <a:avLst/>
          </a:prstGeom>
          <a:solidFill>
            <a:srgbClr val="FFFFFF"/>
          </a:solidFill>
          <a:ln w="9360">
            <a:solidFill>
              <a:srgbClr val="000000"/>
            </a:solidFill>
            <a:miter lim="800000"/>
            <a:headEnd/>
            <a:tailEnd/>
          </a:ln>
        </p:spPr>
        <p:txBody>
          <a:bodyPr wrap="none" lIns="92216" tIns="46109" rIns="92216" bIns="46109"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600">
              <a:solidFill>
                <a:srgbClr val="000000"/>
              </a:solidFill>
            </a:endParaRPr>
          </a:p>
        </p:txBody>
      </p:sp>
      <p:sp>
        <p:nvSpPr>
          <p:cNvPr id="7171" name="Rectangle 2"/>
          <p:cNvSpPr>
            <a:spLocks noGrp="1" noChangeArrowheads="1"/>
          </p:cNvSpPr>
          <p:nvPr>
            <p:ph type="body"/>
          </p:nvPr>
        </p:nvSpPr>
        <p:spPr bwMode="auto">
          <a:xfrm>
            <a:off x="1536700" y="3233738"/>
            <a:ext cx="6862763" cy="261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131181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a:latin typeface="Arial" charset="0"/>
              </a:rPr>
              <a:t>10 mars 2009 - Plaines de l'Escaut</a:t>
            </a:r>
          </a:p>
        </p:txBody>
      </p:sp>
      <p:sp>
        <p:nvSpPr>
          <p:cNvPr id="59395"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latin typeface="Arial" charset="0"/>
              </a:rPr>
              <a:t>Présenté par T. Godrie, CQPF</a:t>
            </a:r>
          </a:p>
        </p:txBody>
      </p:sp>
      <p:sp>
        <p:nvSpPr>
          <p:cNvPr id="5939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E2D6ED-FC0D-4C32-AF11-76296C96E603}" type="slidenum">
              <a:rPr lang="fr-BE" altLang="fr-FR"/>
              <a:pPr eaLnBrk="1" hangingPunct="1"/>
              <a:t>4</a:t>
            </a:fld>
            <a:endParaRPr lang="fr-BE" altLang="fr-FR"/>
          </a:p>
        </p:txBody>
      </p:sp>
      <p:sp>
        <p:nvSpPr>
          <p:cNvPr id="35845"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defTabSz="989013" eaLnBrk="0" hangingPunct="0">
              <a:spcBef>
                <a:spcPct val="30000"/>
              </a:spcBef>
              <a:defRPr sz="1200">
                <a:solidFill>
                  <a:schemeClr val="tx1"/>
                </a:solidFill>
                <a:latin typeface="Calibri" panose="020F0502020204030204" pitchFamily="34" charset="0"/>
              </a:defRPr>
            </a:lvl1pPr>
            <a:lvl2pPr marL="742950" indent="-285750" defTabSz="989013" eaLnBrk="0" hangingPunct="0">
              <a:spcBef>
                <a:spcPct val="30000"/>
              </a:spcBef>
              <a:defRPr sz="1200">
                <a:solidFill>
                  <a:schemeClr val="tx1"/>
                </a:solidFill>
                <a:latin typeface="Calibri" panose="020F0502020204030204" pitchFamily="34" charset="0"/>
              </a:defRPr>
            </a:lvl2pPr>
            <a:lvl3pPr marL="1143000" indent="-228600" defTabSz="989013" eaLnBrk="0" hangingPunct="0">
              <a:spcBef>
                <a:spcPct val="30000"/>
              </a:spcBef>
              <a:defRPr sz="1200">
                <a:solidFill>
                  <a:schemeClr val="tx1"/>
                </a:solidFill>
                <a:latin typeface="Calibri" panose="020F0502020204030204" pitchFamily="34" charset="0"/>
              </a:defRPr>
            </a:lvl3pPr>
            <a:lvl4pPr marL="1600200" indent="-228600" defTabSz="989013" eaLnBrk="0" hangingPunct="0">
              <a:spcBef>
                <a:spcPct val="30000"/>
              </a:spcBef>
              <a:defRPr sz="1200">
                <a:solidFill>
                  <a:schemeClr val="tx1"/>
                </a:solidFill>
                <a:latin typeface="Calibri" panose="020F0502020204030204" pitchFamily="34" charset="0"/>
              </a:defRPr>
            </a:lvl4pPr>
            <a:lvl5pPr marL="2057400" indent="-228600" defTabSz="989013" eaLnBrk="0" hangingPunct="0">
              <a:spcBef>
                <a:spcPct val="30000"/>
              </a:spcBef>
              <a:defRPr sz="1200">
                <a:solidFill>
                  <a:schemeClr val="tx1"/>
                </a:solidFill>
                <a:latin typeface="Calibri" panose="020F0502020204030204" pitchFamily="34" charset="0"/>
              </a:defRPr>
            </a:lvl5pPr>
            <a:lvl6pPr marL="2514600" indent="-228600" defTabSz="9890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890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890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890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602F856-E26E-4CFD-B892-1ACE7770DFFA}" type="slidenum">
              <a:rPr lang="fr-BE" altLang="fr-FR" sz="1300"/>
              <a:pPr algn="r" eaLnBrk="1" hangingPunct="1">
                <a:spcBef>
                  <a:spcPct val="0"/>
                </a:spcBef>
              </a:pPr>
              <a:t>4</a:t>
            </a:fld>
            <a:endParaRPr lang="fr-BE" altLang="fr-FR" sz="1300"/>
          </a:p>
        </p:txBody>
      </p:sp>
      <p:sp>
        <p:nvSpPr>
          <p:cNvPr id="358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latin typeface="Arial" panose="020B0604020202020204" pitchFamily="34" charset="0"/>
            </a:endParaRPr>
          </a:p>
        </p:txBody>
      </p:sp>
    </p:spTree>
    <p:extLst>
      <p:ext uri="{BB962C8B-B14F-4D97-AF65-F5344CB8AC3E}">
        <p14:creationId xmlns:p14="http://schemas.microsoft.com/office/powerpoint/2010/main" val="1071807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3101975" y="515938"/>
            <a:ext cx="3724275" cy="2547937"/>
          </a:xfrm>
          <a:prstGeom prst="rect">
            <a:avLst/>
          </a:prstGeom>
          <a:solidFill>
            <a:srgbClr val="FFFFFF"/>
          </a:solidFill>
          <a:ln w="9360">
            <a:solidFill>
              <a:srgbClr val="000000"/>
            </a:solidFill>
            <a:miter lim="800000"/>
            <a:headEnd/>
            <a:tailEnd/>
          </a:ln>
        </p:spPr>
        <p:txBody>
          <a:bodyPr wrap="none" lIns="92216" tIns="46109" rIns="92216" bIns="46109"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600">
              <a:solidFill>
                <a:srgbClr val="000000"/>
              </a:solidFill>
            </a:endParaRPr>
          </a:p>
        </p:txBody>
      </p:sp>
      <p:sp>
        <p:nvSpPr>
          <p:cNvPr id="9219" name="Rectangle 2"/>
          <p:cNvSpPr>
            <a:spLocks noGrp="1" noChangeArrowheads="1"/>
          </p:cNvSpPr>
          <p:nvPr>
            <p:ph type="body"/>
          </p:nvPr>
        </p:nvSpPr>
        <p:spPr bwMode="auto">
          <a:xfrm>
            <a:off x="1536700" y="3233738"/>
            <a:ext cx="6862763" cy="261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1863700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3101975" y="515938"/>
            <a:ext cx="3724275" cy="2547937"/>
          </a:xfrm>
          <a:prstGeom prst="rect">
            <a:avLst/>
          </a:prstGeom>
          <a:solidFill>
            <a:srgbClr val="FFFFFF"/>
          </a:solidFill>
          <a:ln w="9360">
            <a:solidFill>
              <a:srgbClr val="000000"/>
            </a:solidFill>
            <a:miter lim="800000"/>
            <a:headEnd/>
            <a:tailEnd/>
          </a:ln>
        </p:spPr>
        <p:txBody>
          <a:bodyPr wrap="none" lIns="92216" tIns="46109" rIns="92216" bIns="46109"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600">
              <a:solidFill>
                <a:srgbClr val="000000"/>
              </a:solidFill>
            </a:endParaRPr>
          </a:p>
        </p:txBody>
      </p:sp>
      <p:sp>
        <p:nvSpPr>
          <p:cNvPr id="11267" name="Rectangle 2"/>
          <p:cNvSpPr>
            <a:spLocks noGrp="1" noChangeArrowheads="1"/>
          </p:cNvSpPr>
          <p:nvPr>
            <p:ph type="body"/>
          </p:nvPr>
        </p:nvSpPr>
        <p:spPr bwMode="auto">
          <a:xfrm>
            <a:off x="1536700" y="3233738"/>
            <a:ext cx="6862763" cy="261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2762259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3101975" y="515938"/>
            <a:ext cx="3724275" cy="2547937"/>
          </a:xfrm>
          <a:prstGeom prst="rect">
            <a:avLst/>
          </a:prstGeom>
          <a:solidFill>
            <a:srgbClr val="FFFFFF"/>
          </a:solidFill>
          <a:ln w="9360">
            <a:solidFill>
              <a:srgbClr val="000000"/>
            </a:solidFill>
            <a:miter lim="800000"/>
            <a:headEnd/>
            <a:tailEnd/>
          </a:ln>
        </p:spPr>
        <p:txBody>
          <a:bodyPr wrap="none" lIns="92216" tIns="46109" rIns="92216" bIns="46109"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600">
              <a:solidFill>
                <a:srgbClr val="000000"/>
              </a:solidFill>
            </a:endParaRPr>
          </a:p>
        </p:txBody>
      </p:sp>
      <p:sp>
        <p:nvSpPr>
          <p:cNvPr id="13315" name="Rectangle 2"/>
          <p:cNvSpPr>
            <a:spLocks noGrp="1" noChangeArrowheads="1"/>
          </p:cNvSpPr>
          <p:nvPr>
            <p:ph type="body"/>
          </p:nvPr>
        </p:nvSpPr>
        <p:spPr bwMode="auto">
          <a:xfrm>
            <a:off x="1536700" y="3233738"/>
            <a:ext cx="6862763" cy="261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2374384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3101975" y="515938"/>
            <a:ext cx="3724275" cy="2547937"/>
          </a:xfrm>
          <a:prstGeom prst="rect">
            <a:avLst/>
          </a:prstGeom>
          <a:solidFill>
            <a:srgbClr val="FFFFFF"/>
          </a:solidFill>
          <a:ln w="9360">
            <a:solidFill>
              <a:srgbClr val="000000"/>
            </a:solidFill>
            <a:miter lim="800000"/>
            <a:headEnd/>
            <a:tailEnd/>
          </a:ln>
        </p:spPr>
        <p:txBody>
          <a:bodyPr wrap="none" lIns="92216" tIns="46109" rIns="92216" bIns="46109"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600">
              <a:solidFill>
                <a:srgbClr val="000000"/>
              </a:solidFill>
            </a:endParaRPr>
          </a:p>
        </p:txBody>
      </p:sp>
      <p:sp>
        <p:nvSpPr>
          <p:cNvPr id="15363" name="Rectangle 2"/>
          <p:cNvSpPr>
            <a:spLocks noGrp="1" noChangeArrowheads="1"/>
          </p:cNvSpPr>
          <p:nvPr>
            <p:ph type="body"/>
          </p:nvPr>
        </p:nvSpPr>
        <p:spPr bwMode="auto">
          <a:xfrm>
            <a:off x="1536700" y="3233738"/>
            <a:ext cx="6862763" cy="261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dirty="0">
              <a:latin typeface="Times New Roman" panose="02020603050405020304" pitchFamily="18" charset="0"/>
            </a:endParaRPr>
          </a:p>
        </p:txBody>
      </p:sp>
    </p:spTree>
    <p:extLst>
      <p:ext uri="{BB962C8B-B14F-4D97-AF65-F5344CB8AC3E}">
        <p14:creationId xmlns:p14="http://schemas.microsoft.com/office/powerpoint/2010/main" val="3540871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3101975" y="515938"/>
            <a:ext cx="3724275" cy="2547937"/>
          </a:xfrm>
          <a:prstGeom prst="rect">
            <a:avLst/>
          </a:prstGeom>
          <a:solidFill>
            <a:srgbClr val="FFFFFF"/>
          </a:solidFill>
          <a:ln w="9360">
            <a:solidFill>
              <a:srgbClr val="000000"/>
            </a:solidFill>
            <a:miter lim="800000"/>
            <a:headEnd/>
            <a:tailEnd/>
          </a:ln>
        </p:spPr>
        <p:txBody>
          <a:bodyPr wrap="none" lIns="92216" tIns="46109" rIns="92216" bIns="46109"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600">
              <a:solidFill>
                <a:srgbClr val="000000"/>
              </a:solidFill>
            </a:endParaRPr>
          </a:p>
        </p:txBody>
      </p:sp>
      <p:sp>
        <p:nvSpPr>
          <p:cNvPr id="17411" name="Rectangle 2"/>
          <p:cNvSpPr>
            <a:spLocks noGrp="1" noChangeArrowheads="1"/>
          </p:cNvSpPr>
          <p:nvPr>
            <p:ph type="body"/>
          </p:nvPr>
        </p:nvSpPr>
        <p:spPr bwMode="auto">
          <a:xfrm>
            <a:off x="1536700" y="3233738"/>
            <a:ext cx="6862763" cy="261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3970172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3101975" y="515938"/>
            <a:ext cx="3724275" cy="2547937"/>
          </a:xfrm>
          <a:prstGeom prst="rect">
            <a:avLst/>
          </a:prstGeom>
          <a:solidFill>
            <a:srgbClr val="FFFFFF"/>
          </a:solidFill>
          <a:ln w="9360">
            <a:solidFill>
              <a:srgbClr val="000000"/>
            </a:solidFill>
            <a:miter lim="800000"/>
            <a:headEnd/>
            <a:tailEnd/>
          </a:ln>
        </p:spPr>
        <p:txBody>
          <a:bodyPr wrap="none" lIns="92216" tIns="46109" rIns="92216" bIns="46109"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600">
              <a:solidFill>
                <a:srgbClr val="000000"/>
              </a:solidFill>
            </a:endParaRPr>
          </a:p>
        </p:txBody>
      </p:sp>
      <p:sp>
        <p:nvSpPr>
          <p:cNvPr id="19459" name="Rectangle 2"/>
          <p:cNvSpPr>
            <a:spLocks noGrp="1" noChangeArrowheads="1"/>
          </p:cNvSpPr>
          <p:nvPr>
            <p:ph type="body"/>
          </p:nvPr>
        </p:nvSpPr>
        <p:spPr bwMode="auto">
          <a:xfrm>
            <a:off x="1536700" y="3233738"/>
            <a:ext cx="6862763" cy="261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354852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3101975" y="515938"/>
            <a:ext cx="3724275" cy="2547937"/>
          </a:xfrm>
          <a:prstGeom prst="rect">
            <a:avLst/>
          </a:prstGeom>
          <a:solidFill>
            <a:srgbClr val="FFFFFF"/>
          </a:solidFill>
          <a:ln w="9360">
            <a:solidFill>
              <a:srgbClr val="000000"/>
            </a:solidFill>
            <a:miter lim="800000"/>
            <a:headEnd/>
            <a:tailEnd/>
          </a:ln>
        </p:spPr>
        <p:txBody>
          <a:bodyPr wrap="none" lIns="92216" tIns="46109" rIns="92216" bIns="46109"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600">
              <a:solidFill>
                <a:srgbClr val="000000"/>
              </a:solidFill>
            </a:endParaRPr>
          </a:p>
        </p:txBody>
      </p:sp>
      <p:sp>
        <p:nvSpPr>
          <p:cNvPr id="21507" name="Rectangle 2"/>
          <p:cNvSpPr>
            <a:spLocks noGrp="1" noChangeArrowheads="1"/>
          </p:cNvSpPr>
          <p:nvPr>
            <p:ph type="body"/>
          </p:nvPr>
        </p:nvSpPr>
        <p:spPr bwMode="auto">
          <a:xfrm>
            <a:off x="1536700" y="3233738"/>
            <a:ext cx="6862763" cy="261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2779801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3101975" y="515938"/>
            <a:ext cx="3724275" cy="2547937"/>
          </a:xfrm>
          <a:prstGeom prst="rect">
            <a:avLst/>
          </a:prstGeom>
          <a:solidFill>
            <a:srgbClr val="FFFFFF"/>
          </a:solidFill>
          <a:ln w="9360">
            <a:solidFill>
              <a:srgbClr val="000000"/>
            </a:solidFill>
            <a:miter lim="800000"/>
            <a:headEnd/>
            <a:tailEnd/>
          </a:ln>
        </p:spPr>
        <p:txBody>
          <a:bodyPr wrap="none" lIns="92216" tIns="46109" rIns="92216" bIns="46109"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600">
              <a:solidFill>
                <a:srgbClr val="000000"/>
              </a:solidFill>
            </a:endParaRPr>
          </a:p>
        </p:txBody>
      </p:sp>
      <p:sp>
        <p:nvSpPr>
          <p:cNvPr id="23555" name="Rectangle 2"/>
          <p:cNvSpPr>
            <a:spLocks noGrp="1" noChangeArrowheads="1"/>
          </p:cNvSpPr>
          <p:nvPr>
            <p:ph type="body"/>
          </p:nvPr>
        </p:nvSpPr>
        <p:spPr bwMode="auto">
          <a:xfrm>
            <a:off x="1536700" y="3233738"/>
            <a:ext cx="6862763" cy="261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13874324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3101975" y="515938"/>
            <a:ext cx="3724275" cy="2547937"/>
          </a:xfrm>
          <a:prstGeom prst="rect">
            <a:avLst/>
          </a:prstGeom>
          <a:solidFill>
            <a:srgbClr val="FFFFFF"/>
          </a:solidFill>
          <a:ln w="9360">
            <a:solidFill>
              <a:srgbClr val="000000"/>
            </a:solidFill>
            <a:miter lim="800000"/>
            <a:headEnd/>
            <a:tailEnd/>
          </a:ln>
        </p:spPr>
        <p:txBody>
          <a:bodyPr wrap="none" lIns="92216" tIns="46109" rIns="92216" bIns="46109"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600">
              <a:solidFill>
                <a:srgbClr val="000000"/>
              </a:solidFill>
            </a:endParaRPr>
          </a:p>
        </p:txBody>
      </p:sp>
      <p:sp>
        <p:nvSpPr>
          <p:cNvPr id="25603" name="Rectangle 2"/>
          <p:cNvSpPr>
            <a:spLocks noGrp="1" noChangeArrowheads="1"/>
          </p:cNvSpPr>
          <p:nvPr>
            <p:ph type="body"/>
          </p:nvPr>
        </p:nvSpPr>
        <p:spPr bwMode="auto">
          <a:xfrm>
            <a:off x="1536700" y="3233738"/>
            <a:ext cx="6862763" cy="261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12867828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F9567D-EC79-4812-ADB7-C6E2113116CC}" type="slidenum">
              <a:rPr lang="fr-BE" altLang="fr-FR">
                <a:latin typeface="Calibri" panose="020F0502020204030204" pitchFamily="34" charset="0"/>
              </a:rPr>
              <a:pPr eaLnBrk="1" hangingPunct="1"/>
              <a:t>42</a:t>
            </a:fld>
            <a:endParaRPr lang="fr-BE" altLang="fr-FR">
              <a:latin typeface="Calibri" panose="020F0502020204030204" pitchFamily="34" charset="0"/>
            </a:endParaRPr>
          </a:p>
        </p:txBody>
      </p:sp>
    </p:spTree>
    <p:extLst>
      <p:ext uri="{BB962C8B-B14F-4D97-AF65-F5344CB8AC3E}">
        <p14:creationId xmlns:p14="http://schemas.microsoft.com/office/powerpoint/2010/main" val="1692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2217738" y="779463"/>
            <a:ext cx="2663825" cy="3835400"/>
          </a:xfrm>
          <a:prstGeom prst="rect">
            <a:avLst/>
          </a:prstGeom>
          <a:solidFill>
            <a:srgbClr val="FFFFFF"/>
          </a:solidFill>
          <a:ln w="9360">
            <a:solidFill>
              <a:srgbClr val="000000"/>
            </a:solidFill>
            <a:miter lim="800000"/>
            <a:headEnd/>
            <a:tailEnd/>
          </a:ln>
        </p:spPr>
        <p:txBody>
          <a:bodyPr wrap="none" lIns="99040" tIns="49521" rIns="99040" bIns="49521"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36867" name="Rectangle 2"/>
          <p:cNvSpPr>
            <a:spLocks noGrp="1" noChangeArrowheads="1"/>
          </p:cNvSpPr>
          <p:nvPr>
            <p:ph type="body"/>
          </p:nvPr>
        </p:nvSpPr>
        <p:spPr bwMode="auto">
          <a:xfrm>
            <a:off x="1098550" y="4868863"/>
            <a:ext cx="4908550" cy="3932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1782822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F9567D-EC79-4812-ADB7-C6E2113116CC}" type="slidenum">
              <a:rPr lang="fr-BE" altLang="fr-FR">
                <a:latin typeface="Calibri" panose="020F0502020204030204" pitchFamily="34" charset="0"/>
              </a:rPr>
              <a:pPr eaLnBrk="1" hangingPunct="1"/>
              <a:t>43</a:t>
            </a:fld>
            <a:endParaRPr lang="fr-BE" altLang="fr-FR">
              <a:latin typeface="Calibri" panose="020F0502020204030204" pitchFamily="34" charset="0"/>
            </a:endParaRPr>
          </a:p>
        </p:txBody>
      </p:sp>
    </p:spTree>
    <p:extLst>
      <p:ext uri="{BB962C8B-B14F-4D97-AF65-F5344CB8AC3E}">
        <p14:creationId xmlns:p14="http://schemas.microsoft.com/office/powerpoint/2010/main" val="205015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2217738" y="779463"/>
            <a:ext cx="2663825" cy="3835400"/>
          </a:xfrm>
          <a:prstGeom prst="rect">
            <a:avLst/>
          </a:prstGeom>
          <a:solidFill>
            <a:srgbClr val="FFFFFF"/>
          </a:solidFill>
          <a:ln w="9360">
            <a:solidFill>
              <a:srgbClr val="000000"/>
            </a:solidFill>
            <a:miter lim="800000"/>
            <a:headEnd/>
            <a:tailEnd/>
          </a:ln>
        </p:spPr>
        <p:txBody>
          <a:bodyPr wrap="none" lIns="99040" tIns="49521" rIns="99040" bIns="49521"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37891" name="Rectangle 2"/>
          <p:cNvSpPr>
            <a:spLocks noGrp="1" noChangeArrowheads="1"/>
          </p:cNvSpPr>
          <p:nvPr>
            <p:ph type="body"/>
          </p:nvPr>
        </p:nvSpPr>
        <p:spPr bwMode="auto">
          <a:xfrm>
            <a:off x="1098550" y="4868863"/>
            <a:ext cx="4908550" cy="3932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1004718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38915"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358530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39939"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2195253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40963"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2929884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2217738" y="777875"/>
            <a:ext cx="2663825" cy="3838575"/>
          </a:xfrm>
          <a:prstGeom prst="rect">
            <a:avLst/>
          </a:prstGeom>
          <a:solidFill>
            <a:srgbClr val="FFFFFF"/>
          </a:solidFill>
          <a:ln w="9360">
            <a:solidFill>
              <a:srgbClr val="000000"/>
            </a:solidFill>
            <a:miter lim="800000"/>
            <a:headEnd/>
            <a:tailEnd/>
          </a:ln>
        </p:spPr>
        <p:txBody>
          <a:bodyPr wrap="none" lIns="99048" tIns="49524" rIns="99048" bIns="49524"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fr-BE" altLang="fr-FR" sz="1800"/>
          </a:p>
        </p:txBody>
      </p:sp>
      <p:sp>
        <p:nvSpPr>
          <p:cNvPr id="41987" name="Rectangle 2"/>
          <p:cNvSpPr>
            <a:spLocks noGrp="1" noChangeArrowheads="1"/>
          </p:cNvSpPr>
          <p:nvPr>
            <p:ph type="body"/>
          </p:nvPr>
        </p:nvSpPr>
        <p:spPr bwMode="auto">
          <a:xfrm>
            <a:off x="1098550" y="4868863"/>
            <a:ext cx="4906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Times New Roman" panose="02020603050405020304" pitchFamily="18" charset="0"/>
            </a:endParaRPr>
          </a:p>
        </p:txBody>
      </p:sp>
    </p:spTree>
    <p:extLst>
      <p:ext uri="{BB962C8B-B14F-4D97-AF65-F5344CB8AC3E}">
        <p14:creationId xmlns:p14="http://schemas.microsoft.com/office/powerpoint/2010/main" val="210941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a:t>Modifiez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990E2C3-398F-49D3-9D5A-FD6EAD3F7457}" type="datetimeFigureOut">
              <a:rPr lang="fr-BE" smtClean="0"/>
              <a:pPr/>
              <a:t>2/02/2017</a:t>
            </a:fld>
            <a:endParaRPr lang="fr-BE"/>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BE"/>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49D7162A-D986-437B-BBAE-07B8BEFC6EDA}"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2990E2C3-398F-49D3-9D5A-FD6EAD3F7457}" type="datetimeFigureOut">
              <a:rPr lang="fr-BE" smtClean="0"/>
              <a:pPr/>
              <a:t>2/02/2017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49D7162A-D986-437B-BBAE-07B8BEFC6EDA}"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2990E2C3-398F-49D3-9D5A-FD6EAD3F7457}" type="datetimeFigureOut">
              <a:rPr lang="fr-BE" smtClean="0"/>
              <a:pPr/>
              <a:t>2/02/2017</a:t>
            </a:fld>
            <a:endParaRPr lang="fr-BE"/>
          </a:p>
        </p:txBody>
      </p:sp>
      <p:sp>
        <p:nvSpPr>
          <p:cNvPr id="5" name="Espace réservé du pied de page 4"/>
          <p:cNvSpPr>
            <a:spLocks noGrp="1"/>
          </p:cNvSpPr>
          <p:nvPr>
            <p:ph type="ftr" sz="quarter" idx="11"/>
          </p:nvPr>
        </p:nvSpPr>
        <p:spPr>
          <a:xfrm>
            <a:off x="457201" y="6248207"/>
            <a:ext cx="5573483" cy="365125"/>
          </a:xfrm>
        </p:spPr>
        <p:txBody>
          <a:bodyPr/>
          <a:lstStyle/>
          <a:p>
            <a:endParaRPr lang="fr-BE"/>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49D7162A-D986-437B-BBAE-07B8BEFC6EDA}"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a:t>Modifiez le style du titre</a:t>
            </a:r>
            <a:endParaRPr kumimoji="0" lang="en-US"/>
          </a:p>
        </p:txBody>
      </p:sp>
      <p:sp>
        <p:nvSpPr>
          <p:cNvPr id="4" name="Espace réservé de la date 3"/>
          <p:cNvSpPr>
            <a:spLocks noGrp="1"/>
          </p:cNvSpPr>
          <p:nvPr>
            <p:ph type="dt" sz="half" idx="10"/>
          </p:nvPr>
        </p:nvSpPr>
        <p:spPr/>
        <p:txBody>
          <a:bodyPr/>
          <a:lstStyle/>
          <a:p>
            <a:fld id="{2990E2C3-398F-49D3-9D5A-FD6EAD3F7457}" type="datetimeFigureOut">
              <a:rPr lang="fr-BE" smtClean="0"/>
              <a:pPr/>
              <a:t>2/02/2017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49D7162A-D986-437B-BBAE-07B8BEFC6EDA}" type="slidenum">
              <a:rPr lang="fr-BE" smtClean="0"/>
              <a:pPr/>
              <a:t>‹N°›</a:t>
            </a:fld>
            <a:endParaRPr lang="fr-BE"/>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a:t>Modifiez le style du titre</a:t>
            </a:r>
            <a:endParaRPr kumimoji="0" lang="en-US"/>
          </a:p>
        </p:txBody>
      </p:sp>
      <p:sp>
        <p:nvSpPr>
          <p:cNvPr id="12" name="Espace réservé de la date 11"/>
          <p:cNvSpPr>
            <a:spLocks noGrp="1"/>
          </p:cNvSpPr>
          <p:nvPr>
            <p:ph type="dt" sz="half" idx="10"/>
          </p:nvPr>
        </p:nvSpPr>
        <p:spPr/>
        <p:txBody>
          <a:bodyPr/>
          <a:lstStyle/>
          <a:p>
            <a:fld id="{2990E2C3-398F-49D3-9D5A-FD6EAD3F7457}" type="datetimeFigureOut">
              <a:rPr lang="fr-BE" smtClean="0"/>
              <a:pPr/>
              <a:t>2/02/2017</a:t>
            </a:fld>
            <a:endParaRPr lang="fr-BE"/>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9D7162A-D986-437B-BBAE-07B8BEFC6EDA}" type="slidenum">
              <a:rPr lang="fr-BE" smtClean="0"/>
              <a:pPr/>
              <a:t>‹N°›</a:t>
            </a:fld>
            <a:endParaRPr lang="fr-BE"/>
          </a:p>
        </p:txBody>
      </p:sp>
      <p:sp>
        <p:nvSpPr>
          <p:cNvPr id="14" name="Espace réservé du pied de page 13"/>
          <p:cNvSpPr>
            <a:spLocks noGrp="1"/>
          </p:cNvSpPr>
          <p:nvPr>
            <p:ph type="ftr" sz="quarter" idx="12"/>
          </p:nvPr>
        </p:nvSpPr>
        <p:spPr/>
        <p:txBody>
          <a:bodyPr/>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8" name="Espace réservé de la date 7"/>
          <p:cNvSpPr>
            <a:spLocks noGrp="1"/>
          </p:cNvSpPr>
          <p:nvPr>
            <p:ph type="dt" sz="half" idx="15"/>
          </p:nvPr>
        </p:nvSpPr>
        <p:spPr/>
        <p:txBody>
          <a:bodyPr rtlCol="0"/>
          <a:lstStyle/>
          <a:p>
            <a:fld id="{2990E2C3-398F-49D3-9D5A-FD6EAD3F7457}" type="datetimeFigureOut">
              <a:rPr lang="fr-BE" smtClean="0"/>
              <a:pPr/>
              <a:t>2/02/2017</a:t>
            </a:fld>
            <a:endParaRPr lang="fr-BE"/>
          </a:p>
        </p:txBody>
      </p:sp>
      <p:sp>
        <p:nvSpPr>
          <p:cNvPr id="10" name="Espace réservé du numéro de diapositive 9"/>
          <p:cNvSpPr>
            <a:spLocks noGrp="1"/>
          </p:cNvSpPr>
          <p:nvPr>
            <p:ph type="sldNum" sz="quarter" idx="16"/>
          </p:nvPr>
        </p:nvSpPr>
        <p:spPr/>
        <p:txBody>
          <a:bodyPr rtlCol="0"/>
          <a:lstStyle/>
          <a:p>
            <a:fld id="{49D7162A-D986-437B-BBAE-07B8BEFC6EDA}" type="slidenum">
              <a:rPr lang="fr-BE" smtClean="0"/>
              <a:pPr/>
              <a:t>‹N°›</a:t>
            </a:fld>
            <a:endParaRPr lang="fr-BE"/>
          </a:p>
        </p:txBody>
      </p:sp>
      <p:sp>
        <p:nvSpPr>
          <p:cNvPr id="12" name="Espace réservé du pied de page 11"/>
          <p:cNvSpPr>
            <a:spLocks noGrp="1"/>
          </p:cNvSpPr>
          <p:nvPr>
            <p:ph type="ftr" sz="quarter" idx="17"/>
          </p:nvPr>
        </p:nvSpPr>
        <p:spPr/>
        <p:txBody>
          <a:bodyPr rtlCol="0"/>
          <a:lstStyle/>
          <a:p>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a:t>Modifiez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space réservé de la date 9"/>
          <p:cNvSpPr>
            <a:spLocks noGrp="1"/>
          </p:cNvSpPr>
          <p:nvPr>
            <p:ph type="dt" sz="half" idx="15"/>
          </p:nvPr>
        </p:nvSpPr>
        <p:spPr/>
        <p:txBody>
          <a:bodyPr rtlCol="0"/>
          <a:lstStyle/>
          <a:p>
            <a:fld id="{2990E2C3-398F-49D3-9D5A-FD6EAD3F7457}" type="datetimeFigureOut">
              <a:rPr lang="fr-BE" smtClean="0"/>
              <a:pPr/>
              <a:t>2/02/2017</a:t>
            </a:fld>
            <a:endParaRPr lang="fr-BE"/>
          </a:p>
        </p:txBody>
      </p:sp>
      <p:sp>
        <p:nvSpPr>
          <p:cNvPr id="12" name="Espace réservé du numéro de diapositive 11"/>
          <p:cNvSpPr>
            <a:spLocks noGrp="1"/>
          </p:cNvSpPr>
          <p:nvPr>
            <p:ph type="sldNum" sz="quarter" idx="16"/>
          </p:nvPr>
        </p:nvSpPr>
        <p:spPr/>
        <p:txBody>
          <a:bodyPr rtlCol="0"/>
          <a:lstStyle/>
          <a:p>
            <a:fld id="{49D7162A-D986-437B-BBAE-07B8BEFC6EDA}" type="slidenum">
              <a:rPr lang="fr-BE" smtClean="0"/>
              <a:pPr/>
              <a:t>‹N°›</a:t>
            </a:fld>
            <a:endParaRPr lang="fr-BE"/>
          </a:p>
        </p:txBody>
      </p:sp>
      <p:sp>
        <p:nvSpPr>
          <p:cNvPr id="14" name="Espace réservé du pied de page 13"/>
          <p:cNvSpPr>
            <a:spLocks noGrp="1"/>
          </p:cNvSpPr>
          <p:nvPr>
            <p:ph type="ftr" sz="quarter" idx="17"/>
          </p:nvPr>
        </p:nvSpPr>
        <p:spPr/>
        <p:txBody>
          <a:bodyPr rtlCol="0"/>
          <a:lstStyle/>
          <a:p>
            <a:endParaRPr lang="fr-BE"/>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a:t>Modifiez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2990E2C3-398F-49D3-9D5A-FD6EAD3F7457}" type="datetimeFigureOut">
              <a:rPr lang="fr-BE" smtClean="0"/>
              <a:pPr/>
              <a:t>2/02/2017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49D7162A-D986-437B-BBAE-07B8BEFC6EDA}"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90E2C3-398F-49D3-9D5A-FD6EAD3F7457}" type="datetimeFigureOut">
              <a:rPr lang="fr-BE" smtClean="0"/>
              <a:pPr/>
              <a:t>2/02/2017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49D7162A-D986-437B-BBAE-07B8BEFC6EDA}"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2990E2C3-398F-49D3-9D5A-FD6EAD3F7457}" type="datetimeFigureOut">
              <a:rPr lang="fr-BE" smtClean="0"/>
              <a:pPr/>
              <a:t>2/02/2017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49D7162A-D986-437B-BBAE-07B8BEFC6EDA}" type="slidenum">
              <a:rPr lang="fr-BE" smtClean="0"/>
              <a:pPr/>
              <a:t>‹N°›</a:t>
            </a:fld>
            <a:endParaRPr lang="fr-BE"/>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Modifiez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a:t>Modifiez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2990E2C3-398F-49D3-9D5A-FD6EAD3F7457}" type="datetimeFigureOut">
              <a:rPr lang="fr-BE" smtClean="0"/>
              <a:pPr/>
              <a:t>2/02/2017</a:t>
            </a:fld>
            <a:endParaRPr lang="fr-BE"/>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49D7162A-D986-437B-BBAE-07B8BEFC6EDA}" type="slidenum">
              <a:rPr lang="fr-BE" smtClean="0"/>
              <a:pPr/>
              <a:t>‹N°›</a:t>
            </a:fld>
            <a:endParaRPr lang="fr-BE"/>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BE"/>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990E2C3-398F-49D3-9D5A-FD6EAD3F7457}" type="datetimeFigureOut">
              <a:rPr lang="fr-BE" smtClean="0"/>
              <a:pPr/>
              <a:t>2/02/2017</a:t>
            </a:fld>
            <a:endParaRPr lang="fr-BE"/>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BE"/>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9D7162A-D986-437B-BBAE-07B8BEFC6EDA}"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vademecum-circuit-court.pdf"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agriculture.wallonie.be/apps/spip_wolwin/article.php3?id_article=361" TargetMode="External"/><Relationship Id="rId5" Type="http://schemas.openxmlformats.org/officeDocument/2006/relationships/hyperlink" Target="http://www.cqpf.be/" TargetMode="Externa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3" Type="http://schemas.openxmlformats.org/officeDocument/2006/relationships/hyperlink" Target="mailto:celine.francotte@fwa.be"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hyperlink" Target="http://www.accueilchampetre.be/" TargetMode="External"/><Relationship Id="rId2" Type="http://schemas.openxmlformats.org/officeDocument/2006/relationships/hyperlink" Target="mailto:martine.denijs@fwa.be" TargetMode="Externa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1.tiff"/><Relationship Id="rId4" Type="http://schemas.openxmlformats.org/officeDocument/2006/relationships/hyperlink" Target="mailto:celine.francotte@fwa.b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http://www.equilocal.fr/grand-panier-du-au-juillet-pi-GP%20ETE%20OK-1080x7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1196" y="44624"/>
            <a:ext cx="6181609" cy="446449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2362200" y="3501008"/>
            <a:ext cx="6477000" cy="2510408"/>
          </a:xfrm>
        </p:spPr>
        <p:txBody>
          <a:bodyPr>
            <a:noAutofit/>
          </a:bodyPr>
          <a:lstStyle/>
          <a:p>
            <a:pPr algn="ctr"/>
            <a:r>
              <a:rPr lang="fr-BE" sz="3200" dirty="0">
                <a:solidFill>
                  <a:schemeClr val="accent1"/>
                </a:solidFill>
              </a:rPr>
              <a:t>Diversification à la ferme</a:t>
            </a:r>
            <a:br>
              <a:rPr lang="fr-BE" sz="3200" dirty="0">
                <a:solidFill>
                  <a:schemeClr val="accent1"/>
                </a:solidFill>
              </a:rPr>
            </a:br>
            <a:r>
              <a:rPr lang="fr-BE" sz="3200" dirty="0">
                <a:solidFill>
                  <a:schemeClr val="accent1"/>
                </a:solidFill>
              </a:rPr>
              <a:t/>
            </a:r>
            <a:br>
              <a:rPr lang="fr-BE" sz="3200" dirty="0">
                <a:solidFill>
                  <a:schemeClr val="accent1"/>
                </a:solidFill>
              </a:rPr>
            </a:br>
            <a:endParaRPr lang="fr-BE" sz="3200" dirty="0">
              <a:solidFill>
                <a:schemeClr val="accent1"/>
              </a:solidFill>
            </a:endParaRPr>
          </a:p>
        </p:txBody>
      </p:sp>
      <p:sp>
        <p:nvSpPr>
          <p:cNvPr id="3" name="Sous-titre 2"/>
          <p:cNvSpPr>
            <a:spLocks noGrp="1"/>
          </p:cNvSpPr>
          <p:nvPr>
            <p:ph type="subTitle" idx="1"/>
          </p:nvPr>
        </p:nvSpPr>
        <p:spPr/>
        <p:txBody>
          <a:bodyPr>
            <a:normAutofit/>
          </a:bodyPr>
          <a:lstStyle/>
          <a:p>
            <a:pPr algn="ctr"/>
            <a:r>
              <a:rPr lang="fr-BE" dirty="0" err="1"/>
              <a:t>DiversiFerm</a:t>
            </a:r>
            <a:endParaRPr lang="fr-BE" dirty="0"/>
          </a:p>
        </p:txBody>
      </p:sp>
      <p:pic>
        <p:nvPicPr>
          <p:cNvPr id="5" name="Picture 15" descr="Z:\Cellqual\CQPF\CQPF\0 NOUVELLE STRUCTURE\Nos_documents\Documents_modèles_suivi\Document-type - Modèles\Logos\DIVERSIFERM\LOGO_DiversiFERM_Diversiferm copie 7.jpg"/>
          <p:cNvPicPr>
            <a:picLocks noChangeAspect="1" noChangeArrowheads="1"/>
          </p:cNvPicPr>
          <p:nvPr/>
        </p:nvPicPr>
        <p:blipFill>
          <a:blip r:embed="rId4" cstate="print">
            <a:extLst>
              <a:ext uri="{28A0092B-C50C-407E-A947-70E740481C1C}">
                <a14:useLocalDpi xmlns:a14="http://schemas.microsoft.com/office/drawing/2010/main" val="0"/>
              </a:ext>
            </a:extLst>
          </a:blip>
          <a:srcRect l="16042" t="11250" r="14648" b="31541"/>
          <a:stretch>
            <a:fillRect/>
          </a:stretch>
        </p:blipFill>
        <p:spPr bwMode="auto">
          <a:xfrm>
            <a:off x="8300733" y="5751149"/>
            <a:ext cx="843267" cy="9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861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fr-BE" sz="3200" b="1" dirty="0">
                <a:solidFill>
                  <a:srgbClr val="71685A"/>
                </a:solidFill>
              </a:rPr>
              <a:t>Business Plan ?... </a:t>
            </a:r>
            <a:endParaRPr lang="en-GB" sz="1600" b="1" dirty="0">
              <a:solidFill>
                <a:srgbClr val="71685A"/>
              </a:solidFill>
            </a:endParaRP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F18022-68A6-4652-AD71-1F8AAC421180}" type="slidenum">
              <a:rPr lang="fr-FR" altLang="fr-FR">
                <a:solidFill>
                  <a:srgbClr val="898989"/>
                </a:solidFill>
              </a:rPr>
              <a:pPr eaLnBrk="1" hangingPunct="1"/>
              <a:t>10</a:t>
            </a:fld>
            <a:endParaRPr lang="fr-FR" altLang="fr-FR">
              <a:solidFill>
                <a:srgbClr val="898989"/>
              </a:solidFill>
            </a:endParaRPr>
          </a:p>
        </p:txBody>
      </p:sp>
      <p:sp>
        <p:nvSpPr>
          <p:cNvPr id="2" name="Espace réservé du contenu 1"/>
          <p:cNvSpPr>
            <a:spLocks noGrp="1"/>
          </p:cNvSpPr>
          <p:nvPr>
            <p:ph sz="quarter" idx="1"/>
          </p:nvPr>
        </p:nvSpPr>
        <p:spPr/>
        <p:txBody>
          <a:bodyPr/>
          <a:lstStyle/>
          <a:p>
            <a:pPr marL="180975" indent="0" algn="just" eaLnBrk="1" hangingPunct="1">
              <a:spcBef>
                <a:spcPts val="0"/>
              </a:spcBef>
              <a:buFont typeface="Arial" charset="0"/>
              <a:buNone/>
              <a:defRPr/>
            </a:pPr>
            <a:r>
              <a:rPr lang="fr-BE" sz="2400" dirty="0">
                <a:ea typeface="Calibri"/>
                <a:cs typeface="Times New Roman"/>
              </a:rPr>
              <a:t>Aujourd’hui, impossible de démarrer une activité indépendante ou de développer une nouvelle activité pour un indépendant, sans qu’on lui demande s’il a établi </a:t>
            </a:r>
            <a:r>
              <a:rPr lang="fr-BE" sz="2400" dirty="0" smtClean="0">
                <a:ea typeface="Calibri"/>
                <a:cs typeface="Times New Roman"/>
              </a:rPr>
              <a:t>son </a:t>
            </a:r>
            <a:r>
              <a:rPr lang="fr-BE" sz="2400" b="1" dirty="0">
                <a:solidFill>
                  <a:schemeClr val="accent1"/>
                </a:solidFill>
                <a:ea typeface="Calibri"/>
                <a:cs typeface="Times New Roman"/>
              </a:rPr>
              <a:t>« Business Plan »</a:t>
            </a:r>
            <a:r>
              <a:rPr lang="fr-BE" sz="2400" dirty="0">
                <a:ea typeface="Calibri"/>
                <a:cs typeface="Times New Roman"/>
              </a:rPr>
              <a:t>.</a:t>
            </a:r>
          </a:p>
          <a:p>
            <a:pPr marL="180975" indent="0" algn="just" eaLnBrk="1" hangingPunct="1">
              <a:spcBef>
                <a:spcPts val="0"/>
              </a:spcBef>
              <a:buFont typeface="Arial" charset="0"/>
              <a:buNone/>
              <a:defRPr/>
            </a:pPr>
            <a:r>
              <a:rPr lang="fr-BE" sz="2400" dirty="0">
                <a:ea typeface="Calibri"/>
                <a:cs typeface="Times New Roman"/>
              </a:rPr>
              <a:t>Un terme anglais que l’on traduira, littéralement en français, par «Plan d’affaire» mais qui reprend à la fois pour la future activité :</a:t>
            </a:r>
          </a:p>
          <a:p>
            <a:pPr marL="180975" indent="0" algn="just" eaLnBrk="1" hangingPunct="1">
              <a:spcBef>
                <a:spcPts val="0"/>
              </a:spcBef>
              <a:buFont typeface="Arial" charset="0"/>
              <a:buNone/>
              <a:defRPr/>
            </a:pPr>
            <a:endParaRPr lang="fr-BE" sz="800" dirty="0">
              <a:ea typeface="Calibri"/>
              <a:cs typeface="Times New Roman"/>
            </a:endParaRPr>
          </a:p>
          <a:p>
            <a:pPr marL="523875" algn="just" eaLnBrk="1" hangingPunct="1">
              <a:spcBef>
                <a:spcPts val="0"/>
              </a:spcBef>
              <a:buFontTx/>
              <a:buChar char="-"/>
              <a:defRPr/>
            </a:pPr>
            <a:r>
              <a:rPr lang="fr-BE" sz="2400" b="1" dirty="0">
                <a:solidFill>
                  <a:schemeClr val="accent1"/>
                </a:solidFill>
                <a:ea typeface="Calibri"/>
                <a:cs typeface="Times New Roman"/>
              </a:rPr>
              <a:t>Un plan d’affaire : </a:t>
            </a:r>
            <a:r>
              <a:rPr lang="fr-BE" sz="2400" dirty="0">
                <a:ea typeface="Calibri"/>
                <a:cs typeface="Times New Roman"/>
              </a:rPr>
              <a:t>en résumé : qui, quoi, où et comment?</a:t>
            </a:r>
          </a:p>
          <a:p>
            <a:pPr marL="523875" algn="just" eaLnBrk="1" hangingPunct="1">
              <a:spcBef>
                <a:spcPts val="0"/>
              </a:spcBef>
              <a:buFontTx/>
              <a:buChar char="-"/>
              <a:defRPr/>
            </a:pPr>
            <a:r>
              <a:rPr lang="fr-BE" sz="2400" b="1" dirty="0">
                <a:solidFill>
                  <a:schemeClr val="accent1"/>
                </a:solidFill>
                <a:ea typeface="Calibri"/>
                <a:cs typeface="Times New Roman"/>
              </a:rPr>
              <a:t>Un plan financier : </a:t>
            </a:r>
            <a:r>
              <a:rPr lang="fr-BE" sz="2400" dirty="0">
                <a:ea typeface="Calibri"/>
                <a:cs typeface="Times New Roman"/>
              </a:rPr>
              <a:t>les chiffres qui permettront de prouver la rentabilité de la nouvelle activité.</a:t>
            </a:r>
          </a:p>
          <a:p>
            <a:pPr marL="523875" algn="just" eaLnBrk="1" hangingPunct="1">
              <a:spcBef>
                <a:spcPts val="0"/>
              </a:spcBef>
              <a:buFontTx/>
              <a:buChar char="-"/>
              <a:defRPr/>
            </a:pPr>
            <a:endParaRPr lang="fr-BE" sz="800" dirty="0">
              <a:ea typeface="Calibri"/>
              <a:cs typeface="Times New Roman"/>
            </a:endParaRPr>
          </a:p>
          <a:p>
            <a:pPr marL="180975" indent="0" algn="just" eaLnBrk="1" hangingPunct="1">
              <a:spcBef>
                <a:spcPts val="0"/>
              </a:spcBef>
              <a:buFont typeface="Arial" charset="0"/>
              <a:buNone/>
              <a:defRPr/>
            </a:pPr>
            <a:r>
              <a:rPr lang="fr-BE" sz="2400" dirty="0">
                <a:ea typeface="Calibri"/>
                <a:cs typeface="Times New Roman"/>
              </a:rPr>
              <a:t>Un travail rébarbatif mais oh combien instructif!</a:t>
            </a:r>
          </a:p>
          <a:p>
            <a:pPr marL="180975" indent="0" algn="just" eaLnBrk="1" hangingPunct="1">
              <a:spcBef>
                <a:spcPts val="0"/>
              </a:spcBef>
              <a:buFont typeface="Arial" charset="0"/>
              <a:buNone/>
              <a:defRPr/>
            </a:pPr>
            <a:endParaRPr lang="fr-BE" sz="1000" dirty="0">
              <a:solidFill>
                <a:schemeClr val="accent6">
                  <a:lumMod val="50000"/>
                </a:schemeClr>
              </a:solidFill>
              <a:ea typeface="Calibri"/>
              <a:cs typeface="Times New Roman"/>
            </a:endParaRPr>
          </a:p>
        </p:txBody>
      </p:sp>
    </p:spTree>
    <p:extLst>
      <p:ext uri="{BB962C8B-B14F-4D97-AF65-F5344CB8AC3E}">
        <p14:creationId xmlns:p14="http://schemas.microsoft.com/office/powerpoint/2010/main" val="38237182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200" b="1" dirty="0">
                <a:solidFill>
                  <a:srgbClr val="71685A"/>
                </a:solidFill>
              </a:rPr>
              <a:t>Quelques définitions incontournables </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63CE18-7A93-4D6B-9E7F-C82CD48F20CD}" type="slidenum">
              <a:rPr lang="fr-FR" altLang="fr-FR">
                <a:solidFill>
                  <a:srgbClr val="898989"/>
                </a:solidFill>
              </a:rPr>
              <a:pPr eaLnBrk="1" hangingPunct="1"/>
              <a:t>11</a:t>
            </a:fld>
            <a:endParaRPr lang="fr-FR" altLang="fr-FR">
              <a:solidFill>
                <a:srgbClr val="898989"/>
              </a:solidFill>
            </a:endParaRPr>
          </a:p>
        </p:txBody>
      </p:sp>
      <p:sp>
        <p:nvSpPr>
          <p:cNvPr id="2" name="Espace réservé du contenu 1"/>
          <p:cNvSpPr>
            <a:spLocks noGrp="1"/>
          </p:cNvSpPr>
          <p:nvPr>
            <p:ph sz="quarter" idx="1"/>
          </p:nvPr>
        </p:nvSpPr>
        <p:spPr>
          <a:xfrm>
            <a:off x="612648" y="1600200"/>
            <a:ext cx="8153400" cy="4495800"/>
          </a:xfrm>
        </p:spPr>
        <p:txBody>
          <a:bodyPr>
            <a:normAutofit fontScale="85000" lnSpcReduction="20000"/>
          </a:bodyPr>
          <a:lstStyle/>
          <a:p>
            <a:r>
              <a:rPr lang="fr-BE" sz="3200" b="1" dirty="0">
                <a:solidFill>
                  <a:schemeClr val="accent1"/>
                </a:solidFill>
              </a:rPr>
              <a:t>Le chiffre </a:t>
            </a:r>
            <a:r>
              <a:rPr lang="fr-BE" sz="3200" b="1" dirty="0">
                <a:solidFill>
                  <a:schemeClr val="accent1"/>
                </a:solidFill>
              </a:rPr>
              <a:t>d'affaires </a:t>
            </a:r>
            <a:r>
              <a:rPr lang="fr-BE" sz="3200" b="1" dirty="0" smtClean="0">
                <a:solidFill>
                  <a:schemeClr val="accent1"/>
                </a:solidFill>
              </a:rPr>
              <a:t>(CA) </a:t>
            </a:r>
            <a:r>
              <a:rPr lang="fr-BE" sz="3200" dirty="0" smtClean="0"/>
              <a:t>est </a:t>
            </a:r>
            <a:r>
              <a:rPr lang="fr-BE" sz="3200" dirty="0"/>
              <a:t>constitué par le total HTVA des ventes et/ou prestations d’une entreprise  = recettes</a:t>
            </a:r>
          </a:p>
          <a:p>
            <a:r>
              <a:rPr lang="fr-BE" sz="3200" b="1" dirty="0">
                <a:solidFill>
                  <a:schemeClr val="accent1"/>
                </a:solidFill>
              </a:rPr>
              <a:t>les frais fixes (FF) ou charges de structures</a:t>
            </a:r>
            <a:r>
              <a:rPr lang="fr-BE" sz="3200" dirty="0"/>
              <a:t>, ne dépendent pas du volume de production </a:t>
            </a:r>
            <a:r>
              <a:rPr lang="fr-BE" sz="3200" dirty="0" smtClean="0"/>
              <a:t>(</a:t>
            </a:r>
            <a:r>
              <a:rPr lang="fr-BE" sz="3200" dirty="0"/>
              <a:t>dû même si pas de production): </a:t>
            </a:r>
          </a:p>
          <a:p>
            <a:pPr lvl="1"/>
            <a:r>
              <a:rPr lang="fr-BE" sz="2900" dirty="0"/>
              <a:t>loyer, amortissements, intérêts d’emprunts, taxes diverses, assurances, publicité…   </a:t>
            </a:r>
          </a:p>
          <a:p>
            <a:pPr lvl="1"/>
            <a:r>
              <a:rPr lang="fr-BE" sz="2900" dirty="0">
                <a:cs typeface="Arial" charset="0"/>
              </a:rPr>
              <a:t>peuvent varier par </a:t>
            </a:r>
            <a:r>
              <a:rPr lang="fr-BE" sz="2900" dirty="0" smtClean="0">
                <a:cs typeface="Arial" charset="0"/>
              </a:rPr>
              <a:t>palier.</a:t>
            </a:r>
            <a:endParaRPr lang="fr-BE" sz="2900" dirty="0">
              <a:cs typeface="Arial" charset="0"/>
            </a:endParaRPr>
          </a:p>
          <a:p>
            <a:pPr lvl="1"/>
            <a:r>
              <a:rPr lang="fr-BE" sz="2900" dirty="0">
                <a:cs typeface="Arial" charset="0"/>
              </a:rPr>
              <a:t>à répartir entre les différentes productions selon une clé de répartition par ex : % du CA total, % viande transformée,…</a:t>
            </a:r>
          </a:p>
          <a:p>
            <a:endParaRPr lang="fr-BE" sz="3200" dirty="0">
              <a:solidFill>
                <a:schemeClr val="accent6">
                  <a:lumMod val="50000"/>
                </a:schemeClr>
              </a:solidFill>
            </a:endParaRPr>
          </a:p>
          <a:p>
            <a:endParaRPr lang="fr-BE" dirty="0"/>
          </a:p>
        </p:txBody>
      </p:sp>
      <p:sp>
        <p:nvSpPr>
          <p:cNvPr id="3" name="Rectangle 2"/>
          <p:cNvSpPr/>
          <p:nvPr/>
        </p:nvSpPr>
        <p:spPr>
          <a:xfrm>
            <a:off x="28484" y="3284984"/>
            <a:ext cx="8855075" cy="338554"/>
          </a:xfrm>
          <a:prstGeom prst="rect">
            <a:avLst/>
          </a:prstGeom>
        </p:spPr>
        <p:txBody>
          <a:bodyPr>
            <a:spAutoFit/>
          </a:bodyPr>
          <a:lstStyle/>
          <a:p>
            <a:pPr marL="542925" indent="-361950" fontAlgn="auto">
              <a:spcBef>
                <a:spcPts val="0"/>
              </a:spcBef>
              <a:spcAft>
                <a:spcPts val="0"/>
              </a:spcAft>
              <a:buFont typeface="Arial" pitchFamily="34" charset="0"/>
              <a:buChar char="•"/>
              <a:tabLst>
                <a:tab pos="0" algn="l"/>
                <a:tab pos="180975" algn="l"/>
              </a:tabLst>
              <a:defRPr/>
            </a:pPr>
            <a:endParaRPr lang="fr-BE" sz="400" dirty="0">
              <a:solidFill>
                <a:schemeClr val="accent6">
                  <a:lumMod val="50000"/>
                </a:schemeClr>
              </a:solidFill>
              <a:latin typeface="+mn-lt"/>
              <a:cs typeface="+mn-cs"/>
            </a:endParaRPr>
          </a:p>
          <a:p>
            <a:pPr>
              <a:defRPr/>
            </a:pPr>
            <a:r>
              <a:rPr lang="fr-BE" sz="400" dirty="0">
                <a:latin typeface="Arial" charset="0"/>
                <a:cs typeface="Arial" charset="0"/>
              </a:rPr>
              <a:t> </a:t>
            </a:r>
            <a:endParaRPr lang="fr-BE" sz="2000" dirty="0">
              <a:solidFill>
                <a:schemeClr val="accent6">
                  <a:lumMod val="50000"/>
                </a:schemeClr>
              </a:solidFill>
              <a:latin typeface="+mn-lt"/>
              <a:cs typeface="+mn-cs"/>
            </a:endParaRPr>
          </a:p>
          <a:p>
            <a:pPr>
              <a:defRPr/>
            </a:pPr>
            <a:r>
              <a:rPr lang="fr-BE" sz="400" dirty="0">
                <a:solidFill>
                  <a:schemeClr val="accent6">
                    <a:lumMod val="50000"/>
                  </a:schemeClr>
                </a:solidFill>
                <a:latin typeface="+mn-lt"/>
                <a:cs typeface="+mn-cs"/>
              </a:rPr>
              <a:t> </a:t>
            </a:r>
          </a:p>
          <a:p>
            <a:pPr>
              <a:defRPr/>
            </a:pPr>
            <a:endParaRPr lang="fr-BE" sz="400" dirty="0">
              <a:solidFill>
                <a:schemeClr val="accent6">
                  <a:lumMod val="50000"/>
                </a:schemeClr>
              </a:solidFill>
              <a:latin typeface="+mn-lt"/>
              <a:cs typeface="Arial" charset="0"/>
            </a:endParaRPr>
          </a:p>
        </p:txBody>
      </p:sp>
    </p:spTree>
    <p:extLst>
      <p:ext uri="{BB962C8B-B14F-4D97-AF65-F5344CB8AC3E}">
        <p14:creationId xmlns:p14="http://schemas.microsoft.com/office/powerpoint/2010/main" val="34951665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200" b="1" dirty="0">
                <a:solidFill>
                  <a:srgbClr val="71685A"/>
                </a:solidFill>
              </a:rPr>
              <a:t>Quelques définitions incontournables </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E2F79D-E23E-4BAB-84DB-474D8D0337DF}" type="slidenum">
              <a:rPr lang="fr-FR" altLang="fr-FR">
                <a:solidFill>
                  <a:srgbClr val="898989"/>
                </a:solidFill>
              </a:rPr>
              <a:pPr eaLnBrk="1" hangingPunct="1"/>
              <a:t>12</a:t>
            </a:fld>
            <a:endParaRPr lang="fr-FR" altLang="fr-FR">
              <a:solidFill>
                <a:srgbClr val="898989"/>
              </a:solidFill>
            </a:endParaRPr>
          </a:p>
        </p:txBody>
      </p:sp>
      <p:sp>
        <p:nvSpPr>
          <p:cNvPr id="2" name="Espace réservé du contenu 1"/>
          <p:cNvSpPr>
            <a:spLocks noGrp="1"/>
          </p:cNvSpPr>
          <p:nvPr>
            <p:ph sz="quarter" idx="1"/>
          </p:nvPr>
        </p:nvSpPr>
        <p:spPr/>
        <p:txBody>
          <a:bodyPr/>
          <a:lstStyle/>
          <a:p>
            <a:pPr marL="542925" indent="-361950" eaLnBrk="1" hangingPunct="1">
              <a:spcBef>
                <a:spcPts val="0"/>
              </a:spcBef>
              <a:tabLst>
                <a:tab pos="0" algn="l"/>
                <a:tab pos="180975" algn="l"/>
              </a:tabLst>
              <a:defRPr/>
            </a:pPr>
            <a:r>
              <a:rPr lang="fr-BE" sz="2400" b="1" dirty="0">
                <a:solidFill>
                  <a:schemeClr val="accent1"/>
                </a:solidFill>
              </a:rPr>
              <a:t>Les frais variables </a:t>
            </a:r>
            <a:r>
              <a:rPr lang="fr-BE" sz="2400" b="1" dirty="0" smtClean="0">
                <a:solidFill>
                  <a:schemeClr val="accent1"/>
                </a:solidFill>
              </a:rPr>
              <a:t>(</a:t>
            </a:r>
            <a:r>
              <a:rPr lang="fr-BE" sz="2400" b="1" dirty="0">
                <a:solidFill>
                  <a:schemeClr val="accent1"/>
                </a:solidFill>
              </a:rPr>
              <a:t>FV) ou charges opérationnelles : </a:t>
            </a:r>
            <a:r>
              <a:rPr lang="fr-BE" sz="2400" dirty="0"/>
              <a:t>varient avec le volume de production mais proportionnellement : </a:t>
            </a:r>
          </a:p>
          <a:p>
            <a:pPr marL="180975" indent="0" eaLnBrk="1" hangingPunct="1">
              <a:spcBef>
                <a:spcPts val="0"/>
              </a:spcBef>
              <a:buFont typeface="Arial" charset="0"/>
              <a:buNone/>
              <a:tabLst>
                <a:tab pos="0" algn="l"/>
                <a:tab pos="180975" algn="l"/>
              </a:tabLst>
              <a:defRPr/>
            </a:pPr>
            <a:r>
              <a:rPr lang="fr-BE" sz="2400" dirty="0"/>
              <a:t>      - achats de matières premières (HTVA), emballages,    </a:t>
            </a:r>
          </a:p>
          <a:p>
            <a:pPr marL="180975" indent="0" eaLnBrk="1" hangingPunct="1">
              <a:spcBef>
                <a:spcPts val="0"/>
              </a:spcBef>
              <a:buFont typeface="Arial" charset="0"/>
              <a:buNone/>
              <a:tabLst>
                <a:tab pos="0" algn="l"/>
                <a:tab pos="180975" algn="l"/>
              </a:tabLst>
              <a:defRPr/>
            </a:pPr>
            <a:r>
              <a:rPr lang="fr-BE" sz="2400" dirty="0"/>
              <a:t>        consommation énergie, la main d’œuvre,…</a:t>
            </a:r>
          </a:p>
          <a:p>
            <a:pPr marL="180975" indent="0" eaLnBrk="1" hangingPunct="1">
              <a:spcBef>
                <a:spcPts val="0"/>
              </a:spcBef>
              <a:buFont typeface="Arial" charset="0"/>
              <a:buNone/>
              <a:tabLst>
                <a:tab pos="0" algn="l"/>
                <a:tab pos="180975" algn="l"/>
              </a:tabLst>
              <a:defRPr/>
            </a:pPr>
            <a:endParaRPr lang="fr-BE" sz="400" dirty="0">
              <a:latin typeface="Arial" panose="020B0604020202020204" pitchFamily="34" charset="0"/>
              <a:cs typeface="Arial" panose="020B0604020202020204" pitchFamily="34" charset="0"/>
            </a:endParaRPr>
          </a:p>
          <a:p>
            <a:pPr marL="542925" indent="-361950" eaLnBrk="1" hangingPunct="1">
              <a:spcBef>
                <a:spcPts val="0"/>
              </a:spcBef>
              <a:defRPr/>
            </a:pPr>
            <a:r>
              <a:rPr lang="fr-BE" sz="2400" b="1" dirty="0">
                <a:solidFill>
                  <a:schemeClr val="accent1"/>
                </a:solidFill>
              </a:rPr>
              <a:t>Les frais directs (FD) ou charges </a:t>
            </a:r>
            <a:r>
              <a:rPr lang="fr-BE" sz="2400" b="1" dirty="0" smtClean="0">
                <a:solidFill>
                  <a:schemeClr val="accent1"/>
                </a:solidFill>
              </a:rPr>
              <a:t>directes :</a:t>
            </a:r>
            <a:r>
              <a:rPr lang="fr-BE" sz="2400" dirty="0" smtClean="0"/>
              <a:t> </a:t>
            </a:r>
            <a:r>
              <a:rPr lang="fr-BE" sz="2400" dirty="0"/>
              <a:t>peuvent être rattachés de manière certaine à l’achat d’un bien ou à la production d’un bien ou d’un service :</a:t>
            </a:r>
          </a:p>
          <a:p>
            <a:pPr marL="180975" indent="0" eaLnBrk="1" hangingPunct="1">
              <a:spcBef>
                <a:spcPts val="0"/>
              </a:spcBef>
              <a:buFont typeface="Arial" charset="0"/>
              <a:buNone/>
              <a:defRPr/>
            </a:pPr>
            <a:r>
              <a:rPr lang="fr-BE" sz="2400" dirty="0"/>
              <a:t>     - salaire du personnel affecté à la production (pas une secrétaire!)</a:t>
            </a:r>
          </a:p>
          <a:p>
            <a:pPr marL="180975" indent="0" eaLnBrk="1" hangingPunct="1">
              <a:spcBef>
                <a:spcPts val="0"/>
              </a:spcBef>
              <a:buFont typeface="Arial" charset="0"/>
              <a:buNone/>
              <a:defRPr/>
            </a:pPr>
            <a:r>
              <a:rPr lang="fr-BE" sz="2400" dirty="0"/>
              <a:t>     - matières premières et consommables,…</a:t>
            </a:r>
          </a:p>
        </p:txBody>
      </p:sp>
    </p:spTree>
    <p:extLst>
      <p:ext uri="{BB962C8B-B14F-4D97-AF65-F5344CB8AC3E}">
        <p14:creationId xmlns:p14="http://schemas.microsoft.com/office/powerpoint/2010/main" val="5057442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200" b="1" dirty="0">
                <a:solidFill>
                  <a:srgbClr val="71685A"/>
                </a:solidFill>
              </a:rPr>
              <a:t>Quelques définitions incontournables </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C2F773-922A-436D-8F42-0A54F4D55FC4}" type="slidenum">
              <a:rPr lang="fr-FR" altLang="fr-FR">
                <a:solidFill>
                  <a:srgbClr val="898989"/>
                </a:solidFill>
              </a:rPr>
              <a:pPr eaLnBrk="1" hangingPunct="1"/>
              <a:t>13</a:t>
            </a:fld>
            <a:endParaRPr lang="fr-FR" altLang="fr-FR">
              <a:solidFill>
                <a:srgbClr val="898989"/>
              </a:solidFill>
            </a:endParaRPr>
          </a:p>
        </p:txBody>
      </p:sp>
      <p:sp>
        <p:nvSpPr>
          <p:cNvPr id="2" name="Espace réservé du contenu 1"/>
          <p:cNvSpPr>
            <a:spLocks noGrp="1"/>
          </p:cNvSpPr>
          <p:nvPr>
            <p:ph sz="quarter" idx="1"/>
          </p:nvPr>
        </p:nvSpPr>
        <p:spPr/>
        <p:txBody>
          <a:bodyPr>
            <a:normAutofit fontScale="92500" lnSpcReduction="10000"/>
          </a:bodyPr>
          <a:lstStyle/>
          <a:p>
            <a:pPr marL="352425" indent="-171450" eaLnBrk="1" hangingPunct="1">
              <a:spcBef>
                <a:spcPts val="0"/>
              </a:spcBef>
              <a:buFont typeface="Arial" charset="0"/>
              <a:buChar char="•"/>
              <a:tabLst>
                <a:tab pos="0" algn="l"/>
                <a:tab pos="180975" algn="l"/>
              </a:tabLst>
              <a:defRPr/>
            </a:pPr>
            <a:endParaRPr lang="fr-BE" sz="500" dirty="0">
              <a:solidFill>
                <a:schemeClr val="accent6">
                  <a:lumMod val="50000"/>
                </a:schemeClr>
              </a:solidFill>
            </a:endParaRPr>
          </a:p>
          <a:p>
            <a:pPr marL="180975" indent="0" eaLnBrk="1" hangingPunct="1">
              <a:spcBef>
                <a:spcPts val="0"/>
              </a:spcBef>
              <a:buFont typeface="Arial" charset="0"/>
              <a:buNone/>
              <a:defRPr/>
            </a:pPr>
            <a:endParaRPr lang="fr-BE" sz="800" dirty="0"/>
          </a:p>
          <a:p>
            <a:pPr marL="542925" indent="-361950">
              <a:spcBef>
                <a:spcPts val="0"/>
              </a:spcBef>
              <a:defRPr/>
            </a:pPr>
            <a:r>
              <a:rPr lang="fr-BE" sz="2400" dirty="0"/>
              <a:t>Les </a:t>
            </a:r>
            <a:r>
              <a:rPr lang="fr-BE" sz="2400" b="1" dirty="0">
                <a:solidFill>
                  <a:schemeClr val="accent1"/>
                </a:solidFill>
              </a:rPr>
              <a:t>frais indirects </a:t>
            </a:r>
            <a:r>
              <a:rPr lang="fr-BE" sz="2400" b="1" dirty="0">
                <a:solidFill>
                  <a:schemeClr val="accent1"/>
                </a:solidFill>
              </a:rPr>
              <a:t>(</a:t>
            </a:r>
            <a:r>
              <a:rPr lang="fr-BE" sz="2400" b="1" dirty="0" smtClean="0">
                <a:solidFill>
                  <a:schemeClr val="accent1"/>
                </a:solidFill>
              </a:rPr>
              <a:t>FI) </a:t>
            </a:r>
            <a:r>
              <a:rPr lang="fr-BE" sz="2400" dirty="0" smtClean="0"/>
              <a:t>(</a:t>
            </a:r>
            <a:r>
              <a:rPr lang="fr-BE" sz="2400" dirty="0"/>
              <a:t>ou charges indirectes) : ne peuvent être imputés directement à l’achat </a:t>
            </a:r>
            <a:r>
              <a:rPr lang="fr-BE" sz="2400" dirty="0" smtClean="0"/>
              <a:t>etc</a:t>
            </a:r>
            <a:r>
              <a:rPr lang="fr-BE" sz="2400" dirty="0"/>
              <a:t>.</a:t>
            </a:r>
            <a:r>
              <a:rPr lang="fr-BE" sz="2400" dirty="0" smtClean="0"/>
              <a:t>..</a:t>
            </a:r>
            <a:endParaRPr lang="fr-BE" sz="2400" dirty="0"/>
          </a:p>
          <a:p>
            <a:pPr marL="180975" indent="0" eaLnBrk="1" hangingPunct="1">
              <a:spcBef>
                <a:spcPts val="0"/>
              </a:spcBef>
              <a:buFont typeface="Arial" charset="0"/>
              <a:buNone/>
              <a:defRPr/>
            </a:pPr>
            <a:r>
              <a:rPr lang="fr-BE" sz="2400" dirty="0"/>
              <a:t>     - frais de direction, d’administration</a:t>
            </a:r>
          </a:p>
          <a:p>
            <a:pPr marL="180975" indent="0" eaLnBrk="1" hangingPunct="1">
              <a:spcBef>
                <a:spcPts val="0"/>
              </a:spcBef>
              <a:buFont typeface="Arial" charset="0"/>
              <a:buNone/>
              <a:defRPr/>
            </a:pPr>
            <a:r>
              <a:rPr lang="fr-BE" sz="2400" dirty="0"/>
              <a:t>     - frais de promotion, publicité</a:t>
            </a:r>
          </a:p>
          <a:p>
            <a:pPr marL="180975" indent="0" eaLnBrk="1" hangingPunct="1">
              <a:spcBef>
                <a:spcPts val="0"/>
              </a:spcBef>
              <a:buFont typeface="Arial" charset="0"/>
              <a:buNone/>
              <a:defRPr/>
            </a:pPr>
            <a:r>
              <a:rPr lang="fr-BE" sz="2400" dirty="0"/>
              <a:t>     - frais financiers</a:t>
            </a:r>
            <a:r>
              <a:rPr lang="fr-BE" sz="2400" dirty="0" smtClean="0"/>
              <a:t>,… </a:t>
            </a:r>
            <a:endParaRPr lang="fr-BE" sz="2400" b="1" dirty="0"/>
          </a:p>
          <a:p>
            <a:pPr marL="542925" indent="-361950">
              <a:defRPr/>
            </a:pPr>
            <a:r>
              <a:rPr lang="fr-BE" sz="2400" dirty="0"/>
              <a:t>Le</a:t>
            </a:r>
            <a:r>
              <a:rPr lang="fr-BE" sz="2400" b="1" dirty="0"/>
              <a:t> </a:t>
            </a:r>
            <a:r>
              <a:rPr lang="fr-BE" sz="2400" b="1" dirty="0">
                <a:solidFill>
                  <a:schemeClr val="accent1"/>
                </a:solidFill>
              </a:rPr>
              <a:t>prix de </a:t>
            </a:r>
            <a:r>
              <a:rPr lang="fr-BE" sz="2400" b="1" dirty="0">
                <a:solidFill>
                  <a:schemeClr val="accent1"/>
                </a:solidFill>
              </a:rPr>
              <a:t>revient </a:t>
            </a:r>
            <a:r>
              <a:rPr lang="fr-BE" sz="2400" b="1" dirty="0" smtClean="0">
                <a:solidFill>
                  <a:schemeClr val="accent1"/>
                </a:solidFill>
              </a:rPr>
              <a:t>(PR) </a:t>
            </a:r>
            <a:r>
              <a:rPr lang="fr-BE" sz="2400" b="1" dirty="0"/>
              <a:t>:</a:t>
            </a:r>
            <a:r>
              <a:rPr lang="fr-BE" sz="2400" dirty="0">
                <a:solidFill>
                  <a:schemeClr val="accent1"/>
                </a:solidFill>
              </a:rPr>
              <a:t> </a:t>
            </a:r>
            <a:r>
              <a:rPr lang="fr-BE" sz="2400" dirty="0"/>
              <a:t>que ce soit pour un bien ou un service c’est la somme de tout ce qu’il a coûté, coût de distribution y compris (!). PR = Frais variables + frais fixes  ≠ Prix de vente!</a:t>
            </a:r>
          </a:p>
          <a:p>
            <a:pPr marL="542925" indent="-361950" eaLnBrk="1" hangingPunct="1">
              <a:defRPr/>
            </a:pPr>
            <a:endParaRPr lang="fr-BE" sz="400" dirty="0"/>
          </a:p>
          <a:p>
            <a:pPr marL="542925" indent="-361950">
              <a:spcBef>
                <a:spcPts val="0"/>
              </a:spcBef>
              <a:defRPr/>
            </a:pPr>
            <a:r>
              <a:rPr lang="fr-BE" sz="2400" dirty="0"/>
              <a:t>Le</a:t>
            </a:r>
            <a:r>
              <a:rPr lang="fr-BE" sz="2400" b="1" dirty="0"/>
              <a:t> </a:t>
            </a:r>
            <a:r>
              <a:rPr lang="fr-BE" sz="2400" b="1" dirty="0">
                <a:solidFill>
                  <a:schemeClr val="accent1"/>
                </a:solidFill>
              </a:rPr>
              <a:t>prix de </a:t>
            </a:r>
            <a:r>
              <a:rPr lang="fr-BE" sz="2400" b="1" dirty="0">
                <a:solidFill>
                  <a:schemeClr val="accent1"/>
                </a:solidFill>
              </a:rPr>
              <a:t>vente </a:t>
            </a:r>
            <a:r>
              <a:rPr lang="fr-BE" sz="2400" b="1" dirty="0" smtClean="0">
                <a:solidFill>
                  <a:schemeClr val="accent1"/>
                </a:solidFill>
              </a:rPr>
              <a:t>(PV) </a:t>
            </a:r>
            <a:r>
              <a:rPr lang="fr-BE" sz="2400" b="1" dirty="0"/>
              <a:t>: </a:t>
            </a:r>
            <a:r>
              <a:rPr lang="fr-BE" sz="2400" b="1" dirty="0">
                <a:solidFill>
                  <a:schemeClr val="accent1"/>
                </a:solidFill>
              </a:rPr>
              <a:t> </a:t>
            </a:r>
            <a:r>
              <a:rPr lang="fr-BE" sz="2400" dirty="0"/>
              <a:t>est calculé en ajoutant une marge bénéficiaire au prix de revient. On y ajoute la TVA  pour avoir un PV TTC.</a:t>
            </a:r>
          </a:p>
          <a:p>
            <a:pPr marL="180975" indent="0" eaLnBrk="1" hangingPunct="1">
              <a:spcBef>
                <a:spcPts val="0"/>
              </a:spcBef>
              <a:buFont typeface="Arial" charset="0"/>
              <a:buNone/>
              <a:defRPr/>
            </a:pPr>
            <a:r>
              <a:rPr lang="fr-BE" sz="2400" dirty="0">
                <a:solidFill>
                  <a:schemeClr val="accent6">
                    <a:lumMod val="50000"/>
                  </a:schemeClr>
                </a:solidFill>
              </a:rPr>
              <a:t>    </a:t>
            </a:r>
          </a:p>
          <a:p>
            <a:pPr marL="542925" indent="-361950" eaLnBrk="1" hangingPunct="1">
              <a:defRPr/>
            </a:pPr>
            <a:endParaRPr lang="fr-BE" sz="2400" b="1" dirty="0">
              <a:solidFill>
                <a:schemeClr val="accent6">
                  <a:lumMod val="50000"/>
                </a:schemeClr>
              </a:solidFill>
            </a:endParaRPr>
          </a:p>
          <a:p>
            <a:pPr marL="0" indent="0" eaLnBrk="1" hangingPunct="1">
              <a:buFont typeface="Arial" charset="0"/>
              <a:buNone/>
              <a:defRPr/>
            </a:pPr>
            <a:endParaRPr lang="fr-BE" sz="2400" dirty="0">
              <a:solidFill>
                <a:schemeClr val="accent6">
                  <a:lumMod val="50000"/>
                </a:schemeClr>
              </a:solidFill>
            </a:endParaRPr>
          </a:p>
        </p:txBody>
      </p:sp>
    </p:spTree>
    <p:extLst>
      <p:ext uri="{BB962C8B-B14F-4D97-AF65-F5344CB8AC3E}">
        <p14:creationId xmlns:p14="http://schemas.microsoft.com/office/powerpoint/2010/main" val="1137106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nvGraphicFramePr>
        <p:xfrm>
          <a:off x="287338" y="1557338"/>
          <a:ext cx="8785222" cy="3024187"/>
        </p:xfrm>
        <a:graphic>
          <a:graphicData uri="http://schemas.openxmlformats.org/drawingml/2006/table">
            <a:tbl>
              <a:tblPr firstRow="1" firstCol="1" bandRow="1"/>
              <a:tblGrid>
                <a:gridCol w="868194">
                  <a:extLst>
                    <a:ext uri="{9D8B030D-6E8A-4147-A177-3AD203B41FA5}">
                      <a16:colId xmlns:a16="http://schemas.microsoft.com/office/drawing/2014/main" xmlns="" val="20000"/>
                    </a:ext>
                  </a:extLst>
                </a:gridCol>
                <a:gridCol w="772580">
                  <a:extLst>
                    <a:ext uri="{9D8B030D-6E8A-4147-A177-3AD203B41FA5}">
                      <a16:colId xmlns:a16="http://schemas.microsoft.com/office/drawing/2014/main" xmlns="" val="20001"/>
                    </a:ext>
                  </a:extLst>
                </a:gridCol>
                <a:gridCol w="772580">
                  <a:extLst>
                    <a:ext uri="{9D8B030D-6E8A-4147-A177-3AD203B41FA5}">
                      <a16:colId xmlns:a16="http://schemas.microsoft.com/office/drawing/2014/main" xmlns="" val="20002"/>
                    </a:ext>
                  </a:extLst>
                </a:gridCol>
                <a:gridCol w="772580">
                  <a:extLst>
                    <a:ext uri="{9D8B030D-6E8A-4147-A177-3AD203B41FA5}">
                      <a16:colId xmlns:a16="http://schemas.microsoft.com/office/drawing/2014/main" xmlns="" val="20003"/>
                    </a:ext>
                  </a:extLst>
                </a:gridCol>
                <a:gridCol w="772580">
                  <a:extLst>
                    <a:ext uri="{9D8B030D-6E8A-4147-A177-3AD203B41FA5}">
                      <a16:colId xmlns:a16="http://schemas.microsoft.com/office/drawing/2014/main" xmlns="" val="20004"/>
                    </a:ext>
                  </a:extLst>
                </a:gridCol>
                <a:gridCol w="772580">
                  <a:extLst>
                    <a:ext uri="{9D8B030D-6E8A-4147-A177-3AD203B41FA5}">
                      <a16:colId xmlns:a16="http://schemas.microsoft.com/office/drawing/2014/main" xmlns="" val="20005"/>
                    </a:ext>
                  </a:extLst>
                </a:gridCol>
                <a:gridCol w="868194">
                  <a:extLst>
                    <a:ext uri="{9D8B030D-6E8A-4147-A177-3AD203B41FA5}">
                      <a16:colId xmlns:a16="http://schemas.microsoft.com/office/drawing/2014/main" xmlns="" val="20006"/>
                    </a:ext>
                  </a:extLst>
                </a:gridCol>
                <a:gridCol w="868194">
                  <a:extLst>
                    <a:ext uri="{9D8B030D-6E8A-4147-A177-3AD203B41FA5}">
                      <a16:colId xmlns:a16="http://schemas.microsoft.com/office/drawing/2014/main" xmlns="" val="20007"/>
                    </a:ext>
                  </a:extLst>
                </a:gridCol>
                <a:gridCol w="772580">
                  <a:extLst>
                    <a:ext uri="{9D8B030D-6E8A-4147-A177-3AD203B41FA5}">
                      <a16:colId xmlns:a16="http://schemas.microsoft.com/office/drawing/2014/main" xmlns="" val="20008"/>
                    </a:ext>
                  </a:extLst>
                </a:gridCol>
                <a:gridCol w="772580">
                  <a:extLst>
                    <a:ext uri="{9D8B030D-6E8A-4147-A177-3AD203B41FA5}">
                      <a16:colId xmlns:a16="http://schemas.microsoft.com/office/drawing/2014/main" xmlns="" val="20009"/>
                    </a:ext>
                  </a:extLst>
                </a:gridCol>
                <a:gridCol w="772580">
                  <a:extLst>
                    <a:ext uri="{9D8B030D-6E8A-4147-A177-3AD203B41FA5}">
                      <a16:colId xmlns:a16="http://schemas.microsoft.com/office/drawing/2014/main" xmlns="" val="20010"/>
                    </a:ext>
                  </a:extLst>
                </a:gridCol>
              </a:tblGrid>
              <a:tr h="257636">
                <a:tc>
                  <a:txBody>
                    <a:bodyPr/>
                    <a:lstStyle/>
                    <a:p>
                      <a:pPr>
                        <a:lnSpc>
                          <a:spcPct val="115000"/>
                        </a:lnSpc>
                        <a:spcAft>
                          <a:spcPts val="0"/>
                        </a:spcAft>
                      </a:pPr>
                      <a:r>
                        <a:rPr lang="fr-BE" sz="1000" b="1" dirty="0">
                          <a:effectLst/>
                          <a:latin typeface="Calibri"/>
                          <a:ea typeface="Calibri"/>
                          <a:cs typeface="Times New Roman"/>
                        </a:rPr>
                        <a:t>Prix achat</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nSpc>
                          <a:spcPct val="115000"/>
                        </a:lnSpc>
                        <a:spcAft>
                          <a:spcPts val="0"/>
                        </a:spcAft>
                      </a:pPr>
                      <a:r>
                        <a:rPr lang="fr-BE" sz="1000" b="1" dirty="0">
                          <a:effectLst/>
                          <a:latin typeface="Calibri"/>
                          <a:ea typeface="Calibri"/>
                          <a:cs typeface="Times New Roman"/>
                        </a:rPr>
                        <a:t> </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fr-BE" sz="1000" b="1" dirty="0">
                          <a:effectLst/>
                          <a:latin typeface="Calibri"/>
                          <a:ea typeface="Calibri"/>
                          <a:cs typeface="Times New Roman"/>
                        </a:rPr>
                        <a:t>=</a:t>
                      </a:r>
                      <a:endParaRPr lang="fr-BE" sz="1000" dirty="0">
                        <a:effectLst/>
                        <a:latin typeface="Calibri"/>
                        <a:ea typeface="Calibri"/>
                        <a:cs typeface="Times New Roman"/>
                      </a:endParaRPr>
                    </a:p>
                    <a:p>
                      <a:pPr>
                        <a:lnSpc>
                          <a:spcPct val="115000"/>
                        </a:lnSpc>
                        <a:spcAft>
                          <a:spcPts val="0"/>
                        </a:spcAft>
                      </a:pPr>
                      <a:r>
                        <a:rPr lang="fr-BE" sz="1000" b="1" dirty="0">
                          <a:effectLst/>
                          <a:latin typeface="Calibri"/>
                          <a:ea typeface="Calibri"/>
                          <a:cs typeface="Times New Roman"/>
                        </a:rPr>
                        <a:t>Coût total achat</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2">
                  <a:txBody>
                    <a:bodyPr/>
                    <a:lstStyle/>
                    <a:p>
                      <a:pPr>
                        <a:lnSpc>
                          <a:spcPct val="115000"/>
                        </a:lnSpc>
                        <a:spcAft>
                          <a:spcPts val="0"/>
                        </a:spcAft>
                      </a:pPr>
                      <a:r>
                        <a:rPr lang="fr-BE" sz="1000" b="1" dirty="0">
                          <a:effectLst/>
                          <a:latin typeface="Calibri"/>
                          <a:ea typeface="Calibri"/>
                          <a:cs typeface="Times New Roman"/>
                        </a:rPr>
                        <a:t> </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fr-BE" sz="1000" b="1" dirty="0">
                          <a:effectLst/>
                          <a:latin typeface="Calibri"/>
                          <a:ea typeface="Calibri"/>
                          <a:cs typeface="Times New Roman"/>
                        </a:rPr>
                        <a:t>=</a:t>
                      </a:r>
                      <a:endParaRPr lang="fr-BE" sz="1000" dirty="0">
                        <a:effectLst/>
                        <a:latin typeface="Calibri"/>
                        <a:ea typeface="Calibri"/>
                        <a:cs typeface="Times New Roman"/>
                      </a:endParaRPr>
                    </a:p>
                    <a:p>
                      <a:pPr>
                        <a:lnSpc>
                          <a:spcPct val="115000"/>
                        </a:lnSpc>
                        <a:spcAft>
                          <a:spcPts val="0"/>
                        </a:spcAft>
                      </a:pPr>
                      <a:r>
                        <a:rPr lang="fr-BE" sz="1000" b="1" dirty="0">
                          <a:effectLst/>
                          <a:latin typeface="Calibri"/>
                          <a:ea typeface="Calibri"/>
                          <a:cs typeface="Times New Roman"/>
                        </a:rPr>
                        <a:t>Coût total production</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nSpc>
                          <a:spcPct val="115000"/>
                        </a:lnSpc>
                        <a:spcAft>
                          <a:spcPts val="0"/>
                        </a:spcAft>
                      </a:pPr>
                      <a:r>
                        <a:rPr lang="fr-BE" sz="1000" b="1" dirty="0">
                          <a:effectLst/>
                          <a:latin typeface="Calibri"/>
                          <a:ea typeface="Calibri"/>
                          <a:cs typeface="Times New Roman"/>
                        </a:rPr>
                        <a:t> </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15000"/>
                        </a:lnSpc>
                        <a:spcAft>
                          <a:spcPts val="0"/>
                        </a:spcAft>
                      </a:pPr>
                      <a:r>
                        <a:rPr lang="fr-BE" sz="1000" b="1" dirty="0">
                          <a:effectLst/>
                          <a:latin typeface="Calibri"/>
                          <a:ea typeface="Calibri"/>
                          <a:cs typeface="Times New Roman"/>
                        </a:rPr>
                        <a:t>= Coût commercial</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4">
                  <a:txBody>
                    <a:bodyPr/>
                    <a:lstStyle/>
                    <a:p>
                      <a:pPr>
                        <a:lnSpc>
                          <a:spcPct val="115000"/>
                        </a:lnSpc>
                        <a:spcAft>
                          <a:spcPts val="0"/>
                        </a:spcAft>
                      </a:pPr>
                      <a:r>
                        <a:rPr lang="fr-BE" sz="1000" b="1" dirty="0">
                          <a:effectLst/>
                          <a:latin typeface="Calibri"/>
                          <a:ea typeface="Calibri"/>
                          <a:cs typeface="Times New Roman"/>
                        </a:rPr>
                        <a:t> </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15000"/>
                        </a:lnSpc>
                        <a:spcAft>
                          <a:spcPts val="0"/>
                        </a:spcAft>
                      </a:pPr>
                      <a:r>
                        <a:rPr lang="fr-BE" sz="1000" b="1" dirty="0">
                          <a:effectLst/>
                          <a:latin typeface="Calibri"/>
                          <a:ea typeface="Calibri"/>
                          <a:cs typeface="Times New Roman"/>
                        </a:rPr>
                        <a:t>= Prix revient</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5">
                  <a:txBody>
                    <a:bodyPr/>
                    <a:lstStyle/>
                    <a:p>
                      <a:pPr>
                        <a:lnSpc>
                          <a:spcPct val="115000"/>
                        </a:lnSpc>
                        <a:spcAft>
                          <a:spcPts val="0"/>
                        </a:spcAft>
                      </a:pPr>
                      <a:r>
                        <a:rPr lang="fr-BE" sz="1000" b="1" dirty="0">
                          <a:effectLst/>
                          <a:latin typeface="Calibri"/>
                          <a:ea typeface="Calibri"/>
                          <a:cs typeface="Times New Roman"/>
                        </a:rPr>
                        <a:t> </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nSpc>
                          <a:spcPct val="115000"/>
                        </a:lnSpc>
                        <a:spcAft>
                          <a:spcPts val="0"/>
                        </a:spcAft>
                      </a:pPr>
                      <a:r>
                        <a:rPr lang="fr-BE" sz="1000" b="1" dirty="0">
                          <a:effectLst/>
                          <a:latin typeface="Calibri"/>
                          <a:ea typeface="Calibri"/>
                          <a:cs typeface="Times New Roman"/>
                        </a:rPr>
                        <a:t>= Prix vente</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10000"/>
                  </a:ext>
                </a:extLst>
              </a:tr>
              <a:tr h="515273">
                <a:tc rowSpan="5">
                  <a:txBody>
                    <a:bodyPr/>
                    <a:lstStyle/>
                    <a:p>
                      <a:pPr>
                        <a:lnSpc>
                          <a:spcPct val="115000"/>
                        </a:lnSpc>
                        <a:spcAft>
                          <a:spcPts val="0"/>
                        </a:spcAft>
                      </a:pPr>
                      <a:r>
                        <a:rPr lang="fr-BE" sz="1000" b="1" dirty="0">
                          <a:effectLst/>
                          <a:latin typeface="Calibri"/>
                          <a:ea typeface="Calibri"/>
                          <a:cs typeface="Times New Roman"/>
                        </a:rPr>
                        <a:t> </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BE" sz="1000" b="1" dirty="0">
                          <a:effectLst/>
                          <a:latin typeface="Calibri"/>
                          <a:ea typeface="Calibri"/>
                          <a:cs typeface="Times New Roman"/>
                        </a:rPr>
                        <a:t>+ Coût achat</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extLst>
                  <a:ext uri="{0D108BD9-81ED-4DB2-BD59-A6C34878D82A}">
                    <a16:rowId xmlns:a16="http://schemas.microsoft.com/office/drawing/2014/main" xmlns="" val="10001"/>
                  </a:ext>
                </a:extLst>
              </a:tr>
              <a:tr h="515273">
                <a:tc vMerge="1">
                  <a:txBody>
                    <a:bodyPr/>
                    <a:lstStyle/>
                    <a:p>
                      <a:endParaRPr lang="fr-BE"/>
                    </a:p>
                  </a:txBody>
                  <a:tcPr/>
                </a:tc>
                <a:tc rowSpan="4">
                  <a:txBody>
                    <a:bodyPr/>
                    <a:lstStyle/>
                    <a:p>
                      <a:pPr>
                        <a:lnSpc>
                          <a:spcPct val="115000"/>
                        </a:lnSpc>
                        <a:spcAft>
                          <a:spcPts val="0"/>
                        </a:spcAft>
                      </a:pPr>
                      <a:r>
                        <a:rPr lang="fr-BE" sz="1000" b="1" dirty="0">
                          <a:effectLst/>
                          <a:latin typeface="Calibri"/>
                          <a:ea typeface="Calibri"/>
                          <a:cs typeface="Times New Roman"/>
                        </a:rPr>
                        <a:t> </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15000"/>
                        </a:lnSpc>
                        <a:spcAft>
                          <a:spcPts val="0"/>
                        </a:spcAft>
                      </a:pPr>
                      <a:r>
                        <a:rPr lang="fr-BE" sz="1000" b="1" dirty="0">
                          <a:effectLst/>
                          <a:latin typeface="Calibri"/>
                          <a:ea typeface="Calibri"/>
                          <a:cs typeface="Times New Roman"/>
                        </a:rPr>
                        <a:t> </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BE" sz="1000" b="1" dirty="0">
                          <a:effectLst/>
                          <a:latin typeface="Calibri"/>
                          <a:ea typeface="Calibri"/>
                          <a:cs typeface="Times New Roman"/>
                        </a:rPr>
                        <a:t>+ Coût production</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extLst>
                  <a:ext uri="{0D108BD9-81ED-4DB2-BD59-A6C34878D82A}">
                    <a16:rowId xmlns:a16="http://schemas.microsoft.com/office/drawing/2014/main" xmlns="" val="10002"/>
                  </a:ext>
                </a:extLst>
              </a:tr>
              <a:tr h="772909">
                <a:tc vMerge="1">
                  <a:txBody>
                    <a:bodyPr/>
                    <a:lstStyle/>
                    <a:p>
                      <a:endParaRPr lang="fr-BE"/>
                    </a:p>
                  </a:txBody>
                  <a:tcPr/>
                </a:tc>
                <a:tc vMerge="1">
                  <a:txBody>
                    <a:bodyPr/>
                    <a:lstStyle/>
                    <a:p>
                      <a:endParaRPr lang="fr-BE"/>
                    </a:p>
                  </a:txBody>
                  <a:tcPr/>
                </a:tc>
                <a:tc vMerge="1">
                  <a:txBody>
                    <a:bodyPr/>
                    <a:lstStyle/>
                    <a:p>
                      <a:endParaRPr lang="fr-BE"/>
                    </a:p>
                  </a:txBody>
                  <a:tcPr/>
                </a:tc>
                <a:tc rowSpan="3">
                  <a:txBody>
                    <a:bodyPr/>
                    <a:lstStyle/>
                    <a:p>
                      <a:pPr>
                        <a:lnSpc>
                          <a:spcPct val="115000"/>
                        </a:lnSpc>
                        <a:spcAft>
                          <a:spcPts val="0"/>
                        </a:spcAft>
                      </a:pPr>
                      <a:r>
                        <a:rPr lang="fr-BE" sz="1000" b="1" dirty="0">
                          <a:effectLst/>
                          <a:latin typeface="Calibri"/>
                          <a:ea typeface="Calibri"/>
                          <a:cs typeface="Times New Roman"/>
                        </a:rPr>
                        <a:t> </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fr-BE" sz="1000" b="1" dirty="0">
                          <a:effectLst/>
                          <a:latin typeface="Calibri"/>
                          <a:ea typeface="Calibri"/>
                          <a:cs typeface="Times New Roman"/>
                        </a:rPr>
                        <a:t> </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BE" sz="1000" b="1" dirty="0">
                          <a:effectLst/>
                          <a:latin typeface="Calibri"/>
                          <a:ea typeface="Calibri"/>
                          <a:cs typeface="Times New Roman"/>
                        </a:rPr>
                        <a:t>+ Coût distribution</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extLst>
                  <a:ext uri="{0D108BD9-81ED-4DB2-BD59-A6C34878D82A}">
                    <a16:rowId xmlns:a16="http://schemas.microsoft.com/office/drawing/2014/main" xmlns="" val="10003"/>
                  </a:ext>
                </a:extLst>
              </a:tr>
              <a:tr h="515273">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rowSpan="2">
                  <a:txBody>
                    <a:bodyPr/>
                    <a:lstStyle/>
                    <a:p>
                      <a:pPr>
                        <a:lnSpc>
                          <a:spcPct val="115000"/>
                        </a:lnSpc>
                        <a:spcAft>
                          <a:spcPts val="0"/>
                        </a:spcAft>
                      </a:pPr>
                      <a:r>
                        <a:rPr lang="fr-BE" sz="1000" b="1" dirty="0">
                          <a:effectLst/>
                          <a:latin typeface="Calibri"/>
                          <a:ea typeface="Calibri"/>
                          <a:cs typeface="Times New Roman"/>
                        </a:rPr>
                        <a:t> </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fr-BE" sz="1000" b="1" dirty="0">
                          <a:effectLst/>
                          <a:latin typeface="Calibri"/>
                          <a:ea typeface="Calibri"/>
                          <a:cs typeface="Times New Roman"/>
                        </a:rPr>
                        <a:t> </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BE" sz="1000" b="1" dirty="0">
                          <a:effectLst/>
                          <a:latin typeface="Calibri"/>
                          <a:ea typeface="Calibri"/>
                          <a:cs typeface="Times New Roman"/>
                        </a:rPr>
                        <a:t>+ Coût administratif</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fr-BE"/>
                    </a:p>
                  </a:txBody>
                  <a:tcPr/>
                </a:tc>
                <a:tc vMerge="1">
                  <a:txBody>
                    <a:bodyPr/>
                    <a:lstStyle/>
                    <a:p>
                      <a:endParaRPr lang="fr-BE"/>
                    </a:p>
                  </a:txBody>
                  <a:tcPr/>
                </a:tc>
                <a:tc vMerge="1">
                  <a:txBody>
                    <a:bodyPr/>
                    <a:lstStyle/>
                    <a:p>
                      <a:endParaRPr lang="fr-BE"/>
                    </a:p>
                  </a:txBody>
                  <a:tcPr/>
                </a:tc>
                <a:extLst>
                  <a:ext uri="{0D108BD9-81ED-4DB2-BD59-A6C34878D82A}">
                    <a16:rowId xmlns:a16="http://schemas.microsoft.com/office/drawing/2014/main" xmlns="" val="10004"/>
                  </a:ext>
                </a:extLst>
              </a:tr>
              <a:tr h="447823">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pPr>
                        <a:lnSpc>
                          <a:spcPct val="115000"/>
                        </a:lnSpc>
                        <a:spcAft>
                          <a:spcPts val="0"/>
                        </a:spcAft>
                      </a:pPr>
                      <a:r>
                        <a:rPr lang="fr-BE" sz="1000" b="1" dirty="0">
                          <a:effectLst/>
                          <a:latin typeface="Calibri"/>
                          <a:ea typeface="Calibri"/>
                          <a:cs typeface="Times New Roman"/>
                        </a:rPr>
                        <a:t> </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BE" sz="1000" b="1" dirty="0">
                          <a:effectLst/>
                          <a:latin typeface="Calibri"/>
                          <a:ea typeface="Calibri"/>
                          <a:cs typeface="Times New Roman"/>
                        </a:rPr>
                        <a:t> </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BE" sz="1000" b="1" dirty="0">
                          <a:effectLst/>
                          <a:latin typeface="Calibri"/>
                          <a:ea typeface="Calibri"/>
                          <a:cs typeface="Times New Roman"/>
                        </a:rPr>
                        <a:t>Marge</a:t>
                      </a:r>
                      <a:endParaRPr lang="fr-BE" sz="1000" dirty="0">
                        <a:effectLst/>
                        <a:latin typeface="Calibri"/>
                        <a:ea typeface="Calibri"/>
                        <a:cs typeface="Times New Roman"/>
                      </a:endParaRPr>
                    </a:p>
                  </a:txBody>
                  <a:tcPr marL="59713" marR="59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fr-BE"/>
                    </a:p>
                  </a:txBody>
                  <a:tcPr/>
                </a:tc>
                <a:extLst>
                  <a:ext uri="{0D108BD9-81ED-4DB2-BD59-A6C34878D82A}">
                    <a16:rowId xmlns:a16="http://schemas.microsoft.com/office/drawing/2014/main" xmlns="" val="10005"/>
                  </a:ext>
                </a:extLst>
              </a:tr>
            </a:tbl>
          </a:graphicData>
        </a:graphic>
      </p:graphicFrame>
      <p:sp>
        <p:nvSpPr>
          <p:cNvPr id="2" name="ZoneTexte 1"/>
          <p:cNvSpPr txBox="1"/>
          <p:nvPr/>
        </p:nvSpPr>
        <p:spPr>
          <a:xfrm>
            <a:off x="323850" y="4724400"/>
            <a:ext cx="8712200" cy="1785104"/>
          </a:xfrm>
          <a:prstGeom prst="rect">
            <a:avLst/>
          </a:prstGeom>
          <a:noFill/>
        </p:spPr>
        <p:txBody>
          <a:bodyPr>
            <a:spAutoFit/>
          </a:bodyPr>
          <a:lstStyle/>
          <a:p>
            <a:pPr>
              <a:defRPr/>
            </a:pPr>
            <a:r>
              <a:rPr lang="fr-BE" sz="2200" dirty="0"/>
              <a:t>Dans ce schéma, les coûts de distribution sont compris dans le calcul du prix de revient. Si au démarrage de l’activité, on n’a pas encore bien déterminé ses lieux de vente, prévoir le poste est un plus, en cas de vente à intermédiaire, c’est aussi sur ce poste que l’on pourra négocier une remise.</a:t>
            </a:r>
          </a:p>
        </p:txBody>
      </p:sp>
    </p:spTree>
    <p:extLst>
      <p:ext uri="{BB962C8B-B14F-4D97-AF65-F5344CB8AC3E}">
        <p14:creationId xmlns:p14="http://schemas.microsoft.com/office/powerpoint/2010/main" val="400409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200" b="1" dirty="0">
                <a:solidFill>
                  <a:srgbClr val="71685A"/>
                </a:solidFill>
              </a:rPr>
              <a:t>Quelques définitions incontournables </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4B3963-10E5-49D4-BA63-AA11D6987964}" type="slidenum">
              <a:rPr lang="fr-FR" altLang="fr-FR">
                <a:solidFill>
                  <a:srgbClr val="898989"/>
                </a:solidFill>
              </a:rPr>
              <a:pPr eaLnBrk="1" hangingPunct="1"/>
              <a:t>15</a:t>
            </a:fld>
            <a:endParaRPr lang="fr-FR" altLang="fr-FR">
              <a:solidFill>
                <a:srgbClr val="898989"/>
              </a:solidFill>
            </a:endParaRPr>
          </a:p>
        </p:txBody>
      </p:sp>
      <p:sp>
        <p:nvSpPr>
          <p:cNvPr id="2" name="Espace réservé du contenu 1"/>
          <p:cNvSpPr>
            <a:spLocks noGrp="1"/>
          </p:cNvSpPr>
          <p:nvPr>
            <p:ph sz="quarter" idx="1"/>
          </p:nvPr>
        </p:nvSpPr>
        <p:spPr>
          <a:xfrm>
            <a:off x="612648" y="1600200"/>
            <a:ext cx="8279832" cy="4495800"/>
          </a:xfrm>
        </p:spPr>
        <p:txBody>
          <a:bodyPr>
            <a:normAutofit/>
          </a:bodyPr>
          <a:lstStyle/>
          <a:p>
            <a:pPr marL="180975" eaLnBrk="1" hangingPunct="1">
              <a:buFont typeface="Arial" charset="0"/>
              <a:buChar char="•"/>
              <a:defRPr/>
            </a:pPr>
            <a:endParaRPr lang="fr-BE" sz="500" dirty="0">
              <a:solidFill>
                <a:schemeClr val="accent6">
                  <a:lumMod val="50000"/>
                </a:schemeClr>
              </a:solidFill>
            </a:endParaRPr>
          </a:p>
          <a:p>
            <a:pPr marL="542925" indent="-361950" eaLnBrk="1" hangingPunct="1">
              <a:spcBef>
                <a:spcPts val="0"/>
              </a:spcBef>
              <a:defRPr/>
            </a:pPr>
            <a:r>
              <a:rPr lang="fr-BE" sz="2400" b="1" dirty="0"/>
              <a:t>Marge nette bénéficiaire : </a:t>
            </a:r>
            <a:r>
              <a:rPr lang="fr-BE" sz="2400" dirty="0"/>
              <a:t>c’est la différence entre le PVHT et PRHT, généralement exprimée en %.  Représente au min le « bénéfice » supplémentaire que l’on s’alloue en plus de son salaire </a:t>
            </a:r>
            <a:r>
              <a:rPr lang="fr-BE" sz="2400" b="1" u="sng" dirty="0"/>
              <a:t>SI</a:t>
            </a:r>
            <a:r>
              <a:rPr lang="fr-BE" sz="2400" dirty="0"/>
              <a:t> tous les frais ont été calculés dans le prix de </a:t>
            </a:r>
          </a:p>
          <a:p>
            <a:pPr marL="180975" indent="0" eaLnBrk="1" hangingPunct="1">
              <a:spcBef>
                <a:spcPts val="0"/>
              </a:spcBef>
              <a:buFont typeface="Arial" charset="0"/>
              <a:buNone/>
              <a:defRPr/>
            </a:pPr>
            <a:r>
              <a:rPr lang="fr-BE" sz="2400" dirty="0"/>
              <a:t>     revient + </a:t>
            </a:r>
            <a:r>
              <a:rPr lang="fr-BE" sz="2400" dirty="0" smtClean="0"/>
              <a:t>pertes (</a:t>
            </a:r>
            <a:r>
              <a:rPr lang="fr-BE" sz="2400" dirty="0"/>
              <a:t>invendus) + rémunération coopérateurs +…</a:t>
            </a:r>
          </a:p>
          <a:p>
            <a:pPr marL="523875" indent="-342900" eaLnBrk="1" hangingPunct="1">
              <a:spcBef>
                <a:spcPts val="0"/>
              </a:spcBef>
              <a:buFont typeface="Wingdings" panose="05000000000000000000" pitchFamily="2" charset="2"/>
              <a:buChar char="q"/>
              <a:defRPr/>
            </a:pPr>
            <a:r>
              <a:rPr lang="fr-BE" sz="2400" b="1" dirty="0"/>
              <a:t>Marge brute </a:t>
            </a:r>
            <a:r>
              <a:rPr lang="fr-BE" sz="2400" dirty="0"/>
              <a:t>: se calcule comme la marge nette mais TTC! </a:t>
            </a:r>
            <a:endParaRPr lang="fr-BE" sz="2400" b="1" dirty="0"/>
          </a:p>
          <a:p>
            <a:pPr marL="542925" indent="-361950" eaLnBrk="1" hangingPunct="1">
              <a:defRPr/>
            </a:pPr>
            <a:r>
              <a:rPr lang="fr-BE" sz="2400" b="1" dirty="0"/>
              <a:t>Le seuil de rentabilité </a:t>
            </a:r>
            <a:r>
              <a:rPr lang="fr-BE" sz="2400" dirty="0"/>
              <a:t>: </a:t>
            </a:r>
            <a:r>
              <a:rPr lang="fr-BE" sz="2400" b="1" dirty="0">
                <a:solidFill>
                  <a:schemeClr val="accent1"/>
                </a:solidFill>
              </a:rPr>
              <a:t>CA min </a:t>
            </a:r>
            <a:r>
              <a:rPr lang="fr-BE" sz="2400" dirty="0"/>
              <a:t>à réaliser pour couvrir tous les frais ou quel</a:t>
            </a:r>
            <a:r>
              <a:rPr lang="fr-BE" sz="2400" dirty="0">
                <a:solidFill>
                  <a:schemeClr val="accent6">
                    <a:lumMod val="50000"/>
                  </a:schemeClr>
                </a:solidFill>
              </a:rPr>
              <a:t> </a:t>
            </a:r>
            <a:r>
              <a:rPr lang="fr-BE" sz="2400" b="1" dirty="0">
                <a:solidFill>
                  <a:schemeClr val="accent1"/>
                </a:solidFill>
              </a:rPr>
              <a:t>volume de vente </a:t>
            </a:r>
            <a:r>
              <a:rPr lang="fr-BE" sz="2400" dirty="0"/>
              <a:t>à réaliser pour couvrir ces </a:t>
            </a:r>
            <a:r>
              <a:rPr lang="fr-BE" sz="2400" dirty="0" smtClean="0"/>
              <a:t>frais?</a:t>
            </a:r>
            <a:r>
              <a:rPr lang="fr-BE" sz="2400" dirty="0"/>
              <a:t> </a:t>
            </a:r>
            <a:endParaRPr lang="fr-BE" sz="400" dirty="0"/>
          </a:p>
          <a:p>
            <a:pPr marL="542925" indent="-361950" eaLnBrk="1" hangingPunct="1">
              <a:defRPr/>
            </a:pPr>
            <a:r>
              <a:rPr lang="fr-BE" sz="2400" b="1" dirty="0"/>
              <a:t>Le seuil de rentabilité minimum  : </a:t>
            </a:r>
            <a:r>
              <a:rPr lang="fr-BE" sz="2400" b="1" dirty="0">
                <a:solidFill>
                  <a:schemeClr val="accent1"/>
                </a:solidFill>
              </a:rPr>
              <a:t>CA minimum </a:t>
            </a:r>
            <a:r>
              <a:rPr lang="fr-BE" sz="2400" dirty="0"/>
              <a:t>pour couvrir les</a:t>
            </a:r>
            <a:r>
              <a:rPr lang="fr-BE" sz="2400" dirty="0">
                <a:solidFill>
                  <a:schemeClr val="accent6">
                    <a:lumMod val="50000"/>
                  </a:schemeClr>
                </a:solidFill>
              </a:rPr>
              <a:t> </a:t>
            </a:r>
            <a:r>
              <a:rPr lang="fr-BE" sz="2400" b="1" u="sng" dirty="0">
                <a:solidFill>
                  <a:schemeClr val="accent1"/>
                </a:solidFill>
              </a:rPr>
              <a:t>frais fixes</a:t>
            </a:r>
            <a:r>
              <a:rPr lang="fr-BE" sz="2400" b="1" dirty="0">
                <a:solidFill>
                  <a:schemeClr val="accent1"/>
                </a:solidFill>
              </a:rPr>
              <a:t> </a:t>
            </a:r>
            <a:r>
              <a:rPr lang="fr-BE" sz="2400" dirty="0"/>
              <a:t>(au démarrage de l’activité)</a:t>
            </a:r>
            <a:endParaRPr lang="fr-BE" sz="2400" b="1" dirty="0"/>
          </a:p>
          <a:p>
            <a:pPr eaLnBrk="1" hangingPunct="1">
              <a:buFont typeface="Arial" charset="0"/>
              <a:buChar char="•"/>
              <a:defRPr/>
            </a:pPr>
            <a:endParaRPr lang="fr-BE" sz="2400" dirty="0">
              <a:solidFill>
                <a:schemeClr val="accent6">
                  <a:lumMod val="50000"/>
                </a:schemeClr>
              </a:solidFill>
            </a:endParaRPr>
          </a:p>
        </p:txBody>
      </p:sp>
    </p:spTree>
    <p:extLst>
      <p:ext uri="{BB962C8B-B14F-4D97-AF65-F5344CB8AC3E}">
        <p14:creationId xmlns:p14="http://schemas.microsoft.com/office/powerpoint/2010/main" val="4181316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altLang="fr-FR" b="1" dirty="0">
                <a:solidFill>
                  <a:srgbClr val="71685A"/>
                </a:solidFill>
                <a:cs typeface="Arial" charset="0"/>
              </a:rPr>
              <a:t>Exemples chiffrés</a:t>
            </a:r>
            <a:endParaRPr lang="fr-BE" dirty="0">
              <a:solidFill>
                <a:srgbClr val="71685A"/>
              </a:solidFill>
            </a:endParaRP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910DC2-5FF5-4051-A575-185F79E69B8B}" type="slidenum">
              <a:rPr lang="fr-FR" altLang="fr-FR">
                <a:solidFill>
                  <a:srgbClr val="898989"/>
                </a:solidFill>
              </a:rPr>
              <a:pPr eaLnBrk="1" hangingPunct="1"/>
              <a:t>16</a:t>
            </a:fld>
            <a:endParaRPr lang="fr-FR" altLang="fr-FR">
              <a:solidFill>
                <a:srgbClr val="898989"/>
              </a:solidFill>
            </a:endParaRPr>
          </a:p>
        </p:txBody>
      </p:sp>
      <p:sp>
        <p:nvSpPr>
          <p:cNvPr id="9" name="Espace réservé du contenu 10"/>
          <p:cNvSpPr>
            <a:spLocks noGrp="1"/>
          </p:cNvSpPr>
          <p:nvPr>
            <p:ph sz="quarter" idx="1"/>
          </p:nvPr>
        </p:nvSpPr>
        <p:spPr>
          <a:xfrm>
            <a:off x="612648" y="1600200"/>
            <a:ext cx="8279832" cy="4495800"/>
          </a:xfrm>
        </p:spPr>
        <p:txBody>
          <a:bodyPr anchor="ctr"/>
          <a:lstStyle/>
          <a:p>
            <a:pPr marL="180975" indent="0" algn="ctr" eaLnBrk="1" hangingPunct="1">
              <a:buFont typeface="Arial" charset="0"/>
              <a:buNone/>
              <a:defRPr/>
            </a:pPr>
            <a:endParaRPr lang="fr-BE" altLang="fr-FR" sz="400" b="1" dirty="0">
              <a:solidFill>
                <a:schemeClr val="accent6">
                  <a:lumMod val="50000"/>
                </a:schemeClr>
              </a:solidFill>
            </a:endParaRPr>
          </a:p>
          <a:p>
            <a:pPr marL="180975" indent="0" eaLnBrk="1" hangingPunct="1">
              <a:buFont typeface="Arial" charset="0"/>
              <a:buNone/>
              <a:defRPr/>
            </a:pPr>
            <a:r>
              <a:rPr lang="fr-BE" altLang="fr-FR" sz="2400" dirty="0"/>
              <a:t>Les exemples présentés ici ont été simplifiés. Ils ont pour seul objectif de démontrer les </a:t>
            </a:r>
            <a:r>
              <a:rPr lang="fr-BE" altLang="fr-FR" sz="2400" b="1" dirty="0">
                <a:solidFill>
                  <a:schemeClr val="accent1"/>
                </a:solidFill>
              </a:rPr>
              <a:t>enseignements positifs </a:t>
            </a:r>
            <a:r>
              <a:rPr lang="fr-BE" altLang="fr-FR" sz="2400" dirty="0"/>
              <a:t>que peuvent apporter les </a:t>
            </a:r>
            <a:r>
              <a:rPr lang="fr-BE" altLang="fr-FR" sz="2400" b="1" dirty="0">
                <a:solidFill>
                  <a:schemeClr val="accent1"/>
                </a:solidFill>
              </a:rPr>
              <a:t>calculs de prix de revient, prix de vente et seuil de rentabilité tant au démarrage d’une production que durant toute l’activité </a:t>
            </a:r>
            <a:r>
              <a:rPr lang="fr-BE" altLang="fr-FR" sz="2400" dirty="0"/>
              <a:t>quand des choix d’orientation se posent : investissement, vente avec intermédiaire, engagement de personnel, réductions des coûts …</a:t>
            </a:r>
          </a:p>
          <a:p>
            <a:pPr marL="180975" indent="0" eaLnBrk="1" hangingPunct="1">
              <a:buFont typeface="Arial" charset="0"/>
              <a:buNone/>
              <a:defRPr/>
            </a:pPr>
            <a:r>
              <a:rPr lang="fr-BE" altLang="fr-FR" sz="2400" dirty="0"/>
              <a:t>Les calculs proposés vous aideront à préparer le travail qui sera approfondi avec un comptable, le seul qui aie toutes les données en main!</a:t>
            </a:r>
          </a:p>
        </p:txBody>
      </p:sp>
      <p:sp>
        <p:nvSpPr>
          <p:cNvPr id="2" name="Rectangle 1"/>
          <p:cNvSpPr/>
          <p:nvPr/>
        </p:nvSpPr>
        <p:spPr>
          <a:xfrm>
            <a:off x="1692275" y="1290638"/>
            <a:ext cx="6696075" cy="585787"/>
          </a:xfrm>
          <a:prstGeom prst="rect">
            <a:avLst/>
          </a:prstGeom>
        </p:spPr>
        <p:txBody>
          <a:bodyPr>
            <a:spAutoFit/>
          </a:bodyPr>
          <a:lstStyle/>
          <a:p>
            <a:pPr marL="180975">
              <a:spcBef>
                <a:spcPts val="0"/>
              </a:spcBef>
              <a:defRPr/>
            </a:pPr>
            <a:r>
              <a:rPr lang="fr-BE" altLang="fr-FR" sz="3200" b="1" dirty="0">
                <a:solidFill>
                  <a:srgbClr val="F79646">
                    <a:lumMod val="50000"/>
                  </a:srgbClr>
                </a:solidFill>
                <a:latin typeface="+mj-lt"/>
                <a:cs typeface="Arial" charset="0"/>
              </a:rPr>
              <a:t>           </a:t>
            </a:r>
          </a:p>
        </p:txBody>
      </p:sp>
    </p:spTree>
    <p:extLst>
      <p:ext uri="{BB962C8B-B14F-4D97-AF65-F5344CB8AC3E}">
        <p14:creationId xmlns:p14="http://schemas.microsoft.com/office/powerpoint/2010/main" val="5880429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200" b="1" dirty="0">
                <a:solidFill>
                  <a:srgbClr val="71685A"/>
                </a:solidFill>
              </a:rPr>
              <a:t>CA prévisionnel et seuil de rentabilité</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D4BADB-7A4C-496A-84C4-4DAC0FBC653D}" type="slidenum">
              <a:rPr lang="fr-FR" altLang="fr-FR">
                <a:solidFill>
                  <a:srgbClr val="898989"/>
                </a:solidFill>
              </a:rPr>
              <a:pPr eaLnBrk="1" hangingPunct="1"/>
              <a:t>17</a:t>
            </a:fld>
            <a:endParaRPr lang="fr-FR" altLang="fr-FR">
              <a:solidFill>
                <a:srgbClr val="898989"/>
              </a:solidFill>
            </a:endParaRPr>
          </a:p>
        </p:txBody>
      </p:sp>
      <p:sp>
        <p:nvSpPr>
          <p:cNvPr id="2" name="Espace réservé du contenu 1"/>
          <p:cNvSpPr>
            <a:spLocks noGrp="1"/>
          </p:cNvSpPr>
          <p:nvPr>
            <p:ph sz="quarter" idx="1"/>
          </p:nvPr>
        </p:nvSpPr>
        <p:spPr/>
        <p:txBody>
          <a:bodyPr>
            <a:normAutofit lnSpcReduction="10000"/>
          </a:bodyPr>
          <a:lstStyle/>
          <a:p>
            <a:pPr eaLnBrk="1" hangingPunct="1">
              <a:spcBef>
                <a:spcPts val="0"/>
              </a:spcBef>
              <a:buFont typeface="Arial" charset="0"/>
              <a:buChar char="•"/>
              <a:defRPr/>
            </a:pPr>
            <a:r>
              <a:rPr lang="fr-BE" sz="2600" b="1" dirty="0">
                <a:solidFill>
                  <a:schemeClr val="accent1"/>
                </a:solidFill>
              </a:rPr>
              <a:t>Comment déterminer le CA prévisionnel de mon activité?</a:t>
            </a:r>
          </a:p>
          <a:p>
            <a:pPr lvl="1">
              <a:spcBef>
                <a:spcPts val="0"/>
              </a:spcBef>
              <a:buFont typeface="Arial" charset="0"/>
              <a:buChar char="•"/>
              <a:defRPr/>
            </a:pPr>
            <a:r>
              <a:rPr lang="fr-BE" sz="2400" dirty="0"/>
              <a:t>estimer grâce aux informations récoltées lors de l’analyse du plan d’affaires,</a:t>
            </a:r>
          </a:p>
          <a:p>
            <a:pPr marL="365760" lvl="1" indent="0">
              <a:spcBef>
                <a:spcPts val="0"/>
              </a:spcBef>
              <a:buNone/>
              <a:defRPr/>
            </a:pPr>
            <a:r>
              <a:rPr lang="fr-BE" sz="2400" dirty="0"/>
              <a:t>OU</a:t>
            </a:r>
          </a:p>
          <a:p>
            <a:pPr lvl="1">
              <a:spcBef>
                <a:spcPts val="0"/>
              </a:spcBef>
              <a:buFont typeface="Arial" charset="0"/>
              <a:buChar char="•"/>
              <a:defRPr/>
            </a:pPr>
            <a:r>
              <a:rPr lang="fr-BE" sz="2400" dirty="0"/>
              <a:t>en calculant le seuil de rentabilité et déterminer un CA minimum en tenant compte des données spécifiques à ma propre activité.</a:t>
            </a:r>
          </a:p>
          <a:p>
            <a:pPr marL="365760" lvl="1" indent="0">
              <a:spcBef>
                <a:spcPts val="0"/>
              </a:spcBef>
              <a:buNone/>
              <a:defRPr/>
            </a:pPr>
            <a:endParaRPr lang="fr-BE" sz="2100" dirty="0"/>
          </a:p>
          <a:p>
            <a:pPr marL="320040" lvl="1" indent="-320040">
              <a:spcBef>
                <a:spcPts val="0"/>
              </a:spcBef>
              <a:buClr>
                <a:schemeClr val="accent2"/>
              </a:buClr>
              <a:buSzPct val="60000"/>
              <a:buFont typeface="Arial" charset="0"/>
              <a:buChar char="•"/>
              <a:defRPr/>
            </a:pPr>
            <a:r>
              <a:rPr lang="fr-BE" sz="2400" b="1" dirty="0">
                <a:solidFill>
                  <a:schemeClr val="accent1"/>
                </a:solidFill>
              </a:rPr>
              <a:t>Exemple :</a:t>
            </a:r>
          </a:p>
          <a:p>
            <a:pPr marL="361950" indent="0" eaLnBrk="1" hangingPunct="1">
              <a:spcBef>
                <a:spcPts val="0"/>
              </a:spcBef>
              <a:buFont typeface="Arial" charset="0"/>
              <a:buNone/>
              <a:defRPr/>
            </a:pPr>
            <a:endParaRPr lang="fr-BE" sz="400" dirty="0"/>
          </a:p>
          <a:p>
            <a:pPr marL="361950" indent="0" eaLnBrk="1" hangingPunct="1">
              <a:spcBef>
                <a:spcPts val="0"/>
              </a:spcBef>
              <a:buFont typeface="Arial" charset="0"/>
              <a:buNone/>
              <a:defRPr/>
            </a:pPr>
            <a:r>
              <a:rPr lang="fr-BE" sz="2300" dirty="0"/>
              <a:t>Calcul du CA minimum d’une production de viande en colis. </a:t>
            </a:r>
          </a:p>
          <a:p>
            <a:pPr marL="361950" indent="0" eaLnBrk="1" hangingPunct="1">
              <a:spcBef>
                <a:spcPts val="0"/>
              </a:spcBef>
              <a:buFont typeface="Arial" charset="0"/>
              <a:buNone/>
              <a:defRPr/>
            </a:pPr>
            <a:r>
              <a:rPr lang="fr-BE" sz="2300" dirty="0"/>
              <a:t>Vente d’un bovin en colis :  400 kg de viande.</a:t>
            </a:r>
          </a:p>
          <a:p>
            <a:pPr marL="361950" indent="0" eaLnBrk="1" hangingPunct="1">
              <a:spcBef>
                <a:spcPts val="0"/>
              </a:spcBef>
              <a:buFont typeface="Arial" charset="0"/>
              <a:buNone/>
              <a:defRPr/>
            </a:pPr>
            <a:r>
              <a:rPr lang="fr-BE" sz="2300" dirty="0"/>
              <a:t>Investissement en matériel et bâtiment. Vente exclusive à la ferme</a:t>
            </a:r>
          </a:p>
        </p:txBody>
      </p:sp>
    </p:spTree>
    <p:extLst>
      <p:ext uri="{BB962C8B-B14F-4D97-AF65-F5344CB8AC3E}">
        <p14:creationId xmlns:p14="http://schemas.microsoft.com/office/powerpoint/2010/main" val="42737822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200" b="1" dirty="0">
                <a:solidFill>
                  <a:srgbClr val="71685A"/>
                </a:solidFill>
              </a:rPr>
              <a:t>CA et </a:t>
            </a:r>
            <a:r>
              <a:rPr lang="fr-BE" sz="3200" b="1" dirty="0">
                <a:solidFill>
                  <a:srgbClr val="71685A"/>
                </a:solidFill>
              </a:rPr>
              <a:t>seuil</a:t>
            </a:r>
            <a:r>
              <a:rPr lang="en-GB" sz="3200" b="1" dirty="0">
                <a:solidFill>
                  <a:srgbClr val="71685A"/>
                </a:solidFill>
              </a:rPr>
              <a:t> de rentabilité minimum</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EF4C97-2910-41AC-BCB6-6D99735A8845}" type="slidenum">
              <a:rPr lang="fr-FR" altLang="fr-FR">
                <a:solidFill>
                  <a:srgbClr val="898989"/>
                </a:solidFill>
              </a:rPr>
              <a:pPr eaLnBrk="1" hangingPunct="1"/>
              <a:t>18</a:t>
            </a:fld>
            <a:endParaRPr lang="fr-FR" altLang="fr-FR">
              <a:solidFill>
                <a:srgbClr val="898989"/>
              </a:solidFill>
            </a:endParaRPr>
          </a:p>
        </p:txBody>
      </p:sp>
      <p:sp>
        <p:nvSpPr>
          <p:cNvPr id="2" name="Espace réservé du contenu 1"/>
          <p:cNvSpPr>
            <a:spLocks noGrp="1"/>
          </p:cNvSpPr>
          <p:nvPr>
            <p:ph sz="quarter" idx="1"/>
          </p:nvPr>
        </p:nvSpPr>
        <p:spPr/>
        <p:txBody>
          <a:bodyPr/>
          <a:lstStyle/>
          <a:p>
            <a:pPr eaLnBrk="1" hangingPunct="1">
              <a:spcBef>
                <a:spcPts val="0"/>
              </a:spcBef>
              <a:buFont typeface="Arial" charset="0"/>
              <a:buChar char="•"/>
              <a:defRPr/>
            </a:pPr>
            <a:r>
              <a:rPr lang="fr-BE" sz="2400" b="1" dirty="0">
                <a:solidFill>
                  <a:schemeClr val="accent1"/>
                </a:solidFill>
              </a:rPr>
              <a:t>Les </a:t>
            </a:r>
            <a:r>
              <a:rPr lang="fr-BE" sz="2400" b="1" dirty="0" smtClean="0">
                <a:solidFill>
                  <a:schemeClr val="accent1"/>
                </a:solidFill>
              </a:rPr>
              <a:t>données </a:t>
            </a:r>
            <a:r>
              <a:rPr lang="fr-BE" sz="2400" b="1" dirty="0">
                <a:solidFill>
                  <a:schemeClr val="accent1"/>
                </a:solidFill>
              </a:rPr>
              <a:t>nécessaires au calcul </a:t>
            </a:r>
            <a:r>
              <a:rPr lang="fr-BE" sz="2400" dirty="0"/>
              <a:t>(hors taxes) : </a:t>
            </a:r>
          </a:p>
          <a:p>
            <a:pPr marL="0" indent="0" eaLnBrk="1" hangingPunct="1">
              <a:spcBef>
                <a:spcPts val="0"/>
              </a:spcBef>
              <a:buFont typeface="Arial" charset="0"/>
              <a:buNone/>
              <a:defRPr/>
            </a:pPr>
            <a:r>
              <a:rPr lang="fr-BE" sz="2400" dirty="0"/>
              <a:t>     - montant en € des frais </a:t>
            </a:r>
            <a:r>
              <a:rPr lang="fr-BE" sz="2400" dirty="0" smtClean="0"/>
              <a:t>fixes/mois </a:t>
            </a:r>
            <a:endParaRPr lang="fr-BE" sz="2400" dirty="0"/>
          </a:p>
          <a:p>
            <a:pPr marL="0" indent="0" eaLnBrk="1" hangingPunct="1">
              <a:spcBef>
                <a:spcPts val="0"/>
              </a:spcBef>
              <a:buFont typeface="Arial" charset="0"/>
              <a:buNone/>
              <a:defRPr/>
            </a:pPr>
            <a:r>
              <a:rPr lang="fr-BE" sz="2400" dirty="0"/>
              <a:t>     - montant en € des frais </a:t>
            </a:r>
            <a:r>
              <a:rPr lang="fr-BE" sz="2400" dirty="0" smtClean="0"/>
              <a:t>variables/kg </a:t>
            </a:r>
            <a:r>
              <a:rPr lang="fr-BE" sz="2400" dirty="0"/>
              <a:t>de viande produite</a:t>
            </a:r>
          </a:p>
          <a:p>
            <a:pPr marL="0" indent="0" eaLnBrk="1" hangingPunct="1">
              <a:spcBef>
                <a:spcPts val="0"/>
              </a:spcBef>
              <a:buFont typeface="Arial" charset="0"/>
              <a:buNone/>
              <a:defRPr/>
            </a:pPr>
            <a:r>
              <a:rPr lang="fr-BE" sz="2400" dirty="0"/>
              <a:t>     - prix de vente au kg </a:t>
            </a:r>
          </a:p>
          <a:p>
            <a:pPr marL="0" indent="0" eaLnBrk="1" hangingPunct="1">
              <a:spcBef>
                <a:spcPts val="0"/>
              </a:spcBef>
              <a:buFont typeface="Arial" charset="0"/>
              <a:buNone/>
              <a:defRPr/>
            </a:pPr>
            <a:endParaRPr lang="fr-BE" sz="1000" dirty="0"/>
          </a:p>
          <a:p>
            <a:pPr eaLnBrk="1" hangingPunct="1">
              <a:spcBef>
                <a:spcPts val="0"/>
              </a:spcBef>
              <a:buFont typeface="Arial" charset="0"/>
              <a:buChar char="•"/>
              <a:defRPr/>
            </a:pPr>
            <a:r>
              <a:rPr lang="fr-BE" sz="2400" dirty="0"/>
              <a:t>Prix de vente au kg – frais </a:t>
            </a:r>
            <a:r>
              <a:rPr lang="fr-BE" sz="2400" dirty="0" smtClean="0"/>
              <a:t>variables/kg </a:t>
            </a:r>
            <a:r>
              <a:rPr lang="fr-BE" sz="2400" dirty="0"/>
              <a:t>= la marge brute au kg </a:t>
            </a:r>
          </a:p>
          <a:p>
            <a:pPr marL="0" indent="0" eaLnBrk="1" hangingPunct="1">
              <a:spcBef>
                <a:spcPts val="0"/>
              </a:spcBef>
              <a:buFont typeface="Arial" charset="0"/>
              <a:buNone/>
              <a:defRPr/>
            </a:pPr>
            <a:r>
              <a:rPr lang="fr-BE" sz="2400" dirty="0"/>
              <a:t>     = par kg vendu, la couverture des frais fixes c’est le minimum</a:t>
            </a:r>
          </a:p>
          <a:p>
            <a:pPr marL="0" indent="0" eaLnBrk="1" hangingPunct="1">
              <a:spcBef>
                <a:spcPts val="0"/>
              </a:spcBef>
              <a:buFont typeface="Arial" charset="0"/>
              <a:buNone/>
              <a:defRPr/>
            </a:pPr>
            <a:endParaRPr lang="fr-BE" sz="1000" dirty="0"/>
          </a:p>
          <a:p>
            <a:pPr marL="0" indent="0" eaLnBrk="1" hangingPunct="1">
              <a:spcBef>
                <a:spcPts val="0"/>
              </a:spcBef>
              <a:buFont typeface="Arial" charset="0"/>
              <a:buNone/>
              <a:defRPr/>
            </a:pPr>
            <a:endParaRPr lang="fr-BE" sz="1000" dirty="0"/>
          </a:p>
          <a:p>
            <a:pPr eaLnBrk="1" hangingPunct="1">
              <a:spcBef>
                <a:spcPts val="0"/>
              </a:spcBef>
              <a:buFont typeface="Arial" charset="0"/>
              <a:buChar char="•"/>
              <a:defRPr/>
            </a:pPr>
            <a:r>
              <a:rPr lang="fr-BE" sz="2400" dirty="0"/>
              <a:t>                                     =  Quantité/mois  à vendre pour   </a:t>
            </a:r>
          </a:p>
          <a:p>
            <a:pPr marL="0" indent="0" eaLnBrk="1" hangingPunct="1">
              <a:spcBef>
                <a:spcPts val="0"/>
              </a:spcBef>
              <a:buNone/>
              <a:defRPr/>
            </a:pPr>
            <a:r>
              <a:rPr lang="fr-BE" sz="2400" dirty="0"/>
              <a:t>                                              atteindre le seuil minimum de  </a:t>
            </a:r>
          </a:p>
          <a:p>
            <a:pPr marL="0" indent="0" eaLnBrk="1" hangingPunct="1">
              <a:spcBef>
                <a:spcPts val="0"/>
              </a:spcBef>
              <a:buNone/>
              <a:defRPr/>
            </a:pPr>
            <a:r>
              <a:rPr lang="fr-BE" sz="2400" dirty="0"/>
              <a:t>                                              rentabilité ou CA min.   </a:t>
            </a:r>
          </a:p>
          <a:p>
            <a:pPr eaLnBrk="1" hangingPunct="1">
              <a:spcBef>
                <a:spcPts val="0"/>
              </a:spcBef>
              <a:buFont typeface="Arial" charset="0"/>
              <a:buChar char="•"/>
              <a:defRPr/>
            </a:pPr>
            <a:endParaRPr lang="fr-BE" sz="2400" dirty="0">
              <a:solidFill>
                <a:schemeClr val="accent6">
                  <a:lumMod val="50000"/>
                </a:schemeClr>
              </a:solidFill>
            </a:endParaRPr>
          </a:p>
          <a:p>
            <a:pPr marL="0" indent="0" eaLnBrk="1" hangingPunct="1">
              <a:spcBef>
                <a:spcPts val="0"/>
              </a:spcBef>
              <a:buFont typeface="Arial" charset="0"/>
              <a:buNone/>
              <a:defRPr/>
            </a:pPr>
            <a:endParaRPr lang="fr-BE" sz="2400" dirty="0">
              <a:solidFill>
                <a:schemeClr val="accent6">
                  <a:lumMod val="50000"/>
                </a:schemeClr>
              </a:solidFill>
            </a:endParaRPr>
          </a:p>
        </p:txBody>
      </p:sp>
      <p:pic>
        <p:nvPicPr>
          <p:cNvPr id="1844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293096"/>
            <a:ext cx="5008562"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4086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200" b="1" dirty="0">
                <a:solidFill>
                  <a:srgbClr val="71685A"/>
                </a:solidFill>
              </a:rPr>
              <a:t>CA et </a:t>
            </a:r>
            <a:r>
              <a:rPr lang="fr-BE" sz="3200" b="1" dirty="0">
                <a:solidFill>
                  <a:srgbClr val="71685A"/>
                </a:solidFill>
              </a:rPr>
              <a:t>seuil</a:t>
            </a:r>
            <a:r>
              <a:rPr lang="en-GB" sz="3200" b="1" dirty="0">
                <a:solidFill>
                  <a:srgbClr val="71685A"/>
                </a:solidFill>
              </a:rPr>
              <a:t> de rentabilité minimum</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A39AAB-0173-4DC2-8CD2-BD8D5C944DEE}" type="slidenum">
              <a:rPr lang="fr-FR" altLang="fr-FR">
                <a:solidFill>
                  <a:srgbClr val="898989"/>
                </a:solidFill>
              </a:rPr>
              <a:pPr eaLnBrk="1" hangingPunct="1"/>
              <a:t>19</a:t>
            </a:fld>
            <a:endParaRPr lang="fr-FR" altLang="fr-FR">
              <a:solidFill>
                <a:srgbClr val="898989"/>
              </a:solidFill>
            </a:endParaRPr>
          </a:p>
        </p:txBody>
      </p:sp>
      <p:sp>
        <p:nvSpPr>
          <p:cNvPr id="2" name="Espace réservé du contenu 1"/>
          <p:cNvSpPr>
            <a:spLocks noGrp="1"/>
          </p:cNvSpPr>
          <p:nvPr>
            <p:ph sz="quarter" idx="1"/>
          </p:nvPr>
        </p:nvSpPr>
        <p:spPr/>
        <p:txBody>
          <a:bodyPr/>
          <a:lstStyle/>
          <a:p>
            <a:pPr eaLnBrk="1" hangingPunct="1">
              <a:spcBef>
                <a:spcPts val="0"/>
              </a:spcBef>
              <a:buFont typeface="Arial" charset="0"/>
              <a:buChar char="•"/>
              <a:defRPr/>
            </a:pPr>
            <a:endParaRPr lang="fr-BE" sz="400" dirty="0">
              <a:solidFill>
                <a:schemeClr val="accent6">
                  <a:lumMod val="50000"/>
                </a:schemeClr>
              </a:solidFill>
            </a:endParaRPr>
          </a:p>
          <a:p>
            <a:pPr eaLnBrk="1" hangingPunct="1">
              <a:spcBef>
                <a:spcPts val="0"/>
              </a:spcBef>
              <a:buFont typeface="Arial" charset="0"/>
              <a:buChar char="•"/>
              <a:defRPr/>
            </a:pPr>
            <a:r>
              <a:rPr lang="fr-BE" sz="2400" dirty="0"/>
              <a:t>On commence par faire le relevé des frais variables et fixes (cf tableaux). </a:t>
            </a:r>
          </a:p>
          <a:p>
            <a:pPr marL="0" indent="0" eaLnBrk="1" hangingPunct="1">
              <a:spcBef>
                <a:spcPts val="0"/>
              </a:spcBef>
              <a:buFont typeface="Arial" charset="0"/>
              <a:buNone/>
              <a:defRPr/>
            </a:pPr>
            <a:endParaRPr lang="fr-BE" sz="2400" dirty="0"/>
          </a:p>
          <a:p>
            <a:pPr eaLnBrk="1" hangingPunct="1">
              <a:spcBef>
                <a:spcPts val="0"/>
              </a:spcBef>
              <a:buFont typeface="Arial" charset="0"/>
              <a:buChar char="•"/>
              <a:defRPr/>
            </a:pPr>
            <a:r>
              <a:rPr lang="fr-BE" sz="2400" dirty="0"/>
              <a:t>Ces données nous seront également utiles pour calculer le prix de revient au kg de la production de viande. </a:t>
            </a:r>
          </a:p>
          <a:p>
            <a:pPr eaLnBrk="1" hangingPunct="1">
              <a:spcBef>
                <a:spcPts val="0"/>
              </a:spcBef>
              <a:buFont typeface="Arial" charset="0"/>
              <a:buChar char="•"/>
              <a:defRPr/>
            </a:pPr>
            <a:endParaRPr lang="fr-BE" sz="2400" dirty="0"/>
          </a:p>
          <a:p>
            <a:pPr eaLnBrk="1" hangingPunct="1">
              <a:spcBef>
                <a:spcPts val="0"/>
              </a:spcBef>
              <a:buFont typeface="Arial" charset="0"/>
              <a:buChar char="•"/>
              <a:defRPr/>
            </a:pPr>
            <a:r>
              <a:rPr lang="fr-BE" sz="2400" dirty="0"/>
              <a:t>Mode de détermination du seuil de rentabilité minimum :</a:t>
            </a:r>
          </a:p>
          <a:p>
            <a:pPr marL="0" indent="0" eaLnBrk="1" hangingPunct="1">
              <a:spcBef>
                <a:spcPts val="0"/>
              </a:spcBef>
              <a:buFont typeface="Arial" charset="0"/>
              <a:buNone/>
              <a:defRPr/>
            </a:pPr>
            <a:r>
              <a:rPr lang="fr-BE" sz="2400" dirty="0"/>
              <a:t>     - arithmétique</a:t>
            </a:r>
          </a:p>
          <a:p>
            <a:pPr marL="0" indent="0" eaLnBrk="1" hangingPunct="1">
              <a:spcBef>
                <a:spcPts val="0"/>
              </a:spcBef>
              <a:buFont typeface="Arial" charset="0"/>
              <a:buNone/>
              <a:defRPr/>
            </a:pPr>
            <a:r>
              <a:rPr lang="fr-BE" sz="2400" dirty="0">
                <a:solidFill>
                  <a:schemeClr val="accent6">
                    <a:lumMod val="50000"/>
                  </a:schemeClr>
                </a:solidFill>
              </a:rPr>
              <a:t>     </a:t>
            </a:r>
          </a:p>
        </p:txBody>
      </p:sp>
    </p:spTree>
    <p:extLst>
      <p:ext uri="{BB962C8B-B14F-4D97-AF65-F5344CB8AC3E}">
        <p14:creationId xmlns:p14="http://schemas.microsoft.com/office/powerpoint/2010/main" val="23754109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5"/>
          <p:cNvSpPr>
            <a:spLocks noGrp="1" noChangeArrowheads="1"/>
          </p:cNvSpPr>
          <p:nvPr>
            <p:ph type="sldNum" sz="quarter" idx="12"/>
          </p:nvPr>
        </p:nvSpPr>
        <p:spPr>
          <a:xfrm>
            <a:off x="6038850" y="7075488"/>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747F45-6F37-49F7-9339-07F56EA5B043}" type="slidenum">
              <a:rPr lang="fr-BE" altLang="fr-FR">
                <a:solidFill>
                  <a:srgbClr val="898989"/>
                </a:solidFill>
              </a:rPr>
              <a:pPr eaLnBrk="1" hangingPunct="1"/>
              <a:t>2</a:t>
            </a:fld>
            <a:endParaRPr lang="fr-BE" altLang="fr-FR">
              <a:solidFill>
                <a:srgbClr val="898989"/>
              </a:solidFill>
            </a:endParaRPr>
          </a:p>
        </p:txBody>
      </p:sp>
      <p:sp>
        <p:nvSpPr>
          <p:cNvPr id="21" name="Rectangle 20"/>
          <p:cNvSpPr/>
          <p:nvPr/>
        </p:nvSpPr>
        <p:spPr>
          <a:xfrm>
            <a:off x="379413" y="1484313"/>
            <a:ext cx="8535987" cy="4231928"/>
          </a:xfrm>
          <a:prstGeom prst="rect">
            <a:avLst/>
          </a:prstGeom>
        </p:spPr>
        <p:txBody>
          <a:bodyPr>
            <a:spAutoFit/>
          </a:bodyPr>
          <a:lstStyle/>
          <a:p>
            <a:pPr algn="ctr" fontAlgn="auto">
              <a:spcBef>
                <a:spcPct val="50000"/>
              </a:spcBef>
              <a:spcAft>
                <a:spcPts val="0"/>
              </a:spcAft>
              <a:defRPr/>
            </a:pPr>
            <a:endParaRPr lang="fr-FR" sz="1100" b="1" dirty="0">
              <a:solidFill>
                <a:schemeClr val="accent6">
                  <a:lumMod val="50000"/>
                </a:schemeClr>
              </a:solidFill>
              <a:latin typeface="+mn-lt"/>
              <a:cs typeface="+mn-cs"/>
            </a:endParaRPr>
          </a:p>
          <a:p>
            <a:pPr algn="ctr" fontAlgn="auto">
              <a:spcBef>
                <a:spcPct val="50000"/>
              </a:spcBef>
              <a:spcAft>
                <a:spcPts val="0"/>
              </a:spcAft>
              <a:defRPr/>
            </a:pPr>
            <a:r>
              <a:rPr lang="fr-FR" sz="3200" b="1" i="1" dirty="0">
                <a:solidFill>
                  <a:schemeClr val="accent1"/>
                </a:solidFill>
                <a:latin typeface="+mn-lt"/>
                <a:cs typeface="+mn-cs"/>
              </a:rPr>
              <a:t>    Vendre sa viande au juste prix :</a:t>
            </a:r>
          </a:p>
          <a:p>
            <a:pPr algn="ctr" fontAlgn="auto">
              <a:spcBef>
                <a:spcPct val="50000"/>
              </a:spcBef>
              <a:spcAft>
                <a:spcPts val="0"/>
              </a:spcAft>
              <a:defRPr/>
            </a:pPr>
            <a:r>
              <a:rPr lang="fr-FR" sz="3200" b="1" i="1" dirty="0">
                <a:solidFill>
                  <a:schemeClr val="accent1"/>
                </a:solidFill>
                <a:latin typeface="+mn-lt"/>
                <a:cs typeface="+mn-cs"/>
              </a:rPr>
              <a:t>« Le savoir-faire et le faire-savoir » </a:t>
            </a:r>
          </a:p>
          <a:p>
            <a:pPr algn="ctr" fontAlgn="auto">
              <a:spcBef>
                <a:spcPct val="50000"/>
              </a:spcBef>
              <a:spcAft>
                <a:spcPts val="0"/>
              </a:spcAft>
              <a:defRPr/>
            </a:pPr>
            <a:r>
              <a:rPr lang="fr-FR" sz="2000" b="1" dirty="0">
                <a:latin typeface="+mn-lt"/>
                <a:cs typeface="+mn-cs"/>
              </a:rPr>
              <a:t>Martine De Nijs</a:t>
            </a:r>
          </a:p>
          <a:p>
            <a:pPr algn="ctr" fontAlgn="auto">
              <a:spcBef>
                <a:spcPct val="50000"/>
              </a:spcBef>
              <a:spcAft>
                <a:spcPts val="0"/>
              </a:spcAft>
              <a:defRPr/>
            </a:pPr>
            <a:r>
              <a:rPr lang="fr-FR" sz="2000" dirty="0" err="1" smtClean="0">
                <a:latin typeface="+mn-lt"/>
                <a:cs typeface="+mn-cs"/>
              </a:rPr>
              <a:t>DiversiFerm</a:t>
            </a:r>
            <a:r>
              <a:rPr lang="fr-FR" sz="2000" dirty="0" smtClean="0">
                <a:latin typeface="+mn-lt"/>
                <a:cs typeface="+mn-cs"/>
              </a:rPr>
              <a:t>-Pôle </a:t>
            </a:r>
            <a:r>
              <a:rPr lang="fr-FR" sz="2000" dirty="0">
                <a:latin typeface="+mn-lt"/>
                <a:cs typeface="+mn-cs"/>
              </a:rPr>
              <a:t>économique</a:t>
            </a:r>
          </a:p>
          <a:p>
            <a:pPr algn="ctr" fontAlgn="auto">
              <a:spcBef>
                <a:spcPct val="50000"/>
              </a:spcBef>
              <a:spcAft>
                <a:spcPts val="0"/>
              </a:spcAft>
              <a:defRPr/>
            </a:pPr>
            <a:r>
              <a:rPr lang="fr-FR" sz="2000" b="1" dirty="0">
                <a:latin typeface="+mn-lt"/>
                <a:cs typeface="+mn-cs"/>
              </a:rPr>
              <a:t>Céline Francotte</a:t>
            </a:r>
          </a:p>
          <a:p>
            <a:pPr algn="ctr" fontAlgn="auto">
              <a:spcBef>
                <a:spcPct val="50000"/>
              </a:spcBef>
              <a:spcAft>
                <a:spcPts val="0"/>
              </a:spcAft>
              <a:defRPr/>
            </a:pPr>
            <a:r>
              <a:rPr lang="fr-FR" sz="2000" dirty="0">
                <a:latin typeface="+mn-lt"/>
                <a:cs typeface="+mn-cs"/>
              </a:rPr>
              <a:t>Accueil Champêtre en Wallonie</a:t>
            </a:r>
          </a:p>
          <a:p>
            <a:pPr algn="ctr" fontAlgn="auto">
              <a:spcBef>
                <a:spcPct val="50000"/>
              </a:spcBef>
              <a:spcAft>
                <a:spcPts val="0"/>
              </a:spcAft>
              <a:defRPr/>
            </a:pPr>
            <a:endParaRPr lang="fr-FR" sz="2800" b="1" dirty="0">
              <a:solidFill>
                <a:schemeClr val="accent6">
                  <a:lumMod val="50000"/>
                </a:schemeClr>
              </a:solidFill>
              <a:latin typeface="+mn-lt"/>
              <a:cs typeface="+mn-cs"/>
            </a:endParaRPr>
          </a:p>
        </p:txBody>
      </p:sp>
      <p:pic>
        <p:nvPicPr>
          <p:cNvPr id="4" name="Picture 15" descr="Z:\Cellqual\CQPF\CQPF\0 NOUVELLE STRUCTURE\Nos_documents\Documents_modèles_suivi\Document-type - Modèles\Logos\DIVERSIFERM\LOGO_DiversiFERM_Diversiferm copie 7.jpg"/>
          <p:cNvPicPr>
            <a:picLocks noChangeAspect="1" noChangeArrowheads="1"/>
          </p:cNvPicPr>
          <p:nvPr/>
        </p:nvPicPr>
        <p:blipFill>
          <a:blip r:embed="rId3" cstate="print">
            <a:extLst>
              <a:ext uri="{28A0092B-C50C-407E-A947-70E740481C1C}">
                <a14:useLocalDpi xmlns:a14="http://schemas.microsoft.com/office/drawing/2010/main" val="0"/>
              </a:ext>
            </a:extLst>
          </a:blip>
          <a:srcRect l="16042" t="11250" r="14648" b="31541"/>
          <a:stretch>
            <a:fillRect/>
          </a:stretch>
        </p:blipFill>
        <p:spPr bwMode="auto">
          <a:xfrm>
            <a:off x="8072133" y="5686206"/>
            <a:ext cx="843267" cy="9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S:\ACHAMP\Geoffroy\Logos\Logos_ACW\Logo dans encadreÌ vert\Format web et documents office\AccueilChampetre_logo_Encadre_RV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691297"/>
            <a:ext cx="1388823" cy="979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158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165237-9CAA-45F7-A22A-36CF910B0B89}" type="slidenum">
              <a:rPr lang="fr-FR" altLang="fr-FR">
                <a:solidFill>
                  <a:srgbClr val="898989"/>
                </a:solidFill>
              </a:rPr>
              <a:pPr eaLnBrk="1" hangingPunct="1"/>
              <a:t>20</a:t>
            </a:fld>
            <a:endParaRPr lang="fr-FR" altLang="fr-FR">
              <a:solidFill>
                <a:srgbClr val="898989"/>
              </a:solidFill>
            </a:endParaRPr>
          </a:p>
        </p:txBody>
      </p:sp>
      <p:graphicFrame>
        <p:nvGraphicFramePr>
          <p:cNvPr id="20483" name="Objet 2"/>
          <p:cNvGraphicFramePr>
            <a:graphicFrameLocks noChangeAspect="1"/>
          </p:cNvGraphicFramePr>
          <p:nvPr/>
        </p:nvGraphicFramePr>
        <p:xfrm>
          <a:off x="611188" y="1916113"/>
          <a:ext cx="7899400" cy="3168650"/>
        </p:xfrm>
        <a:graphic>
          <a:graphicData uri="http://schemas.openxmlformats.org/presentationml/2006/ole">
            <mc:AlternateContent xmlns:mc="http://schemas.openxmlformats.org/markup-compatibility/2006">
              <mc:Choice xmlns:v="urn:schemas-microsoft-com:vml" Requires="v">
                <p:oleObj spid="_x0000_s1094" name="Feuille de calcul" r:id="rId4" imgW="6696000" imgH="2686050" progId="Excel.Sheet.12">
                  <p:embed/>
                </p:oleObj>
              </mc:Choice>
              <mc:Fallback>
                <p:oleObj name="Feuille de calcul" r:id="rId4" imgW="6696000" imgH="2686050" progId="Excel.Sheet.12">
                  <p:embed/>
                  <p:pic>
                    <p:nvPicPr>
                      <p:cNvPr id="20483" name="Obje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916113"/>
                        <a:ext cx="78994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4302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0B4706-193C-4DF0-A875-E579CE4E3DA9}" type="slidenum">
              <a:rPr lang="fr-FR" altLang="fr-FR">
                <a:solidFill>
                  <a:srgbClr val="898989"/>
                </a:solidFill>
              </a:rPr>
              <a:pPr eaLnBrk="1" hangingPunct="1"/>
              <a:t>21</a:t>
            </a:fld>
            <a:endParaRPr lang="fr-FR" altLang="fr-FR">
              <a:solidFill>
                <a:srgbClr val="898989"/>
              </a:solidFill>
            </a:endParaRPr>
          </a:p>
        </p:txBody>
      </p:sp>
      <p:graphicFrame>
        <p:nvGraphicFramePr>
          <p:cNvPr id="21507" name="Objet 9"/>
          <p:cNvGraphicFramePr>
            <a:graphicFrameLocks noChangeAspect="1"/>
          </p:cNvGraphicFramePr>
          <p:nvPr/>
        </p:nvGraphicFramePr>
        <p:xfrm>
          <a:off x="1116013" y="1412875"/>
          <a:ext cx="7018337" cy="4692650"/>
        </p:xfrm>
        <a:graphic>
          <a:graphicData uri="http://schemas.openxmlformats.org/presentationml/2006/ole">
            <mc:AlternateContent xmlns:mc="http://schemas.openxmlformats.org/markup-compatibility/2006">
              <mc:Choice xmlns:v="urn:schemas-microsoft-com:vml" Requires="v">
                <p:oleObj spid="_x0000_s2118" name="Feuille de calcul" r:id="rId4" imgW="6696000" imgH="4476840" progId="Excel.Sheet.12">
                  <p:embed/>
                </p:oleObj>
              </mc:Choice>
              <mc:Fallback>
                <p:oleObj name="Feuille de calcul" r:id="rId4" imgW="6696000" imgH="4476840" progId="Excel.Sheet.12">
                  <p:embed/>
                  <p:pic>
                    <p:nvPicPr>
                      <p:cNvPr id="21507" name="Obje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412875"/>
                        <a:ext cx="7018337"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67949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200" b="1" dirty="0">
                <a:solidFill>
                  <a:srgbClr val="71685A"/>
                </a:solidFill>
              </a:rPr>
              <a:t>CA et seuil de rentabilité minimum</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3D3E9B-8F09-47C4-A1CC-BA43BC508EE9}" type="slidenum">
              <a:rPr lang="fr-FR" altLang="fr-FR">
                <a:solidFill>
                  <a:srgbClr val="898989"/>
                </a:solidFill>
              </a:rPr>
              <a:pPr eaLnBrk="1" hangingPunct="1"/>
              <a:t>22</a:t>
            </a:fld>
            <a:endParaRPr lang="fr-FR" altLang="fr-FR">
              <a:solidFill>
                <a:srgbClr val="898989"/>
              </a:solidFill>
            </a:endParaRPr>
          </a:p>
        </p:txBody>
      </p:sp>
      <p:sp>
        <p:nvSpPr>
          <p:cNvPr id="2" name="Espace réservé du contenu 1"/>
          <p:cNvSpPr>
            <a:spLocks noGrp="1"/>
          </p:cNvSpPr>
          <p:nvPr>
            <p:ph sz="quarter" idx="1"/>
          </p:nvPr>
        </p:nvSpPr>
        <p:spPr>
          <a:xfrm>
            <a:off x="612648" y="1600200"/>
            <a:ext cx="8279832" cy="4495800"/>
          </a:xfrm>
        </p:spPr>
        <p:txBody>
          <a:bodyPr/>
          <a:lstStyle/>
          <a:p>
            <a:pPr marL="180975" indent="0" eaLnBrk="1" hangingPunct="1">
              <a:spcBef>
                <a:spcPts val="0"/>
              </a:spcBef>
              <a:buFont typeface="Arial" charset="0"/>
              <a:buNone/>
              <a:defRPr/>
            </a:pPr>
            <a:r>
              <a:rPr lang="fr-BE" sz="2400" b="1" u="sng" dirty="0">
                <a:solidFill>
                  <a:schemeClr val="accent1"/>
                </a:solidFill>
              </a:rPr>
              <a:t>Détermination arithmétique</a:t>
            </a:r>
          </a:p>
          <a:p>
            <a:pPr marL="180975" indent="0" eaLnBrk="1" hangingPunct="1">
              <a:spcBef>
                <a:spcPts val="0"/>
              </a:spcBef>
              <a:buFont typeface="Arial" charset="0"/>
              <a:buNone/>
              <a:defRPr/>
            </a:pPr>
            <a:endParaRPr lang="fr-BE" sz="800" b="1" u="sng" dirty="0"/>
          </a:p>
          <a:p>
            <a:pPr marL="180975" indent="0" eaLnBrk="1" hangingPunct="1">
              <a:spcBef>
                <a:spcPts val="0"/>
              </a:spcBef>
              <a:buFont typeface="Arial" charset="0"/>
              <a:buNone/>
              <a:defRPr/>
            </a:pPr>
            <a:r>
              <a:rPr lang="fr-BE" sz="2400" u="sng" dirty="0"/>
              <a:t>1. Déterminer la marge brute au kg</a:t>
            </a:r>
          </a:p>
          <a:p>
            <a:pPr marL="180975" indent="0" eaLnBrk="1" hangingPunct="1">
              <a:spcBef>
                <a:spcPts val="0"/>
              </a:spcBef>
              <a:buFont typeface="Arial" charset="0"/>
              <a:buNone/>
              <a:defRPr/>
            </a:pPr>
            <a:r>
              <a:rPr lang="fr-BE" sz="2400" dirty="0"/>
              <a:t>  Montant des frais fixes mensuels = 176,66 € (HT) </a:t>
            </a:r>
          </a:p>
          <a:p>
            <a:pPr marL="0" indent="0" eaLnBrk="1" hangingPunct="1">
              <a:spcBef>
                <a:spcPts val="0"/>
              </a:spcBef>
              <a:buFont typeface="Arial" charset="0"/>
              <a:buNone/>
              <a:defRPr/>
            </a:pPr>
            <a:r>
              <a:rPr lang="fr-BE" sz="2400" dirty="0"/>
              <a:t>    </a:t>
            </a:r>
            <a:r>
              <a:rPr lang="fr-BE" sz="2400" dirty="0" smtClean="0"/>
              <a:t>Prix </a:t>
            </a:r>
            <a:r>
              <a:rPr lang="fr-BE" sz="2400" dirty="0"/>
              <a:t>de vente au kg estimé = 10 € (HT)  </a:t>
            </a:r>
          </a:p>
          <a:p>
            <a:pPr marL="0" indent="0" eaLnBrk="1" hangingPunct="1">
              <a:spcBef>
                <a:spcPts val="0"/>
              </a:spcBef>
              <a:buFont typeface="Arial" charset="0"/>
              <a:buNone/>
              <a:defRPr/>
            </a:pPr>
            <a:r>
              <a:rPr lang="fr-BE" sz="2400" dirty="0"/>
              <a:t>    </a:t>
            </a:r>
            <a:r>
              <a:rPr lang="fr-BE" sz="2400" dirty="0" smtClean="0"/>
              <a:t>Montant </a:t>
            </a:r>
            <a:r>
              <a:rPr lang="fr-BE" sz="2400" dirty="0"/>
              <a:t>des frais variables au kg = 5,85 € (HT) </a:t>
            </a:r>
          </a:p>
          <a:p>
            <a:pPr marL="0" indent="0" eaLnBrk="1" hangingPunct="1">
              <a:spcBef>
                <a:spcPts val="0"/>
              </a:spcBef>
              <a:buFont typeface="Arial" charset="0"/>
              <a:buNone/>
              <a:defRPr/>
            </a:pPr>
            <a:r>
              <a:rPr lang="fr-BE" sz="2400" b="1" dirty="0"/>
              <a:t>    </a:t>
            </a:r>
            <a:r>
              <a:rPr lang="fr-BE" sz="2400" b="1" dirty="0" smtClean="0">
                <a:solidFill>
                  <a:schemeClr val="accent1"/>
                </a:solidFill>
              </a:rPr>
              <a:t>Marge </a:t>
            </a:r>
            <a:r>
              <a:rPr lang="fr-BE" sz="2400" b="1" dirty="0">
                <a:solidFill>
                  <a:schemeClr val="accent1"/>
                </a:solidFill>
              </a:rPr>
              <a:t>brute sur FV au kg </a:t>
            </a:r>
            <a:r>
              <a:rPr lang="fr-BE" sz="2400" dirty="0"/>
              <a:t>= 10 € – 5,85 € = 4,15 € </a:t>
            </a:r>
          </a:p>
          <a:p>
            <a:pPr marL="0" indent="0" eaLnBrk="1" hangingPunct="1">
              <a:spcBef>
                <a:spcPts val="0"/>
              </a:spcBef>
              <a:buFont typeface="Arial" charset="0"/>
              <a:buNone/>
              <a:defRPr/>
            </a:pPr>
            <a:endParaRPr lang="fr-BE" sz="1000" dirty="0"/>
          </a:p>
          <a:p>
            <a:pPr marL="180975" indent="0" eaLnBrk="1" hangingPunct="1">
              <a:spcBef>
                <a:spcPts val="0"/>
              </a:spcBef>
              <a:buFont typeface="Arial" charset="0"/>
              <a:buNone/>
              <a:defRPr/>
            </a:pPr>
            <a:r>
              <a:rPr lang="fr-BE" sz="2400" u="sng" dirty="0"/>
              <a:t>2. Quantité mensuelle à vendre (produire)</a:t>
            </a:r>
          </a:p>
          <a:p>
            <a:pPr marL="0" indent="0" eaLnBrk="1" hangingPunct="1">
              <a:spcBef>
                <a:spcPts val="0"/>
              </a:spcBef>
              <a:buFont typeface="Arial" charset="0"/>
              <a:buNone/>
              <a:defRPr/>
            </a:pPr>
            <a:r>
              <a:rPr lang="fr-BE" sz="2400" dirty="0"/>
              <a:t>    </a:t>
            </a:r>
            <a:r>
              <a:rPr lang="fr-BE" sz="2400" dirty="0" smtClean="0"/>
              <a:t>Pour </a:t>
            </a:r>
            <a:r>
              <a:rPr lang="fr-BE" sz="2400" dirty="0"/>
              <a:t>couvrir juste les 176,66 € de frais fixes, </a:t>
            </a:r>
          </a:p>
          <a:p>
            <a:pPr marL="0" indent="0" eaLnBrk="1" hangingPunct="1">
              <a:spcBef>
                <a:spcPts val="0"/>
              </a:spcBef>
              <a:buFont typeface="Arial" charset="0"/>
              <a:buNone/>
              <a:defRPr/>
            </a:pPr>
            <a:r>
              <a:rPr lang="fr-BE" sz="2400" dirty="0"/>
              <a:t>    </a:t>
            </a:r>
            <a:r>
              <a:rPr lang="fr-BE" sz="2400" dirty="0" smtClean="0"/>
              <a:t>Il </a:t>
            </a:r>
            <a:r>
              <a:rPr lang="fr-BE" sz="2400" dirty="0"/>
              <a:t>faut vendre 176,66 : 4,15 = 42,57 </a:t>
            </a:r>
            <a:r>
              <a:rPr lang="fr-BE" sz="2400" dirty="0" smtClean="0"/>
              <a:t>kg/mois </a:t>
            </a:r>
            <a:r>
              <a:rPr lang="fr-BE" sz="2400" dirty="0"/>
              <a:t>soit 1/9 </a:t>
            </a:r>
            <a:r>
              <a:rPr lang="fr-BE" sz="2400" dirty="0" smtClean="0"/>
              <a:t>b/mois</a:t>
            </a:r>
            <a:r>
              <a:rPr lang="fr-BE" sz="2400" dirty="0"/>
              <a:t>.</a:t>
            </a:r>
          </a:p>
        </p:txBody>
      </p:sp>
    </p:spTree>
    <p:extLst>
      <p:ext uri="{BB962C8B-B14F-4D97-AF65-F5344CB8AC3E}">
        <p14:creationId xmlns:p14="http://schemas.microsoft.com/office/powerpoint/2010/main" val="3651528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200" b="1" dirty="0">
                <a:solidFill>
                  <a:srgbClr val="71685A"/>
                </a:solidFill>
              </a:rPr>
              <a:t>CA et seuil de rentabilité minimum</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342458-A2C4-48C3-8E11-63FFBDCE39B3}" type="slidenum">
              <a:rPr lang="fr-FR" altLang="fr-FR">
                <a:solidFill>
                  <a:srgbClr val="898989"/>
                </a:solidFill>
              </a:rPr>
              <a:pPr eaLnBrk="1" hangingPunct="1"/>
              <a:t>23</a:t>
            </a:fld>
            <a:endParaRPr lang="fr-FR" altLang="fr-FR">
              <a:solidFill>
                <a:srgbClr val="898989"/>
              </a:solidFill>
            </a:endParaRPr>
          </a:p>
        </p:txBody>
      </p:sp>
      <p:sp>
        <p:nvSpPr>
          <p:cNvPr id="2" name="Espace réservé du contenu 1"/>
          <p:cNvSpPr>
            <a:spLocks noGrp="1"/>
          </p:cNvSpPr>
          <p:nvPr>
            <p:ph sz="quarter" idx="1"/>
          </p:nvPr>
        </p:nvSpPr>
        <p:spPr>
          <a:xfrm>
            <a:off x="395536" y="1600200"/>
            <a:ext cx="8640960" cy="4495800"/>
          </a:xfrm>
        </p:spPr>
        <p:txBody>
          <a:bodyPr/>
          <a:lstStyle/>
          <a:p>
            <a:pPr eaLnBrk="1" hangingPunct="1">
              <a:buFont typeface="Arial" charset="0"/>
              <a:buChar char="•"/>
              <a:defRPr/>
            </a:pPr>
            <a:endParaRPr lang="fr-BE" sz="400" b="1" dirty="0">
              <a:solidFill>
                <a:schemeClr val="accent6">
                  <a:lumMod val="50000"/>
                </a:schemeClr>
              </a:solidFill>
            </a:endParaRPr>
          </a:p>
          <a:p>
            <a:pPr marL="0" indent="0" eaLnBrk="1" hangingPunct="1">
              <a:spcBef>
                <a:spcPts val="0"/>
              </a:spcBef>
              <a:buFont typeface="Arial" charset="0"/>
              <a:buNone/>
              <a:defRPr/>
            </a:pPr>
            <a:r>
              <a:rPr lang="fr-BE" sz="2400" b="1" dirty="0">
                <a:solidFill>
                  <a:schemeClr val="accent6">
                    <a:lumMod val="50000"/>
                  </a:schemeClr>
                </a:solidFill>
              </a:rPr>
              <a:t>  </a:t>
            </a:r>
          </a:p>
          <a:p>
            <a:pPr marL="180975" indent="0" eaLnBrk="1" hangingPunct="1">
              <a:spcBef>
                <a:spcPts val="0"/>
              </a:spcBef>
              <a:buFont typeface="Arial" charset="0"/>
              <a:buNone/>
              <a:defRPr/>
            </a:pPr>
            <a:r>
              <a:rPr lang="fr-BE" sz="2400" u="sng" dirty="0"/>
              <a:t>3. Vérification </a:t>
            </a:r>
          </a:p>
          <a:p>
            <a:pPr marL="0" indent="0" eaLnBrk="1" hangingPunct="1">
              <a:spcBef>
                <a:spcPts val="0"/>
              </a:spcBef>
              <a:buFont typeface="Arial" charset="0"/>
              <a:buNone/>
              <a:defRPr/>
            </a:pPr>
            <a:r>
              <a:rPr lang="fr-BE" sz="2400" dirty="0"/>
              <a:t>    Quantité vendue </a:t>
            </a:r>
            <a:r>
              <a:rPr lang="fr-BE" sz="2400" dirty="0" smtClean="0"/>
              <a:t>x </a:t>
            </a:r>
            <a:r>
              <a:rPr lang="fr-BE" sz="2400" dirty="0"/>
              <a:t>prix de vente au kg = 42,57 </a:t>
            </a:r>
            <a:r>
              <a:rPr lang="fr-BE" sz="2400" dirty="0" smtClean="0"/>
              <a:t>x </a:t>
            </a:r>
            <a:r>
              <a:rPr lang="fr-BE" sz="2400" dirty="0"/>
              <a:t>10 = 425,70 €</a:t>
            </a:r>
          </a:p>
          <a:p>
            <a:pPr marL="0" indent="0" eaLnBrk="1" hangingPunct="1">
              <a:spcBef>
                <a:spcPts val="0"/>
              </a:spcBef>
              <a:buFont typeface="Arial" charset="0"/>
              <a:buNone/>
              <a:defRPr/>
            </a:pPr>
            <a:r>
              <a:rPr lang="fr-BE" sz="2400" dirty="0"/>
              <a:t>    Frais fixes = 176,66 € </a:t>
            </a:r>
          </a:p>
          <a:p>
            <a:pPr marL="0" indent="0" eaLnBrk="1" hangingPunct="1">
              <a:spcBef>
                <a:spcPts val="0"/>
              </a:spcBef>
              <a:buFont typeface="Arial" charset="0"/>
              <a:buNone/>
              <a:defRPr/>
            </a:pPr>
            <a:r>
              <a:rPr lang="fr-BE" sz="2400" dirty="0"/>
              <a:t>    Frais variables = 5,85 X 42,57  = 249,03 €</a:t>
            </a:r>
          </a:p>
          <a:p>
            <a:pPr marL="0" indent="0" eaLnBrk="1" hangingPunct="1">
              <a:spcBef>
                <a:spcPts val="0"/>
              </a:spcBef>
              <a:buFont typeface="Arial" charset="0"/>
              <a:buNone/>
              <a:defRPr/>
            </a:pPr>
            <a:r>
              <a:rPr lang="fr-BE" sz="2400" dirty="0"/>
              <a:t>    Total = 425,69  € </a:t>
            </a:r>
          </a:p>
          <a:p>
            <a:pPr marL="0" indent="0" eaLnBrk="1" hangingPunct="1">
              <a:buFont typeface="Arial" charset="0"/>
              <a:buNone/>
              <a:defRPr/>
            </a:pPr>
            <a:endParaRPr lang="fr-BE" sz="400" dirty="0"/>
          </a:p>
          <a:p>
            <a:pPr>
              <a:buFont typeface="Arial" charset="0"/>
              <a:buChar char="•"/>
              <a:defRPr/>
            </a:pPr>
            <a:r>
              <a:rPr lang="fr-BE" sz="2400" dirty="0"/>
              <a:t>Dans ce calcul : </a:t>
            </a:r>
          </a:p>
          <a:p>
            <a:pPr marL="0" indent="0">
              <a:buFont typeface="Arial" charset="0"/>
              <a:buNone/>
              <a:defRPr/>
            </a:pPr>
            <a:r>
              <a:rPr lang="fr-BE" sz="2400" dirty="0"/>
              <a:t>     - 425,70 </a:t>
            </a:r>
            <a:r>
              <a:rPr lang="fr-BE" sz="2400" dirty="0" smtClean="0"/>
              <a:t>€ </a:t>
            </a:r>
            <a:r>
              <a:rPr lang="fr-BE" sz="2400" dirty="0"/>
              <a:t>représente le CA mensuel</a:t>
            </a:r>
          </a:p>
          <a:p>
            <a:pPr marL="0" indent="0">
              <a:buFont typeface="Arial" charset="0"/>
              <a:buNone/>
              <a:defRPr/>
            </a:pPr>
            <a:r>
              <a:rPr lang="fr-BE" sz="2400" dirty="0"/>
              <a:t>     - 249,03 € le montant mensuel des frais variables</a:t>
            </a:r>
          </a:p>
        </p:txBody>
      </p:sp>
    </p:spTree>
    <p:extLst>
      <p:ext uri="{BB962C8B-B14F-4D97-AF65-F5344CB8AC3E}">
        <p14:creationId xmlns:p14="http://schemas.microsoft.com/office/powerpoint/2010/main" val="31887342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200" b="1" dirty="0">
                <a:solidFill>
                  <a:srgbClr val="71685A"/>
                </a:solidFill>
              </a:rPr>
              <a:t>Le prix de revient</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93A9AD-6339-47FA-86F4-793620AFAB42}" type="slidenum">
              <a:rPr lang="fr-FR" altLang="fr-FR">
                <a:solidFill>
                  <a:srgbClr val="898989"/>
                </a:solidFill>
              </a:rPr>
              <a:pPr eaLnBrk="1" hangingPunct="1"/>
              <a:t>24</a:t>
            </a:fld>
            <a:endParaRPr lang="fr-FR" altLang="fr-FR">
              <a:solidFill>
                <a:srgbClr val="898989"/>
              </a:solidFill>
            </a:endParaRPr>
          </a:p>
        </p:txBody>
      </p:sp>
      <p:sp>
        <p:nvSpPr>
          <p:cNvPr id="2" name="Espace réservé du contenu 1"/>
          <p:cNvSpPr>
            <a:spLocks noGrp="1"/>
          </p:cNvSpPr>
          <p:nvPr>
            <p:ph sz="quarter" idx="1"/>
          </p:nvPr>
        </p:nvSpPr>
        <p:spPr/>
        <p:txBody>
          <a:bodyPr/>
          <a:lstStyle/>
          <a:p>
            <a:pPr eaLnBrk="1" hangingPunct="1">
              <a:buFont typeface="Arial" charset="0"/>
              <a:buChar char="•"/>
              <a:defRPr/>
            </a:pPr>
            <a:endParaRPr lang="fr-BE" sz="400" b="1" dirty="0">
              <a:solidFill>
                <a:schemeClr val="accent6">
                  <a:lumMod val="50000"/>
                </a:schemeClr>
              </a:solidFill>
            </a:endParaRPr>
          </a:p>
          <a:p>
            <a:pPr>
              <a:buFont typeface="Arial" charset="0"/>
              <a:buChar char="•"/>
              <a:defRPr/>
            </a:pPr>
            <a:endParaRPr lang="fr-BE" sz="400" dirty="0"/>
          </a:p>
          <a:p>
            <a:pPr marL="0" indent="0">
              <a:spcBef>
                <a:spcPts val="0"/>
              </a:spcBef>
              <a:buFont typeface="Arial" charset="0"/>
              <a:buNone/>
              <a:defRPr/>
            </a:pPr>
            <a:r>
              <a:rPr lang="fr-BE" sz="2400" dirty="0"/>
              <a:t>On a à présent tous les éléments qui permettront de déterminer le PR au kg de la </a:t>
            </a:r>
            <a:r>
              <a:rPr lang="fr-BE" sz="2400" dirty="0" smtClean="0"/>
              <a:t>production : PR </a:t>
            </a:r>
            <a:r>
              <a:rPr lang="fr-BE" sz="2400" dirty="0"/>
              <a:t>= FF + FV</a:t>
            </a:r>
          </a:p>
          <a:p>
            <a:pPr marL="180975" indent="0">
              <a:spcBef>
                <a:spcPts val="0"/>
              </a:spcBef>
              <a:buFont typeface="Arial" charset="0"/>
              <a:buNone/>
              <a:defRPr/>
            </a:pPr>
            <a:endParaRPr lang="fr-BE" sz="1000" dirty="0"/>
          </a:p>
          <a:p>
            <a:pPr marL="542925" indent="-361950">
              <a:spcBef>
                <a:spcPts val="0"/>
              </a:spcBef>
              <a:buFont typeface="Arial" charset="0"/>
              <a:buChar char="•"/>
              <a:defRPr/>
            </a:pPr>
            <a:r>
              <a:rPr lang="fr-BE" sz="2400" dirty="0"/>
              <a:t>Frais </a:t>
            </a:r>
            <a:r>
              <a:rPr lang="fr-BE" sz="2400" dirty="0" smtClean="0"/>
              <a:t>fixes/kg </a:t>
            </a:r>
            <a:r>
              <a:rPr lang="fr-BE" sz="2400" dirty="0"/>
              <a:t>= 176,66 : 400 = 0,44 €</a:t>
            </a:r>
          </a:p>
          <a:p>
            <a:pPr marL="542925" indent="-361950">
              <a:spcBef>
                <a:spcPts val="0"/>
              </a:spcBef>
              <a:buFont typeface="Arial" charset="0"/>
              <a:buChar char="•"/>
              <a:tabLst>
                <a:tab pos="542925" algn="l"/>
              </a:tabLst>
              <a:defRPr/>
            </a:pPr>
            <a:r>
              <a:rPr lang="fr-BE" sz="2400" dirty="0"/>
              <a:t>Frais </a:t>
            </a:r>
            <a:r>
              <a:rPr lang="fr-BE" sz="2400" dirty="0" smtClean="0"/>
              <a:t>variables/kg </a:t>
            </a:r>
            <a:r>
              <a:rPr lang="fr-BE" sz="2400" dirty="0"/>
              <a:t>= 5,85 €</a:t>
            </a:r>
          </a:p>
          <a:p>
            <a:pPr marL="542925" indent="-361950">
              <a:spcBef>
                <a:spcPts val="0"/>
              </a:spcBef>
              <a:buFont typeface="Arial" charset="0"/>
              <a:buChar char="•"/>
              <a:defRPr/>
            </a:pPr>
            <a:r>
              <a:rPr lang="fr-BE" sz="2400" dirty="0"/>
              <a:t>Prix de revient : 0,44 € + 5,85 € =  soit 6,29 €</a:t>
            </a:r>
          </a:p>
          <a:p>
            <a:pPr marL="180975" indent="0">
              <a:spcBef>
                <a:spcPts val="0"/>
              </a:spcBef>
              <a:buFont typeface="Arial" charset="0"/>
              <a:buNone/>
              <a:defRPr/>
            </a:pPr>
            <a:r>
              <a:rPr lang="fr-BE" sz="1000" dirty="0"/>
              <a:t> </a:t>
            </a:r>
          </a:p>
          <a:p>
            <a:pPr marL="180975" indent="0">
              <a:spcBef>
                <a:spcPts val="0"/>
              </a:spcBef>
              <a:buFont typeface="Arial" charset="0"/>
              <a:buNone/>
              <a:defRPr/>
            </a:pPr>
            <a:endParaRPr lang="fr-BE" sz="1000" dirty="0"/>
          </a:p>
          <a:p>
            <a:pPr marL="180975" indent="0">
              <a:spcBef>
                <a:spcPts val="0"/>
              </a:spcBef>
              <a:buFont typeface="Arial" charset="0"/>
              <a:buNone/>
              <a:defRPr/>
            </a:pPr>
            <a:r>
              <a:rPr lang="fr-BE" sz="2400" b="1" dirty="0">
                <a:solidFill>
                  <a:schemeClr val="accent1"/>
                </a:solidFill>
              </a:rPr>
              <a:t>Dans ce cas, </a:t>
            </a:r>
            <a:r>
              <a:rPr lang="fr-BE" sz="2400" b="1" dirty="0" smtClean="0">
                <a:solidFill>
                  <a:schemeClr val="accent1"/>
                </a:solidFill>
              </a:rPr>
              <a:t>le </a:t>
            </a:r>
            <a:r>
              <a:rPr lang="fr-BE" sz="2400" b="1" dirty="0">
                <a:solidFill>
                  <a:schemeClr val="accent1"/>
                </a:solidFill>
              </a:rPr>
              <a:t>PR est inférieur au PV </a:t>
            </a:r>
            <a:r>
              <a:rPr lang="fr-BE" sz="2400" b="1" dirty="0" smtClean="0">
                <a:solidFill>
                  <a:schemeClr val="accent1"/>
                </a:solidFill>
              </a:rPr>
              <a:t>puisqu’une </a:t>
            </a:r>
            <a:r>
              <a:rPr lang="fr-BE" sz="2400" b="1" dirty="0">
                <a:solidFill>
                  <a:schemeClr val="accent1"/>
                </a:solidFill>
              </a:rPr>
              <a:t>production est rentable quand elle génère un profit ce qui est le cas ici, on couvre </a:t>
            </a:r>
            <a:r>
              <a:rPr lang="fr-BE" sz="2400" b="1" dirty="0" smtClean="0">
                <a:solidFill>
                  <a:schemeClr val="accent1"/>
                </a:solidFill>
              </a:rPr>
              <a:t>les </a:t>
            </a:r>
            <a:r>
              <a:rPr lang="fr-BE" sz="2400" b="1" dirty="0">
                <a:solidFill>
                  <a:schemeClr val="accent1"/>
                </a:solidFill>
              </a:rPr>
              <a:t>charges et on génère un revenu.</a:t>
            </a:r>
          </a:p>
        </p:txBody>
      </p:sp>
    </p:spTree>
    <p:extLst>
      <p:ext uri="{BB962C8B-B14F-4D97-AF65-F5344CB8AC3E}">
        <p14:creationId xmlns:p14="http://schemas.microsoft.com/office/powerpoint/2010/main" val="15140865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200" b="1" dirty="0">
                <a:solidFill>
                  <a:srgbClr val="71685A"/>
                </a:solidFill>
              </a:rPr>
              <a:t>Remarques et recommandations</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9CC4DA-FD3F-45E8-A8EC-A47207C84248}" type="slidenum">
              <a:rPr lang="fr-FR" altLang="fr-FR">
                <a:solidFill>
                  <a:srgbClr val="898989"/>
                </a:solidFill>
              </a:rPr>
              <a:pPr eaLnBrk="1" hangingPunct="1"/>
              <a:t>25</a:t>
            </a:fld>
            <a:endParaRPr lang="fr-FR" altLang="fr-FR">
              <a:solidFill>
                <a:srgbClr val="898989"/>
              </a:solidFill>
            </a:endParaRPr>
          </a:p>
        </p:txBody>
      </p:sp>
      <p:sp>
        <p:nvSpPr>
          <p:cNvPr id="9" name="Espace réservé du contenu 10"/>
          <p:cNvSpPr>
            <a:spLocks noGrp="1"/>
          </p:cNvSpPr>
          <p:nvPr>
            <p:ph sz="quarter" idx="1"/>
          </p:nvPr>
        </p:nvSpPr>
        <p:spPr>
          <a:xfrm>
            <a:off x="467544" y="1600200"/>
            <a:ext cx="8424936" cy="4495800"/>
          </a:xfrm>
        </p:spPr>
        <p:txBody>
          <a:bodyPr>
            <a:normAutofit/>
          </a:bodyPr>
          <a:lstStyle/>
          <a:p>
            <a:pPr marL="180975" indent="0" eaLnBrk="1" hangingPunct="1">
              <a:spcBef>
                <a:spcPts val="0"/>
              </a:spcBef>
              <a:buFont typeface="Arial" charset="0"/>
              <a:buNone/>
              <a:defRPr/>
            </a:pPr>
            <a:r>
              <a:rPr lang="fr-BE" sz="2400" b="1" dirty="0"/>
              <a:t>Le CA qui a été déterminé précédemment est satisfaisant, on n’a  tenu compte </a:t>
            </a:r>
            <a:r>
              <a:rPr lang="fr-BE" sz="2400" b="1" dirty="0" smtClean="0"/>
              <a:t>de </a:t>
            </a:r>
            <a:r>
              <a:rPr lang="fr-BE" sz="2400" b="1" dirty="0"/>
              <a:t>la couverture  </a:t>
            </a:r>
          </a:p>
          <a:p>
            <a:pPr marL="0" indent="0" eaLnBrk="1" hangingPunct="1">
              <a:spcBef>
                <a:spcPts val="0"/>
              </a:spcBef>
              <a:buFont typeface="Arial" charset="0"/>
              <a:buNone/>
              <a:defRPr/>
            </a:pPr>
            <a:r>
              <a:rPr lang="fr-BE" sz="2400" b="1" dirty="0"/>
              <a:t>  </a:t>
            </a:r>
            <a:r>
              <a:rPr lang="fr-BE" sz="2400" dirty="0"/>
              <a:t>- d’un bénéfice outre le salaire (15 €/h)</a:t>
            </a:r>
          </a:p>
          <a:p>
            <a:pPr marL="0" indent="0" eaLnBrk="1" hangingPunct="1">
              <a:spcBef>
                <a:spcPts val="0"/>
              </a:spcBef>
              <a:buFont typeface="Arial" charset="0"/>
              <a:buNone/>
              <a:defRPr/>
            </a:pPr>
            <a:r>
              <a:rPr lang="fr-BE" sz="2400" dirty="0"/>
              <a:t>  - de frais de distribution (si vente ext. à la ferme) </a:t>
            </a:r>
          </a:p>
          <a:p>
            <a:pPr marL="0" indent="0" eaLnBrk="1" hangingPunct="1">
              <a:spcBef>
                <a:spcPts val="0"/>
              </a:spcBef>
              <a:buFont typeface="Arial" charset="0"/>
              <a:buNone/>
              <a:defRPr/>
            </a:pPr>
            <a:r>
              <a:rPr lang="fr-BE" sz="2400" dirty="0">
                <a:solidFill>
                  <a:schemeClr val="accent6">
                    <a:lumMod val="50000"/>
                  </a:schemeClr>
                </a:solidFill>
              </a:rPr>
              <a:t>  </a:t>
            </a:r>
            <a:r>
              <a:rPr lang="fr-BE" sz="2400" dirty="0"/>
              <a:t>- </a:t>
            </a:r>
            <a:r>
              <a:rPr lang="fr-BE" sz="2400" b="1" dirty="0">
                <a:solidFill>
                  <a:schemeClr val="accent1"/>
                </a:solidFill>
              </a:rPr>
              <a:t>de frais de publicité</a:t>
            </a:r>
          </a:p>
          <a:p>
            <a:pPr marL="0" indent="0" eaLnBrk="1" hangingPunct="1">
              <a:spcBef>
                <a:spcPts val="0"/>
              </a:spcBef>
              <a:buFont typeface="Arial" charset="0"/>
              <a:buNone/>
              <a:defRPr/>
            </a:pPr>
            <a:r>
              <a:rPr lang="fr-BE" sz="2400" dirty="0"/>
              <a:t>  - de la taxe sur les revenus (30 %)</a:t>
            </a:r>
          </a:p>
          <a:p>
            <a:pPr marL="0" indent="0" eaLnBrk="1" hangingPunct="1">
              <a:spcBef>
                <a:spcPts val="0"/>
              </a:spcBef>
              <a:buFont typeface="Arial" charset="0"/>
              <a:buNone/>
              <a:defRPr/>
            </a:pPr>
            <a:endParaRPr lang="fr-BE" altLang="fr-FR" sz="1000" dirty="0"/>
          </a:p>
          <a:p>
            <a:pPr marL="0" indent="0" eaLnBrk="1" hangingPunct="1">
              <a:spcBef>
                <a:spcPts val="0"/>
              </a:spcBef>
              <a:buFont typeface="Arial" charset="0"/>
              <a:buNone/>
              <a:defRPr/>
            </a:pPr>
            <a:r>
              <a:rPr lang="fr-BE" altLang="fr-FR" sz="2400" dirty="0"/>
              <a:t>  Le seuil de rentabilité minimum ne prenant en compte que les frais  </a:t>
            </a:r>
          </a:p>
          <a:p>
            <a:pPr marL="0" indent="0" eaLnBrk="1" hangingPunct="1">
              <a:spcBef>
                <a:spcPts val="0"/>
              </a:spcBef>
              <a:buFont typeface="Arial" charset="0"/>
              <a:buNone/>
              <a:defRPr/>
            </a:pPr>
            <a:r>
              <a:rPr lang="fr-BE" altLang="fr-FR" sz="2400" dirty="0"/>
              <a:t>  fixes   </a:t>
            </a:r>
            <a:r>
              <a:rPr lang="fr-BE" altLang="fr-FR" sz="2400" b="1" dirty="0"/>
              <a:t>→</a:t>
            </a:r>
            <a:r>
              <a:rPr lang="fr-BE" altLang="fr-FR" sz="2400" dirty="0"/>
              <a:t>  réduire au maximum. </a:t>
            </a:r>
          </a:p>
          <a:p>
            <a:pPr marL="0" indent="0" eaLnBrk="1" hangingPunct="1">
              <a:spcBef>
                <a:spcPts val="0"/>
              </a:spcBef>
              <a:buFont typeface="Arial" charset="0"/>
              <a:buNone/>
              <a:defRPr/>
            </a:pPr>
            <a:endParaRPr lang="fr-BE" altLang="fr-FR" sz="800" dirty="0"/>
          </a:p>
          <a:p>
            <a:pPr marL="0" indent="0" eaLnBrk="1" hangingPunct="1">
              <a:spcBef>
                <a:spcPts val="0"/>
              </a:spcBef>
              <a:buFont typeface="Arial" charset="0"/>
              <a:buNone/>
              <a:defRPr/>
            </a:pPr>
            <a:r>
              <a:rPr lang="fr-BE" altLang="fr-FR" b="1" dirty="0"/>
              <a:t> !</a:t>
            </a:r>
            <a:r>
              <a:rPr lang="fr-BE" altLang="fr-FR" sz="2400" dirty="0"/>
              <a:t> toute entreprise qui souhaite s’agrandir, investir ou engager du </a:t>
            </a:r>
          </a:p>
          <a:p>
            <a:pPr marL="0" indent="0" eaLnBrk="1" hangingPunct="1">
              <a:spcBef>
                <a:spcPts val="0"/>
              </a:spcBef>
              <a:buFont typeface="Arial" charset="0"/>
              <a:buNone/>
              <a:defRPr/>
            </a:pPr>
            <a:r>
              <a:rPr lang="fr-BE" altLang="fr-FR" sz="2400" dirty="0"/>
              <a:t>   personnel, être sûr de pouvoir augmenter son CA en conséquence.</a:t>
            </a:r>
          </a:p>
        </p:txBody>
      </p:sp>
    </p:spTree>
    <p:extLst>
      <p:ext uri="{BB962C8B-B14F-4D97-AF65-F5344CB8AC3E}">
        <p14:creationId xmlns:p14="http://schemas.microsoft.com/office/powerpoint/2010/main" val="38925513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200" b="1" dirty="0">
                <a:solidFill>
                  <a:srgbClr val="71685A"/>
                </a:solidFill>
              </a:rPr>
              <a:t>Remarques et recommandations</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6BF7D2-6CD0-4D4C-B4AF-2B9B74D43AB3}" type="slidenum">
              <a:rPr lang="fr-FR" altLang="fr-FR">
                <a:solidFill>
                  <a:srgbClr val="898989"/>
                </a:solidFill>
              </a:rPr>
              <a:pPr eaLnBrk="1" hangingPunct="1"/>
              <a:t>26</a:t>
            </a:fld>
            <a:endParaRPr lang="fr-FR" altLang="fr-FR">
              <a:solidFill>
                <a:srgbClr val="898989"/>
              </a:solidFill>
            </a:endParaRPr>
          </a:p>
        </p:txBody>
      </p:sp>
      <p:sp>
        <p:nvSpPr>
          <p:cNvPr id="9" name="Espace réservé du contenu 10"/>
          <p:cNvSpPr>
            <a:spLocks noGrp="1"/>
          </p:cNvSpPr>
          <p:nvPr>
            <p:ph sz="quarter" idx="1"/>
          </p:nvPr>
        </p:nvSpPr>
        <p:spPr/>
        <p:txBody>
          <a:bodyPr/>
          <a:lstStyle/>
          <a:p>
            <a:pPr marL="180975" indent="0" eaLnBrk="1" hangingPunct="1">
              <a:spcBef>
                <a:spcPts val="0"/>
              </a:spcBef>
              <a:buFont typeface="Arial" charset="0"/>
              <a:buNone/>
              <a:tabLst>
                <a:tab pos="542925" algn="l"/>
              </a:tabLst>
              <a:defRPr/>
            </a:pPr>
            <a:endParaRPr lang="fr-BE" sz="400" dirty="0">
              <a:solidFill>
                <a:schemeClr val="accent6">
                  <a:lumMod val="50000"/>
                </a:schemeClr>
              </a:solidFill>
            </a:endParaRPr>
          </a:p>
          <a:p>
            <a:pPr marL="180975" indent="0" eaLnBrk="1" hangingPunct="1">
              <a:spcBef>
                <a:spcPts val="0"/>
              </a:spcBef>
              <a:buFont typeface="Arial" charset="0"/>
              <a:buNone/>
              <a:tabLst>
                <a:tab pos="542925" algn="l"/>
              </a:tabLst>
              <a:defRPr/>
            </a:pPr>
            <a:r>
              <a:rPr lang="fr-BE" sz="2200" b="1" dirty="0"/>
              <a:t>Le besoin en fonds de roulements</a:t>
            </a:r>
          </a:p>
          <a:p>
            <a:pPr marL="180975" indent="0" eaLnBrk="1" hangingPunct="1">
              <a:spcBef>
                <a:spcPts val="0"/>
              </a:spcBef>
              <a:buFont typeface="Arial" charset="0"/>
              <a:buNone/>
              <a:tabLst>
                <a:tab pos="542925" algn="l"/>
              </a:tabLst>
              <a:defRPr/>
            </a:pPr>
            <a:endParaRPr lang="fr-BE" sz="800" dirty="0"/>
          </a:p>
          <a:p>
            <a:pPr marL="638175" indent="-457200" eaLnBrk="1" hangingPunct="1">
              <a:spcBef>
                <a:spcPts val="0"/>
              </a:spcBef>
              <a:buFontTx/>
              <a:buChar char="-"/>
              <a:tabLst>
                <a:tab pos="542925" algn="l"/>
              </a:tabLst>
              <a:defRPr/>
            </a:pPr>
            <a:r>
              <a:rPr lang="fr-BE" sz="2200" b="1" dirty="0"/>
              <a:t>! </a:t>
            </a:r>
            <a:r>
              <a:rPr lang="fr-BE" sz="2200" dirty="0"/>
              <a:t>à déterminer dans le calcul de rentabilité </a:t>
            </a:r>
          </a:p>
          <a:p>
            <a:pPr marL="523875" eaLnBrk="1" hangingPunct="1">
              <a:spcBef>
                <a:spcPts val="0"/>
              </a:spcBef>
              <a:buFontTx/>
              <a:buChar char="-"/>
              <a:tabLst>
                <a:tab pos="542925" algn="l"/>
              </a:tabLst>
              <a:defRPr/>
            </a:pPr>
            <a:r>
              <a:rPr lang="fr-BE" sz="2200" dirty="0"/>
              <a:t>= tenir compte décalage dans le temps entre les flux physiques (production, stock) et financiers (paiements entrants et sortants, remises</a:t>
            </a:r>
          </a:p>
          <a:p>
            <a:pPr marL="180975" indent="0" eaLnBrk="1" hangingPunct="1">
              <a:spcBef>
                <a:spcPts val="0"/>
              </a:spcBef>
              <a:buFont typeface="Arial" charset="0"/>
              <a:buNone/>
              <a:tabLst>
                <a:tab pos="542925" algn="l"/>
              </a:tabLst>
              <a:defRPr/>
            </a:pPr>
            <a:r>
              <a:rPr lang="fr-BE" sz="2200" dirty="0">
                <a:solidFill>
                  <a:schemeClr val="accent6">
                    <a:lumMod val="50000"/>
                  </a:schemeClr>
                </a:solidFill>
              </a:rPr>
              <a:t> </a:t>
            </a:r>
            <a:endParaRPr lang="fr-BE" sz="2200" dirty="0">
              <a:solidFill>
                <a:schemeClr val="accent1"/>
              </a:solidFill>
            </a:endParaRPr>
          </a:p>
          <a:p>
            <a:pPr marL="180975" indent="0" eaLnBrk="1" hangingPunct="1">
              <a:spcBef>
                <a:spcPts val="0"/>
              </a:spcBef>
              <a:buFont typeface="Arial" charset="0"/>
              <a:buNone/>
              <a:tabLst>
                <a:tab pos="542925" algn="l"/>
              </a:tabLst>
              <a:defRPr/>
            </a:pPr>
            <a:r>
              <a:rPr lang="fr-BE" sz="2200" b="1" dirty="0">
                <a:solidFill>
                  <a:schemeClr val="accent1"/>
                </a:solidFill>
              </a:rPr>
              <a:t>Le faire-savoir : comment se faire connaitre ?</a:t>
            </a:r>
          </a:p>
          <a:p>
            <a:pPr marL="180975" indent="0" eaLnBrk="1" hangingPunct="1">
              <a:spcBef>
                <a:spcPts val="0"/>
              </a:spcBef>
              <a:buFont typeface="Arial" charset="0"/>
              <a:buNone/>
              <a:tabLst>
                <a:tab pos="542925" algn="l"/>
              </a:tabLst>
              <a:defRPr/>
            </a:pPr>
            <a:r>
              <a:rPr lang="fr-BE" sz="2200" dirty="0"/>
              <a:t>-     !  Frais de communication à considérer dans le calcul = charges fixes indispensables pour alimenter le potentiel clients </a:t>
            </a:r>
            <a:r>
              <a:rPr lang="fr-BE" sz="2200" dirty="0" smtClean="0">
                <a:sym typeface="Wingdings" panose="05000000000000000000" pitchFamily="2" charset="2"/>
              </a:rPr>
              <a:t></a:t>
            </a:r>
            <a:r>
              <a:rPr lang="fr-BE" sz="2200" dirty="0" smtClean="0"/>
              <a:t> </a:t>
            </a:r>
            <a:r>
              <a:rPr lang="fr-BE" sz="2200" dirty="0"/>
              <a:t>le CA !</a:t>
            </a:r>
          </a:p>
        </p:txBody>
      </p:sp>
    </p:spTree>
    <p:extLst>
      <p:ext uri="{BB962C8B-B14F-4D97-AF65-F5344CB8AC3E}">
        <p14:creationId xmlns:p14="http://schemas.microsoft.com/office/powerpoint/2010/main" val="29422132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200" b="1" dirty="0">
                <a:solidFill>
                  <a:srgbClr val="71685A"/>
                </a:solidFill>
              </a:rPr>
              <a:t>Le prix de vente</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816F5C-450F-4B38-B4C2-EFDC2F9748F2}" type="slidenum">
              <a:rPr lang="fr-FR" altLang="fr-FR">
                <a:solidFill>
                  <a:srgbClr val="898989"/>
                </a:solidFill>
              </a:rPr>
              <a:pPr eaLnBrk="1" hangingPunct="1"/>
              <a:t>27</a:t>
            </a:fld>
            <a:endParaRPr lang="fr-FR" altLang="fr-FR">
              <a:solidFill>
                <a:srgbClr val="898989"/>
              </a:solidFill>
            </a:endParaRPr>
          </a:p>
        </p:txBody>
      </p:sp>
      <p:sp>
        <p:nvSpPr>
          <p:cNvPr id="2" name="Espace réservé du contenu 1"/>
          <p:cNvSpPr>
            <a:spLocks noGrp="1"/>
          </p:cNvSpPr>
          <p:nvPr>
            <p:ph sz="quarter" idx="1"/>
          </p:nvPr>
        </p:nvSpPr>
        <p:spPr/>
        <p:txBody>
          <a:bodyPr/>
          <a:lstStyle/>
          <a:p>
            <a:pPr eaLnBrk="1" hangingPunct="1">
              <a:buFont typeface="Arial" charset="0"/>
              <a:buChar char="•"/>
              <a:defRPr/>
            </a:pPr>
            <a:endParaRPr lang="fr-BE" sz="400" b="1" dirty="0">
              <a:solidFill>
                <a:schemeClr val="accent6">
                  <a:lumMod val="50000"/>
                </a:schemeClr>
              </a:solidFill>
            </a:endParaRPr>
          </a:p>
          <a:p>
            <a:pPr marL="180975" indent="0">
              <a:spcBef>
                <a:spcPts val="0"/>
              </a:spcBef>
              <a:buFont typeface="Arial" charset="0"/>
              <a:buNone/>
              <a:defRPr/>
            </a:pPr>
            <a:r>
              <a:rPr lang="fr-BE" sz="2400" dirty="0"/>
              <a:t>Pour calculer le prix de vente TTC au kg de mes colis de viande, je vais partir de son prix de revient HTVA au kg auquel je vais ajouter :</a:t>
            </a:r>
          </a:p>
          <a:p>
            <a:pPr marL="180975" indent="0">
              <a:spcBef>
                <a:spcPts val="0"/>
              </a:spcBef>
              <a:buFont typeface="Arial" charset="0"/>
              <a:buNone/>
              <a:defRPr/>
            </a:pPr>
            <a:endParaRPr lang="fr-BE" sz="1000" dirty="0"/>
          </a:p>
          <a:p>
            <a:pPr marL="180975" indent="0">
              <a:spcBef>
                <a:spcPts val="0"/>
              </a:spcBef>
              <a:buFont typeface="Arial" charset="0"/>
              <a:buNone/>
              <a:defRPr/>
            </a:pPr>
            <a:r>
              <a:rPr lang="fr-BE" sz="2400" dirty="0"/>
              <a:t>- une marge bénéficiaire à évaluer en tenant compte :</a:t>
            </a:r>
          </a:p>
          <a:p>
            <a:pPr marL="180975" indent="0">
              <a:spcBef>
                <a:spcPts val="0"/>
              </a:spcBef>
              <a:buFont typeface="Arial" charset="0"/>
              <a:buNone/>
              <a:defRPr/>
            </a:pPr>
            <a:r>
              <a:rPr lang="fr-BE" sz="2400" dirty="0" smtClean="0"/>
              <a:t>- </a:t>
            </a:r>
            <a:r>
              <a:rPr lang="fr-BE" sz="2400" dirty="0"/>
              <a:t>des pertes ou invendus,</a:t>
            </a:r>
          </a:p>
          <a:p>
            <a:pPr marL="180975" indent="0">
              <a:spcBef>
                <a:spcPts val="0"/>
              </a:spcBef>
              <a:buFont typeface="Arial" charset="0"/>
              <a:buNone/>
              <a:defRPr/>
            </a:pPr>
            <a:r>
              <a:rPr lang="fr-BE" sz="2400" dirty="0" smtClean="0"/>
              <a:t>- </a:t>
            </a:r>
            <a:r>
              <a:rPr lang="fr-BE" sz="2400" dirty="0"/>
              <a:t>charges exceptionnelles ou imprévus</a:t>
            </a:r>
          </a:p>
          <a:p>
            <a:pPr marL="180975" indent="0">
              <a:spcBef>
                <a:spcPts val="0"/>
              </a:spcBef>
              <a:buFont typeface="Arial" charset="0"/>
              <a:buNone/>
              <a:defRPr/>
            </a:pPr>
            <a:r>
              <a:rPr lang="fr-BE" sz="2400" dirty="0" smtClean="0"/>
              <a:t>- </a:t>
            </a:r>
            <a:r>
              <a:rPr lang="fr-BE" sz="2400" dirty="0"/>
              <a:t>un montant correspondant à la taxation sur le bénéfice réalisé</a:t>
            </a:r>
          </a:p>
          <a:p>
            <a:pPr marL="180975" indent="0">
              <a:spcBef>
                <a:spcPts val="0"/>
              </a:spcBef>
              <a:buFont typeface="Arial" charset="0"/>
              <a:buNone/>
              <a:defRPr/>
            </a:pPr>
            <a:r>
              <a:rPr lang="fr-BE" sz="2400" dirty="0"/>
              <a:t>- une marge pour épargne (investissements futurs)</a:t>
            </a:r>
            <a:endParaRPr lang="fr-BE" sz="800" dirty="0"/>
          </a:p>
          <a:p>
            <a:pPr marL="180975" indent="0">
              <a:spcBef>
                <a:spcPts val="0"/>
              </a:spcBef>
              <a:buFont typeface="Arial" charset="0"/>
              <a:buNone/>
              <a:defRPr/>
            </a:pPr>
            <a:r>
              <a:rPr lang="fr-BE" sz="2400" dirty="0"/>
              <a:t>- la TVA</a:t>
            </a:r>
          </a:p>
          <a:p>
            <a:pPr marL="180975" indent="0">
              <a:spcBef>
                <a:spcPts val="0"/>
              </a:spcBef>
              <a:buFont typeface="Arial" charset="0"/>
              <a:buNone/>
              <a:defRPr/>
            </a:pPr>
            <a:endParaRPr lang="fr-BE" sz="2400" dirty="0">
              <a:solidFill>
                <a:schemeClr val="accent6">
                  <a:lumMod val="50000"/>
                </a:schemeClr>
              </a:solidFill>
            </a:endParaRPr>
          </a:p>
        </p:txBody>
      </p:sp>
    </p:spTree>
    <p:extLst>
      <p:ext uri="{BB962C8B-B14F-4D97-AF65-F5344CB8AC3E}">
        <p14:creationId xmlns:p14="http://schemas.microsoft.com/office/powerpoint/2010/main" val="35601364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200" b="1" dirty="0">
                <a:solidFill>
                  <a:srgbClr val="71685A"/>
                </a:solidFill>
              </a:rPr>
              <a:t>Le prix de vente</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471E3D-C9B2-4D66-AAE1-FCF032142B13}" type="slidenum">
              <a:rPr lang="fr-FR" altLang="fr-FR">
                <a:solidFill>
                  <a:srgbClr val="898989"/>
                </a:solidFill>
              </a:rPr>
              <a:pPr eaLnBrk="1" hangingPunct="1"/>
              <a:t>28</a:t>
            </a:fld>
            <a:endParaRPr lang="fr-FR" altLang="fr-FR">
              <a:solidFill>
                <a:srgbClr val="898989"/>
              </a:solidFill>
            </a:endParaRPr>
          </a:p>
        </p:txBody>
      </p:sp>
      <p:sp>
        <p:nvSpPr>
          <p:cNvPr id="2" name="Espace réservé du contenu 1"/>
          <p:cNvSpPr>
            <a:spLocks noGrp="1"/>
          </p:cNvSpPr>
          <p:nvPr>
            <p:ph sz="quarter" idx="1"/>
          </p:nvPr>
        </p:nvSpPr>
        <p:spPr/>
        <p:txBody>
          <a:bodyPr/>
          <a:lstStyle/>
          <a:p>
            <a:pPr eaLnBrk="1" hangingPunct="1">
              <a:buFont typeface="Arial" charset="0"/>
              <a:buChar char="•"/>
              <a:defRPr/>
            </a:pPr>
            <a:endParaRPr lang="fr-BE" sz="400" b="1" dirty="0">
              <a:solidFill>
                <a:schemeClr val="accent6">
                  <a:lumMod val="50000"/>
                </a:schemeClr>
              </a:solidFill>
            </a:endParaRPr>
          </a:p>
          <a:p>
            <a:pPr marL="0" indent="0" eaLnBrk="1" hangingPunct="1">
              <a:buFont typeface="Arial" charset="0"/>
              <a:buNone/>
              <a:defRPr/>
            </a:pPr>
            <a:endParaRPr lang="fr-BE" sz="400" dirty="0">
              <a:solidFill>
                <a:schemeClr val="accent6">
                  <a:lumMod val="50000"/>
                </a:schemeClr>
              </a:solidFill>
            </a:endParaRPr>
          </a:p>
          <a:p>
            <a:pPr marL="180975" indent="0">
              <a:spcBef>
                <a:spcPts val="0"/>
              </a:spcBef>
              <a:buFont typeface="Arial" charset="0"/>
              <a:buNone/>
              <a:defRPr/>
            </a:pPr>
            <a:r>
              <a:rPr lang="fr-BE" sz="2400" dirty="0"/>
              <a:t>Exemple :</a:t>
            </a:r>
          </a:p>
          <a:p>
            <a:pPr marL="180975" indent="0">
              <a:spcBef>
                <a:spcPts val="0"/>
              </a:spcBef>
              <a:buFont typeface="Arial" charset="0"/>
              <a:buNone/>
              <a:defRPr/>
            </a:pPr>
            <a:endParaRPr lang="fr-BE" sz="800" dirty="0"/>
          </a:p>
          <a:p>
            <a:pPr marL="180975" indent="0">
              <a:spcBef>
                <a:spcPts val="0"/>
              </a:spcBef>
              <a:buFont typeface="Arial" charset="0"/>
              <a:buNone/>
              <a:defRPr/>
            </a:pPr>
            <a:r>
              <a:rPr lang="fr-BE" sz="2400" dirty="0"/>
              <a:t>-   Prix de revient d’un </a:t>
            </a:r>
            <a:r>
              <a:rPr lang="fr-BE" sz="2400" dirty="0" smtClean="0"/>
              <a:t>kg </a:t>
            </a:r>
            <a:r>
              <a:rPr lang="fr-BE" sz="2400" dirty="0"/>
              <a:t>de viande (en colis) : 6,29 €</a:t>
            </a:r>
          </a:p>
          <a:p>
            <a:pPr marL="180975" indent="0">
              <a:spcBef>
                <a:spcPts val="0"/>
              </a:spcBef>
              <a:buFont typeface="Arial" charset="0"/>
              <a:buNone/>
              <a:defRPr/>
            </a:pPr>
            <a:r>
              <a:rPr lang="fr-BE" sz="2400" dirty="0"/>
              <a:t>-   Marge </a:t>
            </a:r>
            <a:r>
              <a:rPr lang="fr-BE" sz="2400" dirty="0" smtClean="0"/>
              <a:t>à </a:t>
            </a:r>
            <a:r>
              <a:rPr lang="fr-BE" sz="2400" dirty="0"/>
              <a:t>ajouter : -  4,15 € de revenu </a:t>
            </a:r>
          </a:p>
          <a:p>
            <a:pPr marL="180975" indent="0">
              <a:spcBef>
                <a:spcPts val="0"/>
              </a:spcBef>
              <a:buFont typeface="Arial" charset="0"/>
              <a:buNone/>
              <a:defRPr/>
            </a:pPr>
            <a:r>
              <a:rPr lang="fr-BE" sz="2400" dirty="0"/>
              <a:t>                                </a:t>
            </a:r>
            <a:r>
              <a:rPr lang="fr-BE" sz="2400" dirty="0" smtClean="0"/>
              <a:t>-  </a:t>
            </a:r>
            <a:r>
              <a:rPr lang="fr-BE" sz="2400" dirty="0"/>
              <a:t>0,5 € frais exceptionnels</a:t>
            </a:r>
          </a:p>
          <a:p>
            <a:pPr marL="523875">
              <a:spcBef>
                <a:spcPts val="0"/>
              </a:spcBef>
              <a:buFontTx/>
              <a:buChar char="-"/>
              <a:defRPr/>
            </a:pPr>
            <a:r>
              <a:rPr lang="fr-BE" sz="2400" dirty="0"/>
              <a:t>Prix de vente HTVA : 10,84 €</a:t>
            </a:r>
          </a:p>
          <a:p>
            <a:pPr marL="523875">
              <a:spcBef>
                <a:spcPts val="0"/>
              </a:spcBef>
              <a:buFontTx/>
              <a:buChar char="-"/>
              <a:defRPr/>
            </a:pPr>
            <a:r>
              <a:rPr lang="fr-BE" sz="2400" dirty="0"/>
              <a:t>Prix de vente TTC : 10,84 X 1,06 = 11,49 €</a:t>
            </a:r>
          </a:p>
          <a:p>
            <a:pPr marL="180975" indent="0">
              <a:spcBef>
                <a:spcPts val="0"/>
              </a:spcBef>
              <a:buFont typeface="Arial" charset="0"/>
              <a:buNone/>
              <a:defRPr/>
            </a:pPr>
            <a:endParaRPr lang="fr-BE" sz="400" dirty="0"/>
          </a:p>
          <a:p>
            <a:pPr marL="180975" indent="0">
              <a:spcBef>
                <a:spcPts val="0"/>
              </a:spcBef>
              <a:buFont typeface="Arial" charset="0"/>
              <a:buNone/>
              <a:defRPr/>
            </a:pPr>
            <a:r>
              <a:rPr lang="fr-BE" sz="2400" dirty="0"/>
              <a:t>On utilise souvent un coefficient multiplicateur pour se faciliter la tâche que l’on calcule en divisant le prix de vente TTC par le Prix de </a:t>
            </a:r>
            <a:r>
              <a:rPr lang="fr-BE" sz="2400" dirty="0" smtClean="0"/>
              <a:t>revient. </a:t>
            </a:r>
            <a:r>
              <a:rPr lang="fr-BE" sz="2400" dirty="0"/>
              <a:t>Dans l’exemple, il sera de </a:t>
            </a:r>
            <a:r>
              <a:rPr lang="fr-BE" sz="2400" dirty="0" smtClean="0"/>
              <a:t>1,83.</a:t>
            </a:r>
            <a:endParaRPr lang="fr-BE" sz="2400" dirty="0"/>
          </a:p>
        </p:txBody>
      </p:sp>
    </p:spTree>
    <p:extLst>
      <p:ext uri="{BB962C8B-B14F-4D97-AF65-F5344CB8AC3E}">
        <p14:creationId xmlns:p14="http://schemas.microsoft.com/office/powerpoint/2010/main" val="32824239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200" b="1" dirty="0">
                <a:solidFill>
                  <a:srgbClr val="71685A"/>
                </a:solidFill>
              </a:rPr>
              <a:t>La rentabilité de l’activité</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4A5EAB-34A2-47D0-9E69-D538E6B0412E}" type="slidenum">
              <a:rPr lang="fr-FR" altLang="fr-FR">
                <a:solidFill>
                  <a:srgbClr val="898989"/>
                </a:solidFill>
              </a:rPr>
              <a:pPr eaLnBrk="1" hangingPunct="1"/>
              <a:t>29</a:t>
            </a:fld>
            <a:endParaRPr lang="fr-FR" altLang="fr-FR">
              <a:solidFill>
                <a:srgbClr val="898989"/>
              </a:solidFill>
            </a:endParaRPr>
          </a:p>
        </p:txBody>
      </p:sp>
      <p:sp>
        <p:nvSpPr>
          <p:cNvPr id="2" name="Espace réservé du contenu 1"/>
          <p:cNvSpPr>
            <a:spLocks noGrp="1"/>
          </p:cNvSpPr>
          <p:nvPr>
            <p:ph sz="quarter" idx="1"/>
          </p:nvPr>
        </p:nvSpPr>
        <p:spPr/>
        <p:txBody>
          <a:bodyPr/>
          <a:lstStyle/>
          <a:p>
            <a:pPr eaLnBrk="1" hangingPunct="1">
              <a:buFont typeface="Arial" charset="0"/>
              <a:buChar char="•"/>
              <a:defRPr/>
            </a:pPr>
            <a:endParaRPr lang="fr-BE" sz="400" b="1" dirty="0">
              <a:solidFill>
                <a:schemeClr val="accent6">
                  <a:lumMod val="50000"/>
                </a:schemeClr>
              </a:solidFill>
            </a:endParaRPr>
          </a:p>
          <a:p>
            <a:pPr marL="0" indent="0" eaLnBrk="1" hangingPunct="1">
              <a:buFont typeface="Arial" charset="0"/>
              <a:buNone/>
              <a:defRPr/>
            </a:pPr>
            <a:endParaRPr lang="fr-BE" sz="400" dirty="0">
              <a:solidFill>
                <a:schemeClr val="accent6">
                  <a:lumMod val="50000"/>
                </a:schemeClr>
              </a:solidFill>
            </a:endParaRPr>
          </a:p>
          <a:p>
            <a:pPr>
              <a:buFont typeface="Arial" charset="0"/>
              <a:buChar char="•"/>
              <a:defRPr/>
            </a:pPr>
            <a:endParaRPr lang="fr-BE" sz="400" dirty="0">
              <a:solidFill>
                <a:schemeClr val="accent6">
                  <a:lumMod val="50000"/>
                </a:schemeClr>
              </a:solidFill>
            </a:endParaRPr>
          </a:p>
          <a:p>
            <a:pPr marL="180975" indent="0">
              <a:spcBef>
                <a:spcPts val="0"/>
              </a:spcBef>
              <a:buFont typeface="Arial" charset="0"/>
              <a:buNone/>
              <a:defRPr/>
            </a:pPr>
            <a:endParaRPr lang="fr-BE" sz="1000" dirty="0">
              <a:solidFill>
                <a:schemeClr val="accent6">
                  <a:lumMod val="50000"/>
                </a:schemeClr>
              </a:solidFill>
            </a:endParaRPr>
          </a:p>
          <a:p>
            <a:pPr marL="180975" indent="0">
              <a:spcBef>
                <a:spcPts val="0"/>
              </a:spcBef>
              <a:buFont typeface="Arial" charset="0"/>
              <a:buNone/>
              <a:defRPr/>
            </a:pPr>
            <a:r>
              <a:rPr lang="fr-BE" sz="2400" u="sng" dirty="0"/>
              <a:t>Exemple : </a:t>
            </a:r>
            <a:r>
              <a:rPr lang="fr-BE" sz="2400" b="1" u="sng" dirty="0"/>
              <a:t>PRIX</a:t>
            </a:r>
          </a:p>
          <a:p>
            <a:pPr marL="180975" indent="0">
              <a:spcBef>
                <a:spcPts val="0"/>
              </a:spcBef>
              <a:buFont typeface="Arial" charset="0"/>
              <a:buNone/>
              <a:defRPr/>
            </a:pPr>
            <a:r>
              <a:rPr lang="fr-BE" sz="1800" dirty="0"/>
              <a:t>HTVA</a:t>
            </a:r>
          </a:p>
          <a:p>
            <a:pPr marL="180975" indent="0">
              <a:spcBef>
                <a:spcPts val="0"/>
              </a:spcBef>
              <a:buFont typeface="Arial" charset="0"/>
              <a:buNone/>
              <a:defRPr/>
            </a:pPr>
            <a:endParaRPr lang="fr-BE" sz="1800" dirty="0"/>
          </a:p>
          <a:p>
            <a:pPr marL="180975" indent="0">
              <a:spcBef>
                <a:spcPts val="0"/>
              </a:spcBef>
              <a:buFont typeface="Arial" charset="0"/>
              <a:buNone/>
              <a:defRPr/>
            </a:pPr>
            <a:r>
              <a:rPr lang="fr-BE" sz="1800" dirty="0"/>
              <a:t>/mois</a:t>
            </a:r>
          </a:p>
          <a:p>
            <a:pPr marL="180975" indent="0">
              <a:spcBef>
                <a:spcPts val="0"/>
              </a:spcBef>
              <a:buFont typeface="Arial" charset="0"/>
              <a:buNone/>
              <a:defRPr/>
            </a:pPr>
            <a:r>
              <a:rPr lang="fr-BE" sz="1800" dirty="0"/>
              <a:t>1bovin/mois</a:t>
            </a:r>
          </a:p>
          <a:p>
            <a:pPr marL="180975" indent="0">
              <a:spcBef>
                <a:spcPts val="0"/>
              </a:spcBef>
              <a:buFont typeface="Arial" charset="0"/>
              <a:buNone/>
              <a:defRPr/>
            </a:pPr>
            <a:endParaRPr lang="fr-BE" sz="1800" dirty="0"/>
          </a:p>
          <a:p>
            <a:pPr marL="180975" indent="0">
              <a:spcBef>
                <a:spcPts val="0"/>
              </a:spcBef>
              <a:buFont typeface="Arial" charset="0"/>
              <a:buNone/>
              <a:defRPr/>
            </a:pPr>
            <a:endParaRPr lang="fr-BE" sz="1800" dirty="0"/>
          </a:p>
          <a:p>
            <a:pPr marL="180975" indent="0">
              <a:spcBef>
                <a:spcPts val="0"/>
              </a:spcBef>
              <a:buFont typeface="Arial" charset="0"/>
              <a:buNone/>
              <a:defRPr/>
            </a:pPr>
            <a:r>
              <a:rPr lang="fr-BE" sz="1800" dirty="0">
                <a:solidFill>
                  <a:srgbClr val="FF0000"/>
                </a:solidFill>
              </a:rPr>
              <a:t>Clientèle ?</a:t>
            </a:r>
          </a:p>
        </p:txBody>
      </p:sp>
      <p:graphicFrame>
        <p:nvGraphicFramePr>
          <p:cNvPr id="3" name="Tableau 2"/>
          <p:cNvGraphicFramePr>
            <a:graphicFrameLocks noGrp="1"/>
          </p:cNvGraphicFramePr>
          <p:nvPr>
            <p:extLst>
              <p:ext uri="{D42A27DB-BD31-4B8C-83A1-F6EECF244321}">
                <p14:modId xmlns:p14="http://schemas.microsoft.com/office/powerpoint/2010/main" val="641265179"/>
              </p:ext>
            </p:extLst>
          </p:nvPr>
        </p:nvGraphicFramePr>
        <p:xfrm>
          <a:off x="2411760" y="2636912"/>
          <a:ext cx="5040561" cy="2149758"/>
        </p:xfrm>
        <a:graphic>
          <a:graphicData uri="http://schemas.openxmlformats.org/drawingml/2006/table">
            <a:tbl>
              <a:tblPr firstRow="1" firstCol="1" bandRow="1">
                <a:tableStyleId>{5C22544A-7EE6-4342-B048-85BDC9FD1C3A}</a:tableStyleId>
              </a:tblPr>
              <a:tblGrid>
                <a:gridCol w="1157763">
                  <a:extLst>
                    <a:ext uri="{9D8B030D-6E8A-4147-A177-3AD203B41FA5}">
                      <a16:colId xmlns:a16="http://schemas.microsoft.com/office/drawing/2014/main" xmlns="" val="20000"/>
                    </a:ext>
                  </a:extLst>
                </a:gridCol>
                <a:gridCol w="1157763">
                  <a:extLst>
                    <a:ext uri="{9D8B030D-6E8A-4147-A177-3AD203B41FA5}">
                      <a16:colId xmlns:a16="http://schemas.microsoft.com/office/drawing/2014/main" xmlns="" val="20001"/>
                    </a:ext>
                  </a:extLst>
                </a:gridCol>
                <a:gridCol w="1157763">
                  <a:extLst>
                    <a:ext uri="{9D8B030D-6E8A-4147-A177-3AD203B41FA5}">
                      <a16:colId xmlns:a16="http://schemas.microsoft.com/office/drawing/2014/main" xmlns="" val="20002"/>
                    </a:ext>
                  </a:extLst>
                </a:gridCol>
                <a:gridCol w="1567272">
                  <a:extLst>
                    <a:ext uri="{9D8B030D-6E8A-4147-A177-3AD203B41FA5}">
                      <a16:colId xmlns:a16="http://schemas.microsoft.com/office/drawing/2014/main" xmlns="" val="20003"/>
                    </a:ext>
                  </a:extLst>
                </a:gridCol>
              </a:tblGrid>
              <a:tr h="331014">
                <a:tc>
                  <a:txBody>
                    <a:bodyPr/>
                    <a:lstStyle/>
                    <a:p>
                      <a:pPr>
                        <a:lnSpc>
                          <a:spcPct val="115000"/>
                        </a:lnSpc>
                        <a:spcAft>
                          <a:spcPts val="0"/>
                        </a:spcAft>
                      </a:pPr>
                      <a:r>
                        <a:rPr lang="fr-BE" sz="1100" dirty="0">
                          <a:effectLst/>
                        </a:rPr>
                        <a:t>PV</a:t>
                      </a:r>
                      <a:endParaRPr lang="fr-BE" sz="1100" dirty="0">
                        <a:effectLst/>
                        <a:latin typeface="Calibri"/>
                        <a:ea typeface="Calibri"/>
                        <a:cs typeface="Times New Roman"/>
                      </a:endParaRPr>
                    </a:p>
                  </a:txBody>
                  <a:tcPr marL="68580" marR="68580" marT="0" marB="0"/>
                </a:tc>
                <a:tc>
                  <a:txBody>
                    <a:bodyPr/>
                    <a:lstStyle/>
                    <a:p>
                      <a:pPr>
                        <a:lnSpc>
                          <a:spcPct val="115000"/>
                        </a:lnSpc>
                        <a:spcAft>
                          <a:spcPts val="0"/>
                        </a:spcAft>
                      </a:pPr>
                      <a:r>
                        <a:rPr lang="fr-BE" sz="1100">
                          <a:effectLst/>
                        </a:rPr>
                        <a:t>10 €/kg</a:t>
                      </a:r>
                      <a:endParaRPr lang="fr-BE" sz="1100">
                        <a:effectLst/>
                        <a:latin typeface="Calibri"/>
                        <a:ea typeface="Calibri"/>
                        <a:cs typeface="Times New Roman"/>
                      </a:endParaRPr>
                    </a:p>
                  </a:txBody>
                  <a:tcPr marL="68580" marR="68580" marT="0" marB="0"/>
                </a:tc>
                <a:tc>
                  <a:txBody>
                    <a:bodyPr/>
                    <a:lstStyle/>
                    <a:p>
                      <a:pPr>
                        <a:lnSpc>
                          <a:spcPct val="115000"/>
                        </a:lnSpc>
                        <a:spcAft>
                          <a:spcPts val="0"/>
                        </a:spcAft>
                      </a:pPr>
                      <a:r>
                        <a:rPr lang="fr-BE" sz="1100">
                          <a:effectLst/>
                        </a:rPr>
                        <a:t>11 €/kg</a:t>
                      </a:r>
                      <a:endParaRPr lang="fr-BE" sz="1100">
                        <a:effectLst/>
                        <a:latin typeface="Calibri"/>
                        <a:ea typeface="Calibri"/>
                        <a:cs typeface="Times New Roman"/>
                      </a:endParaRPr>
                    </a:p>
                  </a:txBody>
                  <a:tcPr marL="68580" marR="68580" marT="0" marB="0"/>
                </a:tc>
                <a:tc>
                  <a:txBody>
                    <a:bodyPr/>
                    <a:lstStyle/>
                    <a:p>
                      <a:pPr>
                        <a:lnSpc>
                          <a:spcPct val="115000"/>
                        </a:lnSpc>
                        <a:spcAft>
                          <a:spcPts val="0"/>
                        </a:spcAft>
                      </a:pPr>
                      <a:r>
                        <a:rPr lang="fr-BE" sz="1100">
                          <a:effectLst/>
                        </a:rPr>
                        <a:t>12 €/kg</a:t>
                      </a:r>
                      <a:endParaRPr lang="fr-BE" sz="11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85549">
                <a:tc>
                  <a:txBody>
                    <a:bodyPr/>
                    <a:lstStyle/>
                    <a:p>
                      <a:pPr>
                        <a:lnSpc>
                          <a:spcPct val="115000"/>
                        </a:lnSpc>
                        <a:spcAft>
                          <a:spcPts val="0"/>
                        </a:spcAft>
                      </a:pPr>
                      <a:r>
                        <a:rPr lang="fr-BE" sz="1100" dirty="0">
                          <a:effectLst/>
                        </a:rPr>
                        <a:t>Vente colis</a:t>
                      </a:r>
                    </a:p>
                    <a:p>
                      <a:pPr>
                        <a:lnSpc>
                          <a:spcPct val="115000"/>
                        </a:lnSpc>
                        <a:spcAft>
                          <a:spcPts val="0"/>
                        </a:spcAft>
                      </a:pPr>
                      <a:r>
                        <a:rPr lang="fr-BE" sz="1100" dirty="0">
                          <a:effectLst/>
                        </a:rPr>
                        <a:t>(400kg)=1b</a:t>
                      </a:r>
                      <a:endParaRPr lang="fr-BE" sz="1100" dirty="0">
                        <a:effectLst/>
                        <a:latin typeface="Calibri"/>
                        <a:ea typeface="Calibri"/>
                        <a:cs typeface="Times New Roman"/>
                      </a:endParaRPr>
                    </a:p>
                  </a:txBody>
                  <a:tcPr marL="68580" marR="68580" marT="0" marB="0"/>
                </a:tc>
                <a:tc>
                  <a:txBody>
                    <a:bodyPr/>
                    <a:lstStyle/>
                    <a:p>
                      <a:pPr>
                        <a:lnSpc>
                          <a:spcPct val="115000"/>
                        </a:lnSpc>
                        <a:spcAft>
                          <a:spcPts val="0"/>
                        </a:spcAft>
                      </a:pPr>
                      <a:r>
                        <a:rPr lang="fr-BE" sz="1100">
                          <a:effectLst/>
                        </a:rPr>
                        <a:t>4.000 €</a:t>
                      </a:r>
                      <a:endParaRPr lang="fr-BE" sz="1100">
                        <a:effectLst/>
                        <a:latin typeface="Calibri"/>
                        <a:ea typeface="Calibri"/>
                        <a:cs typeface="Times New Roman"/>
                      </a:endParaRPr>
                    </a:p>
                  </a:txBody>
                  <a:tcPr marL="68580" marR="68580" marT="0" marB="0"/>
                </a:tc>
                <a:tc>
                  <a:txBody>
                    <a:bodyPr/>
                    <a:lstStyle/>
                    <a:p>
                      <a:pPr>
                        <a:lnSpc>
                          <a:spcPct val="115000"/>
                        </a:lnSpc>
                        <a:spcAft>
                          <a:spcPts val="0"/>
                        </a:spcAft>
                      </a:pPr>
                      <a:r>
                        <a:rPr lang="fr-BE" sz="1100">
                          <a:effectLst/>
                        </a:rPr>
                        <a:t>4.400 €</a:t>
                      </a:r>
                      <a:endParaRPr lang="fr-BE" sz="1100">
                        <a:effectLst/>
                        <a:latin typeface="Calibri"/>
                        <a:ea typeface="Calibri"/>
                        <a:cs typeface="Times New Roman"/>
                      </a:endParaRPr>
                    </a:p>
                  </a:txBody>
                  <a:tcPr marL="68580" marR="68580" marT="0" marB="0"/>
                </a:tc>
                <a:tc>
                  <a:txBody>
                    <a:bodyPr/>
                    <a:lstStyle/>
                    <a:p>
                      <a:pPr>
                        <a:lnSpc>
                          <a:spcPct val="115000"/>
                        </a:lnSpc>
                        <a:spcAft>
                          <a:spcPts val="0"/>
                        </a:spcAft>
                      </a:pPr>
                      <a:r>
                        <a:rPr lang="fr-BE" sz="1100" dirty="0">
                          <a:effectLst/>
                        </a:rPr>
                        <a:t>4.800 €</a:t>
                      </a:r>
                      <a:endParaRPr lang="fr-BE"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85549">
                <a:tc>
                  <a:txBody>
                    <a:bodyPr/>
                    <a:lstStyle/>
                    <a:p>
                      <a:pPr>
                        <a:lnSpc>
                          <a:spcPct val="115000"/>
                        </a:lnSpc>
                        <a:spcAft>
                          <a:spcPts val="0"/>
                        </a:spcAft>
                      </a:pPr>
                      <a:r>
                        <a:rPr lang="fr-BE" sz="1100" dirty="0">
                          <a:effectLst/>
                        </a:rPr>
                        <a:t>FF</a:t>
                      </a:r>
                    </a:p>
                    <a:p>
                      <a:pPr>
                        <a:lnSpc>
                          <a:spcPct val="115000"/>
                        </a:lnSpc>
                        <a:spcAft>
                          <a:spcPts val="0"/>
                        </a:spcAft>
                      </a:pPr>
                      <a:r>
                        <a:rPr lang="fr-BE" sz="1100" dirty="0">
                          <a:effectLst/>
                        </a:rPr>
                        <a:t> </a:t>
                      </a:r>
                      <a:endParaRPr lang="fr-BE" sz="1100" dirty="0">
                        <a:effectLst/>
                        <a:latin typeface="Calibri"/>
                        <a:ea typeface="Calibri"/>
                        <a:cs typeface="Times New Roman"/>
                      </a:endParaRPr>
                    </a:p>
                  </a:txBody>
                  <a:tcPr marL="68580" marR="68580" marT="0" marB="0"/>
                </a:tc>
                <a:tc>
                  <a:txBody>
                    <a:bodyPr/>
                    <a:lstStyle/>
                    <a:p>
                      <a:pPr>
                        <a:lnSpc>
                          <a:spcPct val="115000"/>
                        </a:lnSpc>
                        <a:spcAft>
                          <a:spcPts val="0"/>
                        </a:spcAft>
                      </a:pPr>
                      <a:r>
                        <a:rPr lang="fr-BE" sz="1100">
                          <a:effectLst/>
                        </a:rPr>
                        <a:t>176,66 €</a:t>
                      </a:r>
                      <a:endParaRPr lang="fr-BE" sz="1100">
                        <a:effectLst/>
                        <a:latin typeface="Calibri"/>
                        <a:ea typeface="Calibri"/>
                        <a:cs typeface="Times New Roman"/>
                      </a:endParaRPr>
                    </a:p>
                  </a:txBody>
                  <a:tcPr marL="68580" marR="68580" marT="0" marB="0"/>
                </a:tc>
                <a:tc>
                  <a:txBody>
                    <a:bodyPr/>
                    <a:lstStyle/>
                    <a:p>
                      <a:pPr>
                        <a:lnSpc>
                          <a:spcPct val="115000"/>
                        </a:lnSpc>
                        <a:spcAft>
                          <a:spcPts val="0"/>
                        </a:spcAft>
                      </a:pPr>
                      <a:r>
                        <a:rPr lang="fr-BE" sz="1100">
                          <a:effectLst/>
                        </a:rPr>
                        <a:t>176,66 €</a:t>
                      </a:r>
                      <a:endParaRPr lang="fr-BE" sz="1100">
                        <a:effectLst/>
                        <a:latin typeface="Calibri"/>
                        <a:ea typeface="Calibri"/>
                        <a:cs typeface="Times New Roman"/>
                      </a:endParaRPr>
                    </a:p>
                  </a:txBody>
                  <a:tcPr marL="68580" marR="68580" marT="0" marB="0"/>
                </a:tc>
                <a:tc>
                  <a:txBody>
                    <a:bodyPr/>
                    <a:lstStyle/>
                    <a:p>
                      <a:pPr>
                        <a:lnSpc>
                          <a:spcPct val="115000"/>
                        </a:lnSpc>
                        <a:spcAft>
                          <a:spcPts val="0"/>
                        </a:spcAft>
                      </a:pPr>
                      <a:r>
                        <a:rPr lang="fr-BE" sz="1100" dirty="0">
                          <a:effectLst/>
                        </a:rPr>
                        <a:t>176,66 €</a:t>
                      </a:r>
                      <a:endParaRPr lang="fr-BE"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331014">
                <a:tc>
                  <a:txBody>
                    <a:bodyPr/>
                    <a:lstStyle/>
                    <a:p>
                      <a:pPr>
                        <a:lnSpc>
                          <a:spcPct val="115000"/>
                        </a:lnSpc>
                        <a:spcAft>
                          <a:spcPts val="0"/>
                        </a:spcAft>
                      </a:pPr>
                      <a:r>
                        <a:rPr lang="fr-BE" sz="1100">
                          <a:effectLst/>
                        </a:rPr>
                        <a:t>FV</a:t>
                      </a:r>
                      <a:endParaRPr lang="fr-BE" sz="1100">
                        <a:effectLst/>
                        <a:latin typeface="Calibri"/>
                        <a:ea typeface="Calibri"/>
                        <a:cs typeface="Times New Roman"/>
                      </a:endParaRPr>
                    </a:p>
                  </a:txBody>
                  <a:tcPr marL="68580" marR="68580" marT="0" marB="0"/>
                </a:tc>
                <a:tc>
                  <a:txBody>
                    <a:bodyPr/>
                    <a:lstStyle/>
                    <a:p>
                      <a:pPr>
                        <a:lnSpc>
                          <a:spcPct val="115000"/>
                        </a:lnSpc>
                        <a:spcAft>
                          <a:spcPts val="0"/>
                        </a:spcAft>
                      </a:pPr>
                      <a:r>
                        <a:rPr lang="fr-BE" sz="1100">
                          <a:effectLst/>
                        </a:rPr>
                        <a:t>2.339,42 €</a:t>
                      </a:r>
                      <a:endParaRPr lang="fr-BE" sz="1100">
                        <a:effectLst/>
                        <a:latin typeface="Calibri"/>
                        <a:ea typeface="Calibri"/>
                        <a:cs typeface="Times New Roman"/>
                      </a:endParaRPr>
                    </a:p>
                  </a:txBody>
                  <a:tcPr marL="68580" marR="68580" marT="0" marB="0"/>
                </a:tc>
                <a:tc>
                  <a:txBody>
                    <a:bodyPr/>
                    <a:lstStyle/>
                    <a:p>
                      <a:pPr>
                        <a:lnSpc>
                          <a:spcPct val="115000"/>
                        </a:lnSpc>
                        <a:spcAft>
                          <a:spcPts val="0"/>
                        </a:spcAft>
                      </a:pPr>
                      <a:r>
                        <a:rPr lang="fr-BE" sz="1100">
                          <a:effectLst/>
                        </a:rPr>
                        <a:t>2.339,42 €</a:t>
                      </a:r>
                      <a:endParaRPr lang="fr-BE" sz="1100">
                        <a:effectLst/>
                        <a:latin typeface="Calibri"/>
                        <a:ea typeface="Calibri"/>
                        <a:cs typeface="Times New Roman"/>
                      </a:endParaRPr>
                    </a:p>
                  </a:txBody>
                  <a:tcPr marL="68580" marR="68580" marT="0" marB="0"/>
                </a:tc>
                <a:tc>
                  <a:txBody>
                    <a:bodyPr/>
                    <a:lstStyle/>
                    <a:p>
                      <a:pPr>
                        <a:lnSpc>
                          <a:spcPct val="115000"/>
                        </a:lnSpc>
                        <a:spcAft>
                          <a:spcPts val="0"/>
                        </a:spcAft>
                      </a:pPr>
                      <a:r>
                        <a:rPr lang="fr-BE" sz="1100" dirty="0">
                          <a:effectLst/>
                        </a:rPr>
                        <a:t>2.339,42 €</a:t>
                      </a:r>
                      <a:endParaRPr lang="fr-BE"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331014">
                <a:tc>
                  <a:txBody>
                    <a:bodyPr/>
                    <a:lstStyle/>
                    <a:p>
                      <a:pPr>
                        <a:lnSpc>
                          <a:spcPct val="115000"/>
                        </a:lnSpc>
                        <a:spcAft>
                          <a:spcPts val="0"/>
                        </a:spcAft>
                      </a:pPr>
                      <a:r>
                        <a:rPr lang="fr-BE" sz="1100">
                          <a:effectLst/>
                        </a:rPr>
                        <a:t>Résultat</a:t>
                      </a:r>
                      <a:endParaRPr lang="fr-BE" sz="1100">
                        <a:effectLst/>
                        <a:latin typeface="Calibri"/>
                        <a:ea typeface="Calibri"/>
                        <a:cs typeface="Times New Roman"/>
                      </a:endParaRPr>
                    </a:p>
                  </a:txBody>
                  <a:tcPr marL="68580" marR="68580" marT="0" marB="0"/>
                </a:tc>
                <a:tc>
                  <a:txBody>
                    <a:bodyPr/>
                    <a:lstStyle/>
                    <a:p>
                      <a:pPr>
                        <a:lnSpc>
                          <a:spcPct val="115000"/>
                        </a:lnSpc>
                        <a:spcAft>
                          <a:spcPts val="0"/>
                        </a:spcAft>
                      </a:pPr>
                      <a:r>
                        <a:rPr lang="fr-BE" sz="1100">
                          <a:effectLst/>
                        </a:rPr>
                        <a:t>1.484 €</a:t>
                      </a:r>
                      <a:endParaRPr lang="fr-BE" sz="1100">
                        <a:effectLst/>
                        <a:latin typeface="Calibri"/>
                        <a:ea typeface="Calibri"/>
                        <a:cs typeface="Times New Roman"/>
                      </a:endParaRPr>
                    </a:p>
                  </a:txBody>
                  <a:tcPr marL="68580" marR="68580" marT="0" marB="0"/>
                </a:tc>
                <a:tc>
                  <a:txBody>
                    <a:bodyPr/>
                    <a:lstStyle/>
                    <a:p>
                      <a:pPr>
                        <a:lnSpc>
                          <a:spcPct val="115000"/>
                        </a:lnSpc>
                        <a:spcAft>
                          <a:spcPts val="0"/>
                        </a:spcAft>
                      </a:pPr>
                      <a:r>
                        <a:rPr lang="fr-BE" sz="1100">
                          <a:effectLst/>
                        </a:rPr>
                        <a:t>1.883.92 €</a:t>
                      </a:r>
                      <a:endParaRPr lang="fr-BE" sz="1100">
                        <a:effectLst/>
                        <a:latin typeface="Calibri"/>
                        <a:ea typeface="Calibri"/>
                        <a:cs typeface="Times New Roman"/>
                      </a:endParaRPr>
                    </a:p>
                  </a:txBody>
                  <a:tcPr marL="68580" marR="68580" marT="0" marB="0"/>
                </a:tc>
                <a:tc>
                  <a:txBody>
                    <a:bodyPr/>
                    <a:lstStyle/>
                    <a:p>
                      <a:pPr>
                        <a:lnSpc>
                          <a:spcPct val="115000"/>
                        </a:lnSpc>
                        <a:spcAft>
                          <a:spcPts val="0"/>
                        </a:spcAft>
                      </a:pPr>
                      <a:r>
                        <a:rPr lang="fr-BE" sz="1100" dirty="0">
                          <a:effectLst/>
                        </a:rPr>
                        <a:t>2.283,92 €</a:t>
                      </a:r>
                      <a:endParaRPr lang="fr-BE"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385549">
                <a:tc>
                  <a:txBody>
                    <a:bodyPr/>
                    <a:lstStyle/>
                    <a:p>
                      <a:pPr>
                        <a:lnSpc>
                          <a:spcPct val="115000"/>
                        </a:lnSpc>
                        <a:spcAft>
                          <a:spcPts val="0"/>
                        </a:spcAft>
                      </a:pPr>
                      <a:r>
                        <a:rPr lang="fr-BE" sz="1100" dirty="0">
                          <a:effectLst/>
                        </a:rPr>
                        <a:t>Ben après taxation (30%)</a:t>
                      </a:r>
                      <a:endParaRPr lang="fr-BE" sz="1100" dirty="0">
                        <a:effectLst/>
                        <a:latin typeface="Calibri"/>
                        <a:ea typeface="Calibri"/>
                        <a:cs typeface="Times New Roman"/>
                      </a:endParaRPr>
                    </a:p>
                  </a:txBody>
                  <a:tcPr marL="68580" marR="68580" marT="0" marB="0"/>
                </a:tc>
                <a:tc>
                  <a:txBody>
                    <a:bodyPr/>
                    <a:lstStyle/>
                    <a:p>
                      <a:pPr>
                        <a:lnSpc>
                          <a:spcPct val="115000"/>
                        </a:lnSpc>
                        <a:spcAft>
                          <a:spcPts val="0"/>
                        </a:spcAft>
                      </a:pPr>
                      <a:r>
                        <a:rPr lang="fr-BE" sz="1100" dirty="0">
                          <a:effectLst/>
                        </a:rPr>
                        <a:t>1.039 €</a:t>
                      </a:r>
                      <a:endParaRPr lang="fr-BE" sz="1100" dirty="0">
                        <a:effectLst/>
                        <a:latin typeface="Calibri"/>
                        <a:ea typeface="Calibri"/>
                        <a:cs typeface="Times New Roman"/>
                      </a:endParaRPr>
                    </a:p>
                  </a:txBody>
                  <a:tcPr marL="68580" marR="68580" marT="0" marB="0"/>
                </a:tc>
                <a:tc>
                  <a:txBody>
                    <a:bodyPr/>
                    <a:lstStyle/>
                    <a:p>
                      <a:pPr>
                        <a:lnSpc>
                          <a:spcPct val="115000"/>
                        </a:lnSpc>
                        <a:spcAft>
                          <a:spcPts val="0"/>
                        </a:spcAft>
                      </a:pPr>
                      <a:r>
                        <a:rPr lang="fr-BE" sz="1100">
                          <a:effectLst/>
                        </a:rPr>
                        <a:t>1.318,74 €</a:t>
                      </a:r>
                      <a:endParaRPr lang="fr-BE" sz="1100">
                        <a:effectLst/>
                        <a:latin typeface="Calibri"/>
                        <a:ea typeface="Calibri"/>
                        <a:cs typeface="Times New Roman"/>
                      </a:endParaRPr>
                    </a:p>
                  </a:txBody>
                  <a:tcPr marL="68580" marR="68580" marT="0" marB="0"/>
                </a:tc>
                <a:tc>
                  <a:txBody>
                    <a:bodyPr/>
                    <a:lstStyle/>
                    <a:p>
                      <a:pPr>
                        <a:lnSpc>
                          <a:spcPct val="115000"/>
                        </a:lnSpc>
                        <a:spcAft>
                          <a:spcPts val="0"/>
                        </a:spcAft>
                      </a:pPr>
                      <a:r>
                        <a:rPr lang="fr-BE" sz="1100" dirty="0">
                          <a:effectLst/>
                        </a:rPr>
                        <a:t>1.598,74 €</a:t>
                      </a:r>
                      <a:endParaRPr lang="fr-BE"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1074576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835696" y="1600200"/>
            <a:ext cx="7155904" cy="990600"/>
          </a:xfrm>
        </p:spPr>
        <p:txBody>
          <a:bodyPr/>
          <a:lstStyle/>
          <a:p>
            <a:r>
              <a:rPr lang="fr-BE" dirty="0"/>
              <a:t>Le savoir-faire</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1888157"/>
            <a:ext cx="2015543" cy="2528268"/>
          </a:xfrm>
          <a:prstGeom prst="rect">
            <a:avLst/>
          </a:prstGeom>
        </p:spPr>
      </p:pic>
    </p:spTree>
    <p:extLst>
      <p:ext uri="{BB962C8B-B14F-4D97-AF65-F5344CB8AC3E}">
        <p14:creationId xmlns:p14="http://schemas.microsoft.com/office/powerpoint/2010/main" val="649332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200" b="1" dirty="0">
                <a:solidFill>
                  <a:srgbClr val="71685A"/>
                </a:solidFill>
              </a:rPr>
              <a:t>La rentabilité de l’activité</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290E5C-B12C-4D54-8FF9-E495CB724393}" type="slidenum">
              <a:rPr lang="fr-FR" altLang="fr-FR">
                <a:solidFill>
                  <a:srgbClr val="898989"/>
                </a:solidFill>
              </a:rPr>
              <a:pPr eaLnBrk="1" hangingPunct="1"/>
              <a:t>30</a:t>
            </a:fld>
            <a:endParaRPr lang="fr-FR" altLang="fr-FR">
              <a:solidFill>
                <a:srgbClr val="898989"/>
              </a:solidFill>
            </a:endParaRPr>
          </a:p>
        </p:txBody>
      </p:sp>
      <p:sp>
        <p:nvSpPr>
          <p:cNvPr id="2" name="Espace réservé du contenu 1"/>
          <p:cNvSpPr>
            <a:spLocks noGrp="1"/>
          </p:cNvSpPr>
          <p:nvPr>
            <p:ph sz="quarter" idx="1"/>
          </p:nvPr>
        </p:nvSpPr>
        <p:spPr/>
        <p:txBody>
          <a:bodyPr/>
          <a:lstStyle/>
          <a:p>
            <a:pPr eaLnBrk="1" hangingPunct="1">
              <a:buFont typeface="Arial" charset="0"/>
              <a:buChar char="•"/>
              <a:defRPr/>
            </a:pPr>
            <a:endParaRPr lang="fr-BE" sz="400" b="1" dirty="0">
              <a:solidFill>
                <a:schemeClr val="accent6">
                  <a:lumMod val="50000"/>
                </a:schemeClr>
              </a:solidFill>
            </a:endParaRPr>
          </a:p>
          <a:p>
            <a:pPr marL="180975" indent="0">
              <a:spcBef>
                <a:spcPts val="0"/>
              </a:spcBef>
              <a:buFont typeface="Arial" charset="0"/>
              <a:buNone/>
              <a:defRPr/>
            </a:pPr>
            <a:r>
              <a:rPr lang="fr-BE" sz="2400" u="sng" dirty="0"/>
              <a:t>Exemple : </a:t>
            </a:r>
            <a:r>
              <a:rPr lang="fr-BE" sz="2400" b="1" u="sng" dirty="0"/>
              <a:t>VOLUMES</a:t>
            </a:r>
          </a:p>
          <a:p>
            <a:pPr marL="180975" indent="0">
              <a:spcBef>
                <a:spcPts val="0"/>
              </a:spcBef>
              <a:buFont typeface="Arial" charset="0"/>
              <a:buNone/>
              <a:defRPr/>
            </a:pPr>
            <a:r>
              <a:rPr lang="fr-BE" sz="1800" dirty="0"/>
              <a:t>HTVA</a:t>
            </a:r>
          </a:p>
          <a:p>
            <a:pPr marL="180975" indent="0">
              <a:spcBef>
                <a:spcPts val="0"/>
              </a:spcBef>
              <a:buFont typeface="Arial" charset="0"/>
              <a:buNone/>
              <a:defRPr/>
            </a:pPr>
            <a:r>
              <a:rPr lang="fr-BE" sz="1800" dirty="0"/>
              <a:t>1 à 2 bovins/mois</a:t>
            </a:r>
          </a:p>
          <a:p>
            <a:pPr marL="180975" indent="0">
              <a:spcBef>
                <a:spcPts val="0"/>
              </a:spcBef>
              <a:buFont typeface="Arial" charset="0"/>
              <a:buNone/>
              <a:defRPr/>
            </a:pPr>
            <a:r>
              <a:rPr lang="fr-BE" sz="1800" dirty="0"/>
              <a:t>10 €/kg</a:t>
            </a:r>
          </a:p>
          <a:p>
            <a:pPr marL="180975" indent="0">
              <a:spcBef>
                <a:spcPts val="0"/>
              </a:spcBef>
              <a:buFont typeface="Arial" charset="0"/>
              <a:buNone/>
              <a:defRPr/>
            </a:pPr>
            <a:endParaRPr lang="fr-BE" sz="1800" dirty="0">
              <a:solidFill>
                <a:schemeClr val="accent6">
                  <a:lumMod val="50000"/>
                </a:schemeClr>
              </a:solidFill>
            </a:endParaRPr>
          </a:p>
          <a:p>
            <a:pPr marL="180975" indent="0">
              <a:spcBef>
                <a:spcPts val="0"/>
              </a:spcBef>
              <a:buFont typeface="Arial" charset="0"/>
              <a:buNone/>
              <a:defRPr/>
            </a:pPr>
            <a:endParaRPr lang="fr-BE" sz="1800" dirty="0">
              <a:solidFill>
                <a:schemeClr val="accent6">
                  <a:lumMod val="50000"/>
                </a:schemeClr>
              </a:solidFill>
            </a:endParaRPr>
          </a:p>
          <a:p>
            <a:pPr marL="180975" indent="0">
              <a:spcBef>
                <a:spcPts val="0"/>
              </a:spcBef>
              <a:buFont typeface="Arial" charset="0"/>
              <a:buNone/>
              <a:defRPr/>
            </a:pPr>
            <a:r>
              <a:rPr lang="fr-BE" sz="1800" dirty="0">
                <a:solidFill>
                  <a:schemeClr val="accent6">
                    <a:lumMod val="50000"/>
                  </a:schemeClr>
                </a:solidFill>
              </a:rPr>
              <a:t>Clientèle ?</a:t>
            </a:r>
          </a:p>
          <a:p>
            <a:pPr marL="180975" indent="0">
              <a:spcBef>
                <a:spcPts val="0"/>
              </a:spcBef>
              <a:buFont typeface="Arial" charset="0"/>
              <a:buNone/>
              <a:defRPr/>
            </a:pPr>
            <a:endParaRPr lang="fr-BE" sz="1800" dirty="0">
              <a:solidFill>
                <a:schemeClr val="accent6">
                  <a:lumMod val="50000"/>
                </a:schemeClr>
              </a:solidFill>
            </a:endParaRPr>
          </a:p>
          <a:p>
            <a:pPr marL="180975" indent="0">
              <a:spcBef>
                <a:spcPts val="0"/>
              </a:spcBef>
              <a:buFont typeface="Arial" charset="0"/>
              <a:buNone/>
              <a:defRPr/>
            </a:pPr>
            <a:endParaRPr lang="fr-BE" sz="1800" dirty="0">
              <a:solidFill>
                <a:schemeClr val="accent6">
                  <a:lumMod val="50000"/>
                </a:schemeClr>
              </a:solidFill>
            </a:endParaRPr>
          </a:p>
          <a:p>
            <a:pPr marL="180975" indent="0">
              <a:spcBef>
                <a:spcPts val="0"/>
              </a:spcBef>
              <a:buFont typeface="Arial" charset="0"/>
              <a:buNone/>
              <a:defRPr/>
            </a:pPr>
            <a:endParaRPr lang="fr-BE" sz="1800" dirty="0">
              <a:solidFill>
                <a:schemeClr val="accent6">
                  <a:lumMod val="50000"/>
                </a:schemeClr>
              </a:solidFill>
            </a:endParaRPr>
          </a:p>
          <a:p>
            <a:pPr marL="180975" indent="0">
              <a:spcBef>
                <a:spcPts val="0"/>
              </a:spcBef>
              <a:buFont typeface="Arial" charset="0"/>
              <a:buNone/>
              <a:defRPr/>
            </a:pPr>
            <a:endParaRPr lang="fr-BE" sz="1800" dirty="0"/>
          </a:p>
          <a:p>
            <a:pPr marL="180975" indent="0">
              <a:spcBef>
                <a:spcPts val="0"/>
              </a:spcBef>
              <a:buFont typeface="Arial" charset="0"/>
              <a:buNone/>
              <a:defRPr/>
            </a:pPr>
            <a:r>
              <a:rPr lang="fr-BE" sz="1800" dirty="0"/>
              <a:t>Ex : </a:t>
            </a:r>
            <a:r>
              <a:rPr lang="fr-BE" sz="1800" dirty="0" smtClean="0"/>
              <a:t>1 </a:t>
            </a:r>
            <a:r>
              <a:rPr lang="fr-BE" sz="1800" dirty="0" smtClean="0"/>
              <a:t>bovin/mois </a:t>
            </a:r>
            <a:r>
              <a:rPr lang="fr-BE" sz="1800" dirty="0"/>
              <a:t>- 12 bovins/an -  PV de 10€/kg </a:t>
            </a:r>
            <a:r>
              <a:rPr lang="fr-BE" sz="1800" dirty="0" smtClean="0">
                <a:sym typeface="Wingdings" panose="05000000000000000000" pitchFamily="2" charset="2"/>
              </a:rPr>
              <a:t> B</a:t>
            </a:r>
            <a:r>
              <a:rPr lang="fr-BE" sz="1800" dirty="0" smtClean="0"/>
              <a:t>énéfice </a:t>
            </a:r>
            <a:r>
              <a:rPr lang="fr-BE" sz="1800" dirty="0"/>
              <a:t>= 12.468 €/an</a:t>
            </a:r>
          </a:p>
          <a:p>
            <a:pPr marL="180975" indent="0">
              <a:spcBef>
                <a:spcPts val="0"/>
              </a:spcBef>
              <a:buFont typeface="Arial" charset="0"/>
              <a:buNone/>
              <a:defRPr/>
            </a:pPr>
            <a:r>
              <a:rPr lang="fr-BE" sz="1800" dirty="0"/>
              <a:t>                                                  </a:t>
            </a:r>
          </a:p>
          <a:p>
            <a:pPr marL="180975" indent="0">
              <a:spcBef>
                <a:spcPts val="0"/>
              </a:spcBef>
              <a:buFont typeface="Arial" charset="0"/>
              <a:buNone/>
              <a:defRPr/>
            </a:pPr>
            <a:r>
              <a:rPr lang="fr-BE" sz="1800" dirty="0"/>
              <a:t>      </a:t>
            </a:r>
            <a:r>
              <a:rPr lang="fr-BE" sz="1800" dirty="0" smtClean="0"/>
              <a:t>2 bovins/mois </a:t>
            </a:r>
            <a:r>
              <a:rPr lang="fr-BE" sz="1800" dirty="0"/>
              <a:t>- 24 bovins/an - PV de 10€/kg </a:t>
            </a:r>
            <a:r>
              <a:rPr lang="fr-BE" sz="1800" dirty="0">
                <a:sym typeface="Wingdings" panose="05000000000000000000" pitchFamily="2" charset="2"/>
              </a:rPr>
              <a:t></a:t>
            </a:r>
            <a:r>
              <a:rPr lang="fr-BE" sz="1800" dirty="0" smtClean="0"/>
              <a:t> </a:t>
            </a:r>
            <a:r>
              <a:rPr lang="fr-BE" sz="1800" dirty="0"/>
              <a:t>Bénéfice = 26.748 €/an</a:t>
            </a:r>
          </a:p>
        </p:txBody>
      </p:sp>
      <p:graphicFrame>
        <p:nvGraphicFramePr>
          <p:cNvPr id="3" name="Tableau 2"/>
          <p:cNvGraphicFramePr>
            <a:graphicFrameLocks noGrp="1"/>
          </p:cNvGraphicFramePr>
          <p:nvPr>
            <p:extLst>
              <p:ext uri="{D42A27DB-BD31-4B8C-83A1-F6EECF244321}">
                <p14:modId xmlns:p14="http://schemas.microsoft.com/office/powerpoint/2010/main" val="2383395669"/>
              </p:ext>
            </p:extLst>
          </p:nvPr>
        </p:nvGraphicFramePr>
        <p:xfrm>
          <a:off x="2771800" y="2132856"/>
          <a:ext cx="4913409" cy="2342060"/>
        </p:xfrm>
        <a:graphic>
          <a:graphicData uri="http://schemas.openxmlformats.org/drawingml/2006/table">
            <a:tbl>
              <a:tblPr firstRow="1" firstCol="1" bandRow="1">
                <a:tableStyleId>{5C22544A-7EE6-4342-B048-85BDC9FD1C3A}</a:tableStyleId>
              </a:tblPr>
              <a:tblGrid>
                <a:gridCol w="1086473">
                  <a:extLst>
                    <a:ext uri="{9D8B030D-6E8A-4147-A177-3AD203B41FA5}">
                      <a16:colId xmlns:a16="http://schemas.microsoft.com/office/drawing/2014/main" xmlns="" val="20000"/>
                    </a:ext>
                  </a:extLst>
                </a:gridCol>
                <a:gridCol w="1162575">
                  <a:extLst>
                    <a:ext uri="{9D8B030D-6E8A-4147-A177-3AD203B41FA5}">
                      <a16:colId xmlns:a16="http://schemas.microsoft.com/office/drawing/2014/main" xmlns="" val="20001"/>
                    </a:ext>
                  </a:extLst>
                </a:gridCol>
                <a:gridCol w="1162575">
                  <a:extLst>
                    <a:ext uri="{9D8B030D-6E8A-4147-A177-3AD203B41FA5}">
                      <a16:colId xmlns:a16="http://schemas.microsoft.com/office/drawing/2014/main" xmlns="" val="20002"/>
                    </a:ext>
                  </a:extLst>
                </a:gridCol>
                <a:gridCol w="1501786">
                  <a:extLst>
                    <a:ext uri="{9D8B030D-6E8A-4147-A177-3AD203B41FA5}">
                      <a16:colId xmlns:a16="http://schemas.microsoft.com/office/drawing/2014/main" xmlns="" val="20003"/>
                    </a:ext>
                  </a:extLst>
                </a:gridCol>
              </a:tblGrid>
              <a:tr h="367190">
                <a:tc>
                  <a:txBody>
                    <a:bodyPr/>
                    <a:lstStyle/>
                    <a:p>
                      <a:pPr>
                        <a:lnSpc>
                          <a:spcPct val="115000"/>
                        </a:lnSpc>
                        <a:spcAft>
                          <a:spcPts val="0"/>
                        </a:spcAft>
                      </a:pPr>
                      <a:r>
                        <a:rPr lang="fr-BE" sz="1100" dirty="0">
                          <a:effectLst/>
                          <a:latin typeface="+mn-lt"/>
                          <a:ea typeface="+mn-ea"/>
                          <a:cs typeface="+mn-cs"/>
                        </a:rPr>
                        <a:t>Vente</a:t>
                      </a:r>
                      <a:r>
                        <a:rPr lang="fr-BE" sz="1100" baseline="0" dirty="0">
                          <a:effectLst/>
                          <a:latin typeface="+mn-lt"/>
                          <a:ea typeface="+mn-ea"/>
                          <a:cs typeface="+mn-cs"/>
                        </a:rPr>
                        <a:t> colis</a:t>
                      </a:r>
                      <a:endParaRPr lang="fr-BE" sz="1100" dirty="0">
                        <a:effectLst/>
                        <a:latin typeface="Calibri"/>
                        <a:ea typeface="Calibri"/>
                        <a:cs typeface="Times New Roman"/>
                      </a:endParaRPr>
                    </a:p>
                  </a:txBody>
                  <a:tcPr marL="68574" marR="68574" marT="0" marB="0"/>
                </a:tc>
                <a:tc>
                  <a:txBody>
                    <a:bodyPr/>
                    <a:lstStyle/>
                    <a:p>
                      <a:pPr>
                        <a:lnSpc>
                          <a:spcPct val="115000"/>
                        </a:lnSpc>
                        <a:spcAft>
                          <a:spcPts val="0"/>
                        </a:spcAft>
                      </a:pPr>
                      <a:r>
                        <a:rPr lang="fr-BE" sz="1100" dirty="0">
                          <a:effectLst/>
                          <a:latin typeface="+mn-lt"/>
                          <a:ea typeface="+mn-ea"/>
                          <a:cs typeface="+mn-cs"/>
                        </a:rPr>
                        <a:t>400</a:t>
                      </a:r>
                      <a:r>
                        <a:rPr lang="fr-BE" sz="1100" baseline="0" dirty="0">
                          <a:effectLst/>
                          <a:latin typeface="+mn-lt"/>
                          <a:ea typeface="+mn-ea"/>
                          <a:cs typeface="+mn-cs"/>
                        </a:rPr>
                        <a:t> kg - 1b</a:t>
                      </a:r>
                      <a:endParaRPr lang="fr-BE" sz="1100" dirty="0">
                        <a:effectLst/>
                        <a:latin typeface="Calibri"/>
                        <a:ea typeface="Calibri"/>
                        <a:cs typeface="Times New Roman"/>
                      </a:endParaRPr>
                    </a:p>
                  </a:txBody>
                  <a:tcPr marL="68574" marR="68574" marT="0" marB="0"/>
                </a:tc>
                <a:tc>
                  <a:txBody>
                    <a:bodyPr/>
                    <a:lstStyle/>
                    <a:p>
                      <a:pPr>
                        <a:lnSpc>
                          <a:spcPct val="115000"/>
                        </a:lnSpc>
                        <a:spcAft>
                          <a:spcPts val="0"/>
                        </a:spcAft>
                      </a:pPr>
                      <a:r>
                        <a:rPr lang="fr-BE" sz="1100" dirty="0">
                          <a:effectLst/>
                          <a:latin typeface="+mn-lt"/>
                          <a:ea typeface="+mn-ea"/>
                          <a:cs typeface="+mn-cs"/>
                        </a:rPr>
                        <a:t>600</a:t>
                      </a:r>
                      <a:r>
                        <a:rPr lang="fr-BE" sz="1100" baseline="0" dirty="0">
                          <a:effectLst/>
                          <a:latin typeface="+mn-lt"/>
                          <a:ea typeface="+mn-ea"/>
                          <a:cs typeface="+mn-cs"/>
                        </a:rPr>
                        <a:t> kg - 1,5b</a:t>
                      </a:r>
                      <a:endParaRPr lang="fr-BE" sz="1100" dirty="0">
                        <a:effectLst/>
                        <a:latin typeface="Calibri"/>
                        <a:ea typeface="Calibri"/>
                        <a:cs typeface="Times New Roman"/>
                      </a:endParaRPr>
                    </a:p>
                  </a:txBody>
                  <a:tcPr marL="68574" marR="68574" marT="0" marB="0"/>
                </a:tc>
                <a:tc>
                  <a:txBody>
                    <a:bodyPr/>
                    <a:lstStyle/>
                    <a:p>
                      <a:pPr>
                        <a:lnSpc>
                          <a:spcPct val="115000"/>
                        </a:lnSpc>
                        <a:spcAft>
                          <a:spcPts val="0"/>
                        </a:spcAft>
                      </a:pPr>
                      <a:r>
                        <a:rPr lang="fr-BE" sz="1100" dirty="0">
                          <a:effectLst/>
                          <a:latin typeface="+mn-lt"/>
                          <a:ea typeface="+mn-ea"/>
                          <a:cs typeface="+mn-cs"/>
                        </a:rPr>
                        <a:t>800 kg - 2b</a:t>
                      </a:r>
                      <a:endParaRPr lang="fr-BE" sz="1100" dirty="0">
                        <a:effectLst/>
                        <a:latin typeface="Calibri"/>
                        <a:ea typeface="Calibri"/>
                        <a:cs typeface="Times New Roman"/>
                      </a:endParaRPr>
                    </a:p>
                  </a:txBody>
                  <a:tcPr marL="68574" marR="68574" marT="0" marB="0"/>
                </a:tc>
                <a:extLst>
                  <a:ext uri="{0D108BD9-81ED-4DB2-BD59-A6C34878D82A}">
                    <a16:rowId xmlns:a16="http://schemas.microsoft.com/office/drawing/2014/main" xmlns="" val="10000"/>
                  </a:ext>
                </a:extLst>
              </a:tr>
              <a:tr h="427459">
                <a:tc>
                  <a:txBody>
                    <a:bodyPr/>
                    <a:lstStyle/>
                    <a:p>
                      <a:pPr>
                        <a:lnSpc>
                          <a:spcPct val="115000"/>
                        </a:lnSpc>
                        <a:spcAft>
                          <a:spcPts val="0"/>
                        </a:spcAft>
                      </a:pPr>
                      <a:r>
                        <a:rPr lang="fr-BE" sz="1100" dirty="0">
                          <a:effectLst/>
                        </a:rPr>
                        <a:t>PV</a:t>
                      </a:r>
                      <a:r>
                        <a:rPr lang="fr-BE" sz="1100" baseline="0" dirty="0">
                          <a:effectLst/>
                        </a:rPr>
                        <a:t> 10 €/kg</a:t>
                      </a:r>
                      <a:endParaRPr lang="fr-BE" sz="1100" dirty="0">
                        <a:effectLst/>
                      </a:endParaRPr>
                    </a:p>
                  </a:txBody>
                  <a:tcPr marL="68574" marR="68574" marT="0" marB="0"/>
                </a:tc>
                <a:tc>
                  <a:txBody>
                    <a:bodyPr/>
                    <a:lstStyle/>
                    <a:p>
                      <a:pPr>
                        <a:lnSpc>
                          <a:spcPct val="115000"/>
                        </a:lnSpc>
                        <a:spcAft>
                          <a:spcPts val="0"/>
                        </a:spcAft>
                      </a:pPr>
                      <a:r>
                        <a:rPr lang="fr-BE" sz="1100">
                          <a:effectLst/>
                        </a:rPr>
                        <a:t>4.000 €</a:t>
                      </a:r>
                      <a:endParaRPr lang="fr-BE" sz="1100">
                        <a:effectLst/>
                        <a:latin typeface="Calibri"/>
                        <a:ea typeface="Calibri"/>
                        <a:cs typeface="Times New Roman"/>
                      </a:endParaRPr>
                    </a:p>
                  </a:txBody>
                  <a:tcPr marL="68574" marR="68574" marT="0" marB="0"/>
                </a:tc>
                <a:tc>
                  <a:txBody>
                    <a:bodyPr/>
                    <a:lstStyle/>
                    <a:p>
                      <a:pPr>
                        <a:lnSpc>
                          <a:spcPct val="115000"/>
                        </a:lnSpc>
                        <a:spcAft>
                          <a:spcPts val="0"/>
                        </a:spcAft>
                      </a:pPr>
                      <a:r>
                        <a:rPr lang="fr-BE" sz="1100" dirty="0">
                          <a:effectLst/>
                        </a:rPr>
                        <a:t>6.000 €</a:t>
                      </a:r>
                      <a:endParaRPr lang="fr-BE" sz="1100" dirty="0">
                        <a:effectLst/>
                        <a:latin typeface="Calibri"/>
                        <a:ea typeface="Calibri"/>
                        <a:cs typeface="Times New Roman"/>
                      </a:endParaRPr>
                    </a:p>
                  </a:txBody>
                  <a:tcPr marL="68574" marR="68574" marT="0" marB="0"/>
                </a:tc>
                <a:tc>
                  <a:txBody>
                    <a:bodyPr/>
                    <a:lstStyle/>
                    <a:p>
                      <a:pPr>
                        <a:lnSpc>
                          <a:spcPct val="115000"/>
                        </a:lnSpc>
                        <a:spcAft>
                          <a:spcPts val="0"/>
                        </a:spcAft>
                      </a:pPr>
                      <a:r>
                        <a:rPr lang="fr-BE" sz="1100" dirty="0">
                          <a:effectLst/>
                        </a:rPr>
                        <a:t>8.000 €</a:t>
                      </a:r>
                      <a:endParaRPr lang="fr-BE" sz="1100" dirty="0">
                        <a:effectLst/>
                        <a:latin typeface="Calibri"/>
                        <a:ea typeface="Calibri"/>
                        <a:cs typeface="Times New Roman"/>
                      </a:endParaRPr>
                    </a:p>
                  </a:txBody>
                  <a:tcPr marL="68574" marR="68574" marT="0" marB="0"/>
                </a:tc>
                <a:extLst>
                  <a:ext uri="{0D108BD9-81ED-4DB2-BD59-A6C34878D82A}">
                    <a16:rowId xmlns:a16="http://schemas.microsoft.com/office/drawing/2014/main" xmlns="" val="10001"/>
                  </a:ext>
                </a:extLst>
              </a:tr>
              <a:tr h="427459">
                <a:tc>
                  <a:txBody>
                    <a:bodyPr/>
                    <a:lstStyle/>
                    <a:p>
                      <a:pPr>
                        <a:lnSpc>
                          <a:spcPct val="115000"/>
                        </a:lnSpc>
                        <a:spcAft>
                          <a:spcPts val="0"/>
                        </a:spcAft>
                      </a:pPr>
                      <a:r>
                        <a:rPr lang="fr-BE" sz="1100" dirty="0">
                          <a:effectLst/>
                        </a:rPr>
                        <a:t>FF</a:t>
                      </a:r>
                    </a:p>
                    <a:p>
                      <a:pPr>
                        <a:lnSpc>
                          <a:spcPct val="115000"/>
                        </a:lnSpc>
                        <a:spcAft>
                          <a:spcPts val="0"/>
                        </a:spcAft>
                      </a:pPr>
                      <a:r>
                        <a:rPr lang="fr-BE" sz="1100" dirty="0">
                          <a:effectLst/>
                        </a:rPr>
                        <a:t> </a:t>
                      </a:r>
                      <a:endParaRPr lang="fr-BE" sz="1100" dirty="0">
                        <a:effectLst/>
                        <a:latin typeface="Calibri"/>
                        <a:ea typeface="Calibri"/>
                        <a:cs typeface="Times New Roman"/>
                      </a:endParaRPr>
                    </a:p>
                  </a:txBody>
                  <a:tcPr marL="68574" marR="68574" marT="0" marB="0"/>
                </a:tc>
                <a:tc>
                  <a:txBody>
                    <a:bodyPr/>
                    <a:lstStyle/>
                    <a:p>
                      <a:pPr>
                        <a:lnSpc>
                          <a:spcPct val="115000"/>
                        </a:lnSpc>
                        <a:spcAft>
                          <a:spcPts val="0"/>
                        </a:spcAft>
                      </a:pPr>
                      <a:r>
                        <a:rPr lang="fr-BE" sz="1100">
                          <a:effectLst/>
                        </a:rPr>
                        <a:t>176,66 €</a:t>
                      </a:r>
                      <a:endParaRPr lang="fr-BE" sz="1100">
                        <a:effectLst/>
                        <a:latin typeface="Calibri"/>
                        <a:ea typeface="Calibri"/>
                        <a:cs typeface="Times New Roman"/>
                      </a:endParaRPr>
                    </a:p>
                  </a:txBody>
                  <a:tcPr marL="68574" marR="68574" marT="0" marB="0"/>
                </a:tc>
                <a:tc>
                  <a:txBody>
                    <a:bodyPr/>
                    <a:lstStyle/>
                    <a:p>
                      <a:pPr>
                        <a:lnSpc>
                          <a:spcPct val="115000"/>
                        </a:lnSpc>
                        <a:spcAft>
                          <a:spcPts val="0"/>
                        </a:spcAft>
                      </a:pPr>
                      <a:r>
                        <a:rPr lang="fr-BE" sz="1100">
                          <a:effectLst/>
                        </a:rPr>
                        <a:t>176,66 €</a:t>
                      </a:r>
                      <a:endParaRPr lang="fr-BE" sz="1100">
                        <a:effectLst/>
                        <a:latin typeface="Calibri"/>
                        <a:ea typeface="Calibri"/>
                        <a:cs typeface="Times New Roman"/>
                      </a:endParaRPr>
                    </a:p>
                  </a:txBody>
                  <a:tcPr marL="68574" marR="68574" marT="0" marB="0"/>
                </a:tc>
                <a:tc>
                  <a:txBody>
                    <a:bodyPr/>
                    <a:lstStyle/>
                    <a:p>
                      <a:pPr>
                        <a:lnSpc>
                          <a:spcPct val="115000"/>
                        </a:lnSpc>
                        <a:spcAft>
                          <a:spcPts val="0"/>
                        </a:spcAft>
                      </a:pPr>
                      <a:r>
                        <a:rPr lang="fr-BE" sz="1100">
                          <a:effectLst/>
                        </a:rPr>
                        <a:t>176,66 €</a:t>
                      </a:r>
                      <a:endParaRPr lang="fr-BE" sz="1100">
                        <a:effectLst/>
                        <a:latin typeface="Calibri"/>
                        <a:ea typeface="Calibri"/>
                        <a:cs typeface="Times New Roman"/>
                      </a:endParaRPr>
                    </a:p>
                  </a:txBody>
                  <a:tcPr marL="68574" marR="68574" marT="0" marB="0"/>
                </a:tc>
                <a:extLst>
                  <a:ext uri="{0D108BD9-81ED-4DB2-BD59-A6C34878D82A}">
                    <a16:rowId xmlns:a16="http://schemas.microsoft.com/office/drawing/2014/main" xmlns="" val="10002"/>
                  </a:ext>
                </a:extLst>
              </a:tr>
              <a:tr h="367190">
                <a:tc>
                  <a:txBody>
                    <a:bodyPr/>
                    <a:lstStyle/>
                    <a:p>
                      <a:pPr>
                        <a:lnSpc>
                          <a:spcPct val="115000"/>
                        </a:lnSpc>
                        <a:spcAft>
                          <a:spcPts val="0"/>
                        </a:spcAft>
                      </a:pPr>
                      <a:r>
                        <a:rPr lang="fr-BE" sz="1100">
                          <a:effectLst/>
                        </a:rPr>
                        <a:t>FV</a:t>
                      </a:r>
                      <a:endParaRPr lang="fr-BE" sz="1100">
                        <a:effectLst/>
                        <a:latin typeface="Calibri"/>
                        <a:ea typeface="Calibri"/>
                        <a:cs typeface="Times New Roman"/>
                      </a:endParaRPr>
                    </a:p>
                  </a:txBody>
                  <a:tcPr marL="68574" marR="68574" marT="0" marB="0"/>
                </a:tc>
                <a:tc>
                  <a:txBody>
                    <a:bodyPr/>
                    <a:lstStyle/>
                    <a:p>
                      <a:pPr>
                        <a:lnSpc>
                          <a:spcPct val="115000"/>
                        </a:lnSpc>
                        <a:spcAft>
                          <a:spcPts val="0"/>
                        </a:spcAft>
                      </a:pPr>
                      <a:r>
                        <a:rPr lang="fr-BE" sz="1100">
                          <a:effectLst/>
                        </a:rPr>
                        <a:t>2.339,42 €</a:t>
                      </a:r>
                      <a:endParaRPr lang="fr-BE" sz="1100">
                        <a:effectLst/>
                        <a:latin typeface="Calibri"/>
                        <a:ea typeface="Calibri"/>
                        <a:cs typeface="Times New Roman"/>
                      </a:endParaRPr>
                    </a:p>
                  </a:txBody>
                  <a:tcPr marL="68574" marR="68574" marT="0" marB="0"/>
                </a:tc>
                <a:tc>
                  <a:txBody>
                    <a:bodyPr/>
                    <a:lstStyle/>
                    <a:p>
                      <a:pPr>
                        <a:lnSpc>
                          <a:spcPct val="115000"/>
                        </a:lnSpc>
                        <a:spcAft>
                          <a:spcPts val="0"/>
                        </a:spcAft>
                      </a:pPr>
                      <a:r>
                        <a:rPr lang="fr-BE" sz="1100" dirty="0">
                          <a:effectLst/>
                        </a:rPr>
                        <a:t>3.805,92 €</a:t>
                      </a:r>
                      <a:endParaRPr lang="fr-BE" sz="1100" dirty="0">
                        <a:effectLst/>
                        <a:latin typeface="Calibri"/>
                        <a:ea typeface="Calibri"/>
                        <a:cs typeface="Times New Roman"/>
                      </a:endParaRPr>
                    </a:p>
                  </a:txBody>
                  <a:tcPr marL="68574" marR="68574" marT="0" marB="0"/>
                </a:tc>
                <a:tc>
                  <a:txBody>
                    <a:bodyPr/>
                    <a:lstStyle/>
                    <a:p>
                      <a:pPr>
                        <a:lnSpc>
                          <a:spcPct val="115000"/>
                        </a:lnSpc>
                        <a:spcAft>
                          <a:spcPts val="0"/>
                        </a:spcAft>
                      </a:pPr>
                      <a:r>
                        <a:rPr lang="fr-BE" sz="1100" dirty="0">
                          <a:effectLst/>
                        </a:rPr>
                        <a:t>4.638,42 €</a:t>
                      </a:r>
                      <a:endParaRPr lang="fr-BE" sz="1100" dirty="0">
                        <a:effectLst/>
                        <a:latin typeface="Calibri"/>
                        <a:ea typeface="Calibri"/>
                        <a:cs typeface="Times New Roman"/>
                      </a:endParaRPr>
                    </a:p>
                  </a:txBody>
                  <a:tcPr marL="68574" marR="68574" marT="0" marB="0"/>
                </a:tc>
                <a:extLst>
                  <a:ext uri="{0D108BD9-81ED-4DB2-BD59-A6C34878D82A}">
                    <a16:rowId xmlns:a16="http://schemas.microsoft.com/office/drawing/2014/main" xmlns="" val="10003"/>
                  </a:ext>
                </a:extLst>
              </a:tr>
              <a:tr h="367190">
                <a:tc>
                  <a:txBody>
                    <a:bodyPr/>
                    <a:lstStyle/>
                    <a:p>
                      <a:pPr>
                        <a:lnSpc>
                          <a:spcPct val="115000"/>
                        </a:lnSpc>
                        <a:spcAft>
                          <a:spcPts val="0"/>
                        </a:spcAft>
                      </a:pPr>
                      <a:r>
                        <a:rPr lang="fr-BE" sz="1100">
                          <a:effectLst/>
                        </a:rPr>
                        <a:t>Résultat</a:t>
                      </a:r>
                      <a:endParaRPr lang="fr-BE" sz="1100">
                        <a:effectLst/>
                        <a:latin typeface="Calibri"/>
                        <a:ea typeface="Calibri"/>
                        <a:cs typeface="Times New Roman"/>
                      </a:endParaRPr>
                    </a:p>
                  </a:txBody>
                  <a:tcPr marL="68574" marR="68574" marT="0" marB="0"/>
                </a:tc>
                <a:tc>
                  <a:txBody>
                    <a:bodyPr/>
                    <a:lstStyle/>
                    <a:p>
                      <a:pPr>
                        <a:lnSpc>
                          <a:spcPct val="115000"/>
                        </a:lnSpc>
                        <a:spcAft>
                          <a:spcPts val="0"/>
                        </a:spcAft>
                      </a:pPr>
                      <a:r>
                        <a:rPr lang="fr-BE" sz="1100">
                          <a:effectLst/>
                        </a:rPr>
                        <a:t>1.484 €</a:t>
                      </a:r>
                      <a:endParaRPr lang="fr-BE" sz="1100">
                        <a:effectLst/>
                        <a:latin typeface="Calibri"/>
                        <a:ea typeface="Calibri"/>
                        <a:cs typeface="Times New Roman"/>
                      </a:endParaRPr>
                    </a:p>
                  </a:txBody>
                  <a:tcPr marL="68574" marR="68574" marT="0" marB="0"/>
                </a:tc>
                <a:tc>
                  <a:txBody>
                    <a:bodyPr/>
                    <a:lstStyle/>
                    <a:p>
                      <a:pPr>
                        <a:lnSpc>
                          <a:spcPct val="115000"/>
                        </a:lnSpc>
                        <a:spcAft>
                          <a:spcPts val="0"/>
                        </a:spcAft>
                      </a:pPr>
                      <a:r>
                        <a:rPr lang="fr-BE" sz="1100" dirty="0">
                          <a:effectLst/>
                        </a:rPr>
                        <a:t>2.017,42 €</a:t>
                      </a:r>
                      <a:endParaRPr lang="fr-BE" sz="1100" dirty="0">
                        <a:effectLst/>
                        <a:latin typeface="Calibri"/>
                        <a:ea typeface="Calibri"/>
                        <a:cs typeface="Times New Roman"/>
                      </a:endParaRPr>
                    </a:p>
                  </a:txBody>
                  <a:tcPr marL="68574" marR="68574" marT="0" marB="0"/>
                </a:tc>
                <a:tc>
                  <a:txBody>
                    <a:bodyPr/>
                    <a:lstStyle/>
                    <a:p>
                      <a:pPr>
                        <a:lnSpc>
                          <a:spcPct val="115000"/>
                        </a:lnSpc>
                        <a:spcAft>
                          <a:spcPts val="0"/>
                        </a:spcAft>
                      </a:pPr>
                      <a:r>
                        <a:rPr lang="fr-BE" sz="1100" dirty="0">
                          <a:effectLst/>
                          <a:latin typeface="+mn-lt"/>
                          <a:ea typeface="+mn-ea"/>
                          <a:cs typeface="+mn-cs"/>
                        </a:rPr>
                        <a:t>3.184,92</a:t>
                      </a:r>
                      <a:r>
                        <a:rPr lang="fr-BE" sz="1100" baseline="0" dirty="0">
                          <a:effectLst/>
                          <a:latin typeface="+mn-lt"/>
                          <a:ea typeface="+mn-ea"/>
                          <a:cs typeface="+mn-cs"/>
                        </a:rPr>
                        <a:t> €</a:t>
                      </a:r>
                      <a:endParaRPr lang="fr-BE" sz="1100" dirty="0">
                        <a:effectLst/>
                        <a:latin typeface="Calibri"/>
                        <a:ea typeface="Calibri"/>
                        <a:cs typeface="Times New Roman"/>
                      </a:endParaRPr>
                    </a:p>
                  </a:txBody>
                  <a:tcPr marL="68574" marR="68574" marT="0" marB="0"/>
                </a:tc>
                <a:extLst>
                  <a:ext uri="{0D108BD9-81ED-4DB2-BD59-A6C34878D82A}">
                    <a16:rowId xmlns:a16="http://schemas.microsoft.com/office/drawing/2014/main" xmlns="" val="10004"/>
                  </a:ext>
                </a:extLst>
              </a:tr>
              <a:tr h="367190">
                <a:tc>
                  <a:txBody>
                    <a:bodyPr/>
                    <a:lstStyle/>
                    <a:p>
                      <a:pPr>
                        <a:lnSpc>
                          <a:spcPct val="115000"/>
                        </a:lnSpc>
                        <a:spcAft>
                          <a:spcPts val="0"/>
                        </a:spcAft>
                      </a:pPr>
                      <a:r>
                        <a:rPr lang="fr-BE" sz="1100" dirty="0">
                          <a:effectLst/>
                          <a:latin typeface="Calibri"/>
                          <a:ea typeface="Calibri"/>
                          <a:cs typeface="Times New Roman"/>
                        </a:rPr>
                        <a:t>Ben</a:t>
                      </a:r>
                      <a:r>
                        <a:rPr lang="fr-BE" sz="1100" baseline="0" dirty="0">
                          <a:effectLst/>
                          <a:latin typeface="Calibri"/>
                          <a:ea typeface="Calibri"/>
                          <a:cs typeface="Times New Roman"/>
                        </a:rPr>
                        <a:t> après taxation (30%)</a:t>
                      </a:r>
                      <a:endParaRPr lang="fr-BE" sz="1100" dirty="0">
                        <a:effectLst/>
                        <a:latin typeface="Calibri"/>
                        <a:ea typeface="Calibri"/>
                        <a:cs typeface="Times New Roman"/>
                      </a:endParaRPr>
                    </a:p>
                  </a:txBody>
                  <a:tcPr marL="68574" marR="68574" marT="0" marB="0"/>
                </a:tc>
                <a:tc>
                  <a:txBody>
                    <a:bodyPr/>
                    <a:lstStyle/>
                    <a:p>
                      <a:pPr>
                        <a:lnSpc>
                          <a:spcPct val="115000"/>
                        </a:lnSpc>
                        <a:spcAft>
                          <a:spcPts val="0"/>
                        </a:spcAft>
                      </a:pPr>
                      <a:r>
                        <a:rPr lang="fr-BE" sz="1100" dirty="0">
                          <a:effectLst/>
                        </a:rPr>
                        <a:t>1.039 €</a:t>
                      </a:r>
                      <a:endParaRPr lang="fr-BE" sz="1100" dirty="0">
                        <a:effectLst/>
                        <a:latin typeface="Calibri"/>
                        <a:ea typeface="Calibri"/>
                        <a:cs typeface="Times New Roman"/>
                      </a:endParaRPr>
                    </a:p>
                  </a:txBody>
                  <a:tcPr marL="68574" marR="68574" marT="0" marB="0"/>
                </a:tc>
                <a:tc>
                  <a:txBody>
                    <a:bodyPr/>
                    <a:lstStyle/>
                    <a:p>
                      <a:pPr>
                        <a:lnSpc>
                          <a:spcPct val="115000"/>
                        </a:lnSpc>
                        <a:spcAft>
                          <a:spcPts val="0"/>
                        </a:spcAft>
                      </a:pPr>
                      <a:r>
                        <a:rPr lang="fr-BE" sz="1100" dirty="0">
                          <a:effectLst/>
                          <a:latin typeface="Calibri"/>
                          <a:ea typeface="Calibri"/>
                          <a:cs typeface="Times New Roman"/>
                        </a:rPr>
                        <a:t>1.412 €</a:t>
                      </a:r>
                    </a:p>
                  </a:txBody>
                  <a:tcPr marL="68574" marR="68574" marT="0" marB="0"/>
                </a:tc>
                <a:tc>
                  <a:txBody>
                    <a:bodyPr/>
                    <a:lstStyle/>
                    <a:p>
                      <a:pPr>
                        <a:lnSpc>
                          <a:spcPct val="115000"/>
                        </a:lnSpc>
                        <a:spcAft>
                          <a:spcPts val="0"/>
                        </a:spcAft>
                      </a:pPr>
                      <a:r>
                        <a:rPr lang="fr-BE" sz="1100" dirty="0">
                          <a:effectLst/>
                          <a:latin typeface="Calibri"/>
                          <a:ea typeface="Calibri"/>
                          <a:cs typeface="Times New Roman"/>
                        </a:rPr>
                        <a:t>2.229 €</a:t>
                      </a:r>
                    </a:p>
                  </a:txBody>
                  <a:tcPr marL="68574" marR="68574"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4571795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1600200"/>
            <a:ext cx="7227912" cy="990600"/>
          </a:xfrm>
        </p:spPr>
        <p:txBody>
          <a:bodyPr/>
          <a:lstStyle/>
          <a:p>
            <a:r>
              <a:rPr lang="fr-BE" dirty="0"/>
              <a:t>  Le faire-savoir</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874274"/>
            <a:ext cx="2598114" cy="191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452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lIns="90000" tIns="129960" rIns="90000" bIns="46800" anchor="b"/>
          <a:lstStyle/>
          <a:p>
            <a:pPr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Lst>
              <a:defRPr/>
            </a:pPr>
            <a:r>
              <a:rPr lang="en-GB" altLang="fr-FR" sz="3200" b="1" dirty="0">
                <a:solidFill>
                  <a:srgbClr val="71685A"/>
                </a:solidFill>
              </a:rPr>
              <a:t>1. Le nom du </a:t>
            </a:r>
            <a:r>
              <a:rPr lang="en-GB" altLang="fr-FR" sz="3200" b="1" dirty="0" err="1">
                <a:solidFill>
                  <a:srgbClr val="71685A"/>
                </a:solidFill>
              </a:rPr>
              <a:t>magasin</a:t>
            </a:r>
            <a:r>
              <a:rPr lang="en-GB" altLang="fr-FR" sz="3200" b="1" dirty="0">
                <a:solidFill>
                  <a:srgbClr val="71685A"/>
                </a:solidFill>
              </a:rPr>
              <a:t>/marque des </a:t>
            </a:r>
            <a:r>
              <a:rPr lang="en-GB" altLang="fr-FR" sz="3200" b="1" dirty="0" err="1">
                <a:solidFill>
                  <a:srgbClr val="71685A"/>
                </a:solidFill>
              </a:rPr>
              <a:t>produits</a:t>
            </a:r>
            <a:endParaRPr lang="en-GB" altLang="fr-FR" sz="3200" b="1" dirty="0">
              <a:solidFill>
                <a:srgbClr val="71685A"/>
              </a:solidFill>
            </a:endParaRPr>
          </a:p>
        </p:txBody>
      </p:sp>
      <p:sp>
        <p:nvSpPr>
          <p:cNvPr id="6147"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417B3-3788-4270-8A03-C685E5B17327}" type="slidenum">
              <a:rPr lang="fr-FR" altLang="fr-FR" sz="1200" smtClean="0">
                <a:solidFill>
                  <a:srgbClr val="898989"/>
                </a:solidFill>
                <a:latin typeface="Arial" panose="020B0604020202020204" pitchFamily="34" charset="0"/>
              </a:rPr>
              <a:pPr>
                <a:spcBef>
                  <a:spcPct val="0"/>
                </a:spcBef>
                <a:buFontTx/>
                <a:buNone/>
              </a:pPr>
              <a:t>32</a:t>
            </a:fld>
            <a:endParaRPr lang="fr-FR" altLang="fr-FR" sz="1200">
              <a:solidFill>
                <a:srgbClr val="898989"/>
              </a:solidFill>
              <a:latin typeface="Arial" panose="020B0604020202020204" pitchFamily="34" charset="0"/>
            </a:endParaRPr>
          </a:p>
        </p:txBody>
      </p:sp>
      <p:sp>
        <p:nvSpPr>
          <p:cNvPr id="11" name="Espace réservé du contenu 10"/>
          <p:cNvSpPr>
            <a:spLocks noGrp="1"/>
          </p:cNvSpPr>
          <p:nvPr>
            <p:ph sz="quarter" idx="1"/>
          </p:nvPr>
        </p:nvSpPr>
        <p:spPr>
          <a:xfrm>
            <a:off x="550739" y="1772816"/>
            <a:ext cx="8153400" cy="4495800"/>
          </a:xfrm>
        </p:spPr>
        <p:txBody>
          <a:bodyPr/>
          <a:lstStyle/>
          <a:p>
            <a:pPr marL="0" indent="0" eaLnBrk="1" hangingPunct="1">
              <a:buFont typeface="Arial" panose="020B0604020202020204" pitchFamily="34" charset="0"/>
              <a:buNone/>
              <a:defRPr/>
            </a:pPr>
            <a:endParaRPr lang="fr-BE" altLang="fr-FR" sz="800" i="1" dirty="0"/>
          </a:p>
          <a:p>
            <a:pPr marL="22860" indent="-342900">
              <a:spcBef>
                <a:spcPts val="0"/>
              </a:spcBef>
              <a:buFont typeface="Wingdings" panose="05000000000000000000" pitchFamily="2" charset="2"/>
              <a:buChar char="q"/>
              <a:defRPr/>
            </a:pPr>
            <a:r>
              <a:rPr lang="fr-BE" sz="2400" dirty="0"/>
              <a:t> S’en préoccuper </a:t>
            </a:r>
            <a:r>
              <a:rPr lang="fr-BE" sz="2400" b="1" dirty="0">
                <a:solidFill>
                  <a:schemeClr val="accent1"/>
                </a:solidFill>
              </a:rPr>
              <a:t>dès le début </a:t>
            </a:r>
            <a:r>
              <a:rPr lang="fr-BE" sz="2400" dirty="0"/>
              <a:t>du projet</a:t>
            </a:r>
          </a:p>
          <a:p>
            <a:pPr marL="0">
              <a:spcBef>
                <a:spcPts val="0"/>
              </a:spcBef>
              <a:buFont typeface="Wingdings" panose="05000000000000000000" pitchFamily="2" charset="2"/>
              <a:buChar char="q"/>
              <a:defRPr/>
            </a:pPr>
            <a:endParaRPr lang="fr-BE" sz="400" dirty="0"/>
          </a:p>
          <a:p>
            <a:pPr marL="22860" indent="-342900">
              <a:spcBef>
                <a:spcPts val="0"/>
              </a:spcBef>
              <a:buFont typeface="Wingdings" panose="05000000000000000000" pitchFamily="2" charset="2"/>
              <a:buChar char="q"/>
              <a:defRPr/>
            </a:pPr>
            <a:r>
              <a:rPr lang="fr-BE" sz="2400" dirty="0"/>
              <a:t> </a:t>
            </a:r>
            <a:r>
              <a:rPr lang="fr-BE" sz="2400" b="1" dirty="0">
                <a:solidFill>
                  <a:schemeClr val="accent1"/>
                </a:solidFill>
              </a:rPr>
              <a:t>Demander l’avis </a:t>
            </a:r>
            <a:r>
              <a:rPr lang="fr-BE" sz="2400" dirty="0"/>
              <a:t>à plusieurs connaissances (proches,   </a:t>
            </a:r>
          </a:p>
          <a:p>
            <a:pPr marL="0" indent="0">
              <a:spcBef>
                <a:spcPts val="0"/>
              </a:spcBef>
              <a:buNone/>
              <a:defRPr/>
            </a:pPr>
            <a:r>
              <a:rPr lang="fr-BE" sz="2400" dirty="0"/>
              <a:t>      commerciaux,…)</a:t>
            </a:r>
          </a:p>
          <a:p>
            <a:pPr marL="0">
              <a:spcBef>
                <a:spcPts val="0"/>
              </a:spcBef>
              <a:buFont typeface="Wingdings" panose="05000000000000000000" pitchFamily="2" charset="2"/>
              <a:buChar char="q"/>
              <a:defRPr/>
            </a:pPr>
            <a:endParaRPr lang="fr-BE" sz="400" dirty="0"/>
          </a:p>
          <a:p>
            <a:pPr marL="22860" indent="-342900">
              <a:spcBef>
                <a:spcPts val="0"/>
              </a:spcBef>
              <a:buFont typeface="Wingdings" panose="05000000000000000000" pitchFamily="2" charset="2"/>
              <a:buChar char="q"/>
              <a:defRPr/>
            </a:pPr>
            <a:r>
              <a:rPr lang="fr-BE" sz="2400" dirty="0"/>
              <a:t> Choisir pour l’adresse mail et pour le nom du site web </a:t>
            </a:r>
          </a:p>
          <a:p>
            <a:pPr marL="0" indent="0">
              <a:spcBef>
                <a:spcPts val="0"/>
              </a:spcBef>
              <a:buNone/>
              <a:defRPr/>
            </a:pPr>
            <a:r>
              <a:rPr lang="fr-BE" sz="2400" dirty="0"/>
              <a:t>      (vérifier disponibilité du nom de domaine dnsbelgium.be et </a:t>
            </a:r>
          </a:p>
          <a:p>
            <a:pPr marL="0" indent="0">
              <a:spcBef>
                <a:spcPts val="0"/>
              </a:spcBef>
              <a:buNone/>
              <a:defRPr/>
            </a:pPr>
            <a:r>
              <a:rPr lang="fr-BE" sz="2400" dirty="0"/>
              <a:t>      le bloquer rapidement)</a:t>
            </a:r>
          </a:p>
          <a:p>
            <a:pPr>
              <a:spcBef>
                <a:spcPts val="0"/>
              </a:spcBef>
              <a:buFont typeface="Wingdings" panose="05000000000000000000" pitchFamily="2" charset="2"/>
              <a:buChar char="q"/>
              <a:defRPr/>
            </a:pPr>
            <a:endParaRPr lang="fr-BE" sz="400" dirty="0"/>
          </a:p>
          <a:p>
            <a:pPr marL="22860" indent="-342900">
              <a:spcBef>
                <a:spcPts val="0"/>
              </a:spcBef>
              <a:buFont typeface="Wingdings" panose="05000000000000000000" pitchFamily="2" charset="2"/>
              <a:buChar char="q"/>
              <a:defRPr/>
            </a:pPr>
            <a:r>
              <a:rPr lang="fr-BE" sz="2400" dirty="0"/>
              <a:t> Facile pour </a:t>
            </a:r>
            <a:r>
              <a:rPr lang="fr-BE" sz="2400" b="1" dirty="0">
                <a:solidFill>
                  <a:schemeClr val="accent1"/>
                </a:solidFill>
              </a:rPr>
              <a:t>éviter les fautes d’orthographes</a:t>
            </a:r>
            <a:r>
              <a:rPr lang="fr-BE" sz="2400" dirty="0"/>
              <a:t>,  </a:t>
            </a:r>
          </a:p>
          <a:p>
            <a:pPr marL="0" indent="0">
              <a:spcBef>
                <a:spcPts val="0"/>
              </a:spcBef>
              <a:buNone/>
              <a:defRPr/>
            </a:pPr>
            <a:r>
              <a:rPr lang="fr-BE" sz="2400" dirty="0"/>
              <a:t>      compréhensible par les étrangers</a:t>
            </a:r>
          </a:p>
          <a:p>
            <a:pPr>
              <a:spcBef>
                <a:spcPts val="0"/>
              </a:spcBef>
              <a:buFont typeface="Wingdings" panose="05000000000000000000" pitchFamily="2" charset="2"/>
              <a:buChar char="q"/>
              <a:defRPr/>
            </a:pPr>
            <a:endParaRPr lang="fr-BE" sz="400" dirty="0"/>
          </a:p>
          <a:p>
            <a:pPr marL="22860" indent="-342900">
              <a:spcBef>
                <a:spcPts val="0"/>
              </a:spcBef>
              <a:buFont typeface="Wingdings" panose="05000000000000000000" pitchFamily="2" charset="2"/>
              <a:buChar char="q"/>
              <a:defRPr/>
            </a:pPr>
            <a:r>
              <a:rPr lang="fr-BE" sz="2400" dirty="0"/>
              <a:t> Attirant : donner envie au client d’être curieux</a:t>
            </a:r>
          </a:p>
          <a:p>
            <a:pPr marL="0">
              <a:spcBef>
                <a:spcPts val="0"/>
              </a:spcBef>
              <a:buFont typeface="Wingdings" panose="05000000000000000000" pitchFamily="2" charset="2"/>
              <a:buChar char="Ø"/>
              <a:defRPr/>
            </a:pPr>
            <a:endParaRPr lang="fr-BE" sz="400" i="1" dirty="0">
              <a:solidFill>
                <a:schemeClr val="accent6">
                  <a:lumMod val="50000"/>
                </a:schemeClr>
              </a:solidFill>
            </a:endParaRPr>
          </a:p>
          <a:p>
            <a:pPr marL="0">
              <a:spcBef>
                <a:spcPts val="0"/>
              </a:spcBef>
              <a:buFont typeface="Arial" panose="020B0604020202020204" pitchFamily="34" charset="0"/>
              <a:buNone/>
              <a:defRPr/>
            </a:pPr>
            <a:endParaRPr lang="fr-BE" altLang="fr-FR" sz="2400" i="1" dirty="0">
              <a:solidFill>
                <a:schemeClr val="accent6">
                  <a:lumMod val="50000"/>
                </a:schemeClr>
              </a:solidFill>
            </a:endParaRPr>
          </a:p>
          <a:p>
            <a:pPr algn="ctr" eaLnBrk="1" hangingPunct="1">
              <a:buFont typeface="Arial" panose="020B0604020202020204" pitchFamily="34" charset="0"/>
              <a:buNone/>
              <a:defRPr/>
            </a:pPr>
            <a:endParaRPr lang="fr-BE" altLang="fr-FR" sz="4400" dirty="0"/>
          </a:p>
        </p:txBody>
      </p:sp>
    </p:spTree>
    <p:extLst>
      <p:ext uri="{BB962C8B-B14F-4D97-AF65-F5344CB8AC3E}">
        <p14:creationId xmlns:p14="http://schemas.microsoft.com/office/powerpoint/2010/main" val="5408588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en-GB" altLang="fr-FR" sz="3600" b="1" dirty="0">
                <a:solidFill>
                  <a:srgbClr val="71685A"/>
                </a:solidFill>
              </a:rPr>
              <a:t>1. Le nom du </a:t>
            </a:r>
            <a:r>
              <a:rPr lang="en-GB" altLang="fr-FR" sz="3600" b="1" dirty="0" err="1">
                <a:solidFill>
                  <a:srgbClr val="71685A"/>
                </a:solidFill>
              </a:rPr>
              <a:t>magasin</a:t>
            </a:r>
            <a:r>
              <a:rPr lang="en-GB" altLang="fr-FR" sz="3600" b="1" dirty="0">
                <a:solidFill>
                  <a:srgbClr val="71685A"/>
                </a:solidFill>
              </a:rPr>
              <a:t>/marque des </a:t>
            </a:r>
            <a:r>
              <a:rPr lang="en-GB" altLang="fr-FR" sz="3600" b="1" dirty="0" err="1">
                <a:solidFill>
                  <a:srgbClr val="71685A"/>
                </a:solidFill>
              </a:rPr>
              <a:t>produits</a:t>
            </a:r>
            <a:endParaRPr lang="fr-BE" dirty="0"/>
          </a:p>
        </p:txBody>
      </p:sp>
      <p:sp>
        <p:nvSpPr>
          <p:cNvPr id="8194"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62A372-32C7-4893-86C8-7014EDD36E4C}" type="slidenum">
              <a:rPr lang="fr-FR" altLang="fr-FR" sz="1200" smtClean="0">
                <a:solidFill>
                  <a:srgbClr val="898989"/>
                </a:solidFill>
                <a:latin typeface="Arial" panose="020B0604020202020204" pitchFamily="34" charset="0"/>
              </a:rPr>
              <a:pPr>
                <a:spcBef>
                  <a:spcPct val="0"/>
                </a:spcBef>
                <a:buFontTx/>
                <a:buNone/>
              </a:pPr>
              <a:t>33</a:t>
            </a:fld>
            <a:endParaRPr lang="fr-FR" altLang="fr-FR" sz="1200">
              <a:solidFill>
                <a:srgbClr val="898989"/>
              </a:solidFill>
              <a:latin typeface="Arial" panose="020B0604020202020204" pitchFamily="34" charset="0"/>
            </a:endParaRPr>
          </a:p>
        </p:txBody>
      </p:sp>
      <p:sp>
        <p:nvSpPr>
          <p:cNvPr id="11" name="Espace réservé du contenu 10"/>
          <p:cNvSpPr>
            <a:spLocks noGrp="1"/>
          </p:cNvSpPr>
          <p:nvPr>
            <p:ph sz="quarter" idx="1"/>
          </p:nvPr>
        </p:nvSpPr>
        <p:spPr/>
        <p:txBody>
          <a:bodyPr/>
          <a:lstStyle/>
          <a:p>
            <a:pPr marL="0" indent="0" eaLnBrk="1" hangingPunct="1">
              <a:buFont typeface="Arial" panose="020B0604020202020204" pitchFamily="34" charset="0"/>
              <a:buNone/>
              <a:defRPr/>
            </a:pPr>
            <a:endParaRPr lang="fr-BE" altLang="fr-FR" sz="1000" b="1" dirty="0">
              <a:solidFill>
                <a:schemeClr val="accent6">
                  <a:lumMod val="50000"/>
                </a:schemeClr>
              </a:solidFill>
            </a:endParaRPr>
          </a:p>
          <a:p>
            <a:pPr marL="0" indent="0" eaLnBrk="1" hangingPunct="1">
              <a:buFont typeface="Arial" panose="020B0604020202020204" pitchFamily="34" charset="0"/>
              <a:buNone/>
              <a:defRPr/>
            </a:pPr>
            <a:r>
              <a:rPr lang="fr-BE" altLang="fr-FR" sz="2400" b="1" dirty="0"/>
              <a:t>Comment le choisir?</a:t>
            </a:r>
          </a:p>
          <a:p>
            <a:pPr marL="0" indent="0" eaLnBrk="1" hangingPunct="1">
              <a:buFont typeface="Arial" panose="020B0604020202020204" pitchFamily="34" charset="0"/>
              <a:buNone/>
              <a:defRPr/>
            </a:pPr>
            <a:endParaRPr lang="fr-BE" altLang="fr-FR" sz="800" dirty="0"/>
          </a:p>
          <a:p>
            <a:pPr>
              <a:buFont typeface="Wingdings" panose="05000000000000000000" pitchFamily="2" charset="2"/>
              <a:buChar char="q"/>
              <a:defRPr/>
            </a:pPr>
            <a:r>
              <a:rPr lang="fr-BE" sz="2400" dirty="0"/>
              <a:t>Lié à un </a:t>
            </a:r>
            <a:r>
              <a:rPr lang="fr-BE" sz="2400" dirty="0">
                <a:solidFill>
                  <a:schemeClr val="accent1"/>
                </a:solidFill>
              </a:rPr>
              <a:t>lieu dit</a:t>
            </a:r>
            <a:r>
              <a:rPr lang="fr-BE" sz="2400" dirty="0"/>
              <a:t>, nom de rue, </a:t>
            </a:r>
            <a:r>
              <a:rPr lang="fr-BE" sz="2400" dirty="0">
                <a:solidFill>
                  <a:schemeClr val="accent1"/>
                </a:solidFill>
              </a:rPr>
              <a:t>nom de ferme</a:t>
            </a:r>
            <a:r>
              <a:rPr lang="fr-BE" sz="2400" dirty="0"/>
              <a:t>,…</a:t>
            </a:r>
          </a:p>
          <a:p>
            <a:pPr>
              <a:buFont typeface="Wingdings" panose="05000000000000000000" pitchFamily="2" charset="2"/>
              <a:buChar char="q"/>
              <a:defRPr/>
            </a:pPr>
            <a:endParaRPr lang="fr-BE" sz="400" dirty="0"/>
          </a:p>
          <a:p>
            <a:pPr>
              <a:buFont typeface="Wingdings" panose="05000000000000000000" pitchFamily="2" charset="2"/>
              <a:buChar char="q"/>
              <a:defRPr/>
            </a:pPr>
            <a:r>
              <a:rPr lang="fr-BE" sz="2400" dirty="0" smtClean="0"/>
              <a:t>Lié </a:t>
            </a:r>
            <a:r>
              <a:rPr lang="fr-BE" sz="2400" dirty="0"/>
              <a:t>à une partie du bâtiment</a:t>
            </a:r>
          </a:p>
          <a:p>
            <a:pPr>
              <a:buFont typeface="Wingdings" panose="05000000000000000000" pitchFamily="2" charset="2"/>
              <a:buChar char="q"/>
              <a:defRPr/>
            </a:pPr>
            <a:endParaRPr lang="fr-BE" sz="400" dirty="0"/>
          </a:p>
          <a:p>
            <a:pPr>
              <a:buFont typeface="Wingdings" panose="05000000000000000000" pitchFamily="2" charset="2"/>
              <a:buChar char="q"/>
              <a:defRPr/>
            </a:pPr>
            <a:r>
              <a:rPr lang="fr-BE" sz="2400" dirty="0" smtClean="0"/>
              <a:t>Lié </a:t>
            </a:r>
            <a:r>
              <a:rPr lang="fr-BE" sz="2400" dirty="0"/>
              <a:t>à un </a:t>
            </a:r>
            <a:r>
              <a:rPr lang="fr-BE" sz="2400" dirty="0">
                <a:solidFill>
                  <a:schemeClr val="accent1"/>
                </a:solidFill>
              </a:rPr>
              <a:t>objet particulier</a:t>
            </a:r>
          </a:p>
          <a:p>
            <a:pPr>
              <a:buFont typeface="Wingdings" panose="05000000000000000000" pitchFamily="2" charset="2"/>
              <a:buChar char="q"/>
              <a:defRPr/>
            </a:pPr>
            <a:endParaRPr lang="fr-BE" sz="400" dirty="0"/>
          </a:p>
          <a:p>
            <a:pPr>
              <a:buFont typeface="Wingdings" panose="05000000000000000000" pitchFamily="2" charset="2"/>
              <a:buChar char="q"/>
              <a:defRPr/>
            </a:pPr>
            <a:r>
              <a:rPr lang="fr-BE" sz="2400" dirty="0"/>
              <a:t>Un </a:t>
            </a:r>
            <a:r>
              <a:rPr lang="fr-BE" sz="2400" dirty="0">
                <a:solidFill>
                  <a:schemeClr val="accent1"/>
                </a:solidFill>
              </a:rPr>
              <a:t>choix affectif</a:t>
            </a:r>
          </a:p>
          <a:p>
            <a:pPr>
              <a:buFont typeface="Wingdings" panose="05000000000000000000" pitchFamily="2" charset="2"/>
              <a:buChar char="q"/>
              <a:defRPr/>
            </a:pPr>
            <a:endParaRPr lang="fr-BE" sz="400" dirty="0"/>
          </a:p>
          <a:p>
            <a:pPr>
              <a:buFont typeface="Wingdings" panose="05000000000000000000" pitchFamily="2" charset="2"/>
              <a:buChar char="q"/>
              <a:defRPr/>
            </a:pPr>
            <a:r>
              <a:rPr lang="fr-BE" sz="2400" dirty="0"/>
              <a:t> !!! Aux noms en wallon difficile à orthographier et pas facilement compréhensible</a:t>
            </a:r>
          </a:p>
          <a:p>
            <a:pPr algn="ctr" eaLnBrk="1" hangingPunct="1">
              <a:buFont typeface="Arial" panose="020B0604020202020204" pitchFamily="34" charset="0"/>
              <a:buNone/>
              <a:defRPr/>
            </a:pPr>
            <a:endParaRPr lang="fr-BE" altLang="fr-FR" sz="4400" dirty="0"/>
          </a:p>
        </p:txBody>
      </p:sp>
      <p:sp>
        <p:nvSpPr>
          <p:cNvPr id="10" name="Rectangle 1"/>
          <p:cNvSpPr txBox="1">
            <a:spLocks noChangeArrowheads="1"/>
          </p:cNvSpPr>
          <p:nvPr/>
        </p:nvSpPr>
        <p:spPr bwMode="auto">
          <a:xfrm>
            <a:off x="1263650" y="1268413"/>
            <a:ext cx="7772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129960" rIns="90000" bIns="46800" anchor="b"/>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Lst>
              <a:defRPr/>
            </a:pPr>
            <a:endParaRPr lang="en-GB" altLang="fr-FR" sz="3200" b="1" dirty="0">
              <a:solidFill>
                <a:schemeClr val="accent6">
                  <a:lumMod val="50000"/>
                </a:schemeClr>
              </a:solidFill>
            </a:endParaRPr>
          </a:p>
        </p:txBody>
      </p:sp>
    </p:spTree>
    <p:extLst>
      <p:ext uri="{BB962C8B-B14F-4D97-AF65-F5344CB8AC3E}">
        <p14:creationId xmlns:p14="http://schemas.microsoft.com/office/powerpoint/2010/main" val="10126564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lIns="90000" tIns="129960" rIns="90000" bIns="46800" anchor="b"/>
          <a:lstStyle/>
          <a:p>
            <a:pPr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Lst>
              <a:defRPr/>
            </a:pPr>
            <a:r>
              <a:rPr lang="en-GB" altLang="fr-FR" sz="3200" b="1" dirty="0">
                <a:solidFill>
                  <a:srgbClr val="71685A"/>
                </a:solidFill>
              </a:rPr>
              <a:t>2. Le logo</a:t>
            </a:r>
          </a:p>
        </p:txBody>
      </p:sp>
      <p:sp>
        <p:nvSpPr>
          <p:cNvPr id="10243"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E78D6E7-9F28-4871-9C4C-CB446D4A11F2}" type="slidenum">
              <a:rPr lang="fr-FR" altLang="fr-FR" sz="1200" smtClean="0">
                <a:solidFill>
                  <a:srgbClr val="898989"/>
                </a:solidFill>
                <a:latin typeface="Arial" panose="020B0604020202020204" pitchFamily="34" charset="0"/>
              </a:rPr>
              <a:pPr>
                <a:spcBef>
                  <a:spcPct val="0"/>
                </a:spcBef>
                <a:buFontTx/>
                <a:buNone/>
              </a:pPr>
              <a:t>34</a:t>
            </a:fld>
            <a:endParaRPr lang="fr-FR" altLang="fr-FR" sz="1200">
              <a:solidFill>
                <a:srgbClr val="898989"/>
              </a:solidFill>
              <a:latin typeface="Arial" panose="020B0604020202020204" pitchFamily="34" charset="0"/>
            </a:endParaRPr>
          </a:p>
        </p:txBody>
      </p:sp>
      <p:sp>
        <p:nvSpPr>
          <p:cNvPr id="2" name="Espace réservé du contenu 1"/>
          <p:cNvSpPr>
            <a:spLocks noGrp="1"/>
          </p:cNvSpPr>
          <p:nvPr>
            <p:ph sz="quarter" idx="1"/>
          </p:nvPr>
        </p:nvSpPr>
        <p:spPr>
          <a:xfrm>
            <a:off x="612648" y="1452563"/>
            <a:ext cx="8153400" cy="4495800"/>
          </a:xfrm>
        </p:spPr>
        <p:txBody>
          <a:bodyPr/>
          <a:lstStyle/>
          <a:p>
            <a:pPr marL="0" indent="0">
              <a:buFont typeface="Arial" pitchFamily="34" charset="0"/>
              <a:buNone/>
              <a:defRPr/>
            </a:pPr>
            <a:endParaRPr lang="fr-BE" sz="1100" b="1" dirty="0">
              <a:solidFill>
                <a:schemeClr val="accent6">
                  <a:lumMod val="50000"/>
                </a:schemeClr>
              </a:solidFill>
            </a:endParaRPr>
          </a:p>
          <a:p>
            <a:pPr>
              <a:buFont typeface="Wingdings" panose="05000000000000000000" pitchFamily="2" charset="2"/>
              <a:buChar char="Ø"/>
              <a:defRPr/>
            </a:pPr>
            <a:endParaRPr lang="fr-BE" sz="600" dirty="0">
              <a:solidFill>
                <a:schemeClr val="accent6">
                  <a:lumMod val="50000"/>
                </a:schemeClr>
              </a:solidFill>
            </a:endParaRPr>
          </a:p>
          <a:p>
            <a:pPr marL="137160" indent="-457200">
              <a:spcBef>
                <a:spcPts val="0"/>
              </a:spcBef>
              <a:buFont typeface="Wingdings" panose="05000000000000000000" pitchFamily="2" charset="2"/>
              <a:buChar char="q"/>
              <a:defRPr/>
            </a:pPr>
            <a:r>
              <a:rPr lang="fr-BE" sz="3200" dirty="0"/>
              <a:t>Un </a:t>
            </a:r>
            <a:r>
              <a:rPr lang="fr-BE" sz="3200" b="1" dirty="0">
                <a:solidFill>
                  <a:srgbClr val="92D050"/>
                </a:solidFill>
              </a:rPr>
              <a:t>dessin</a:t>
            </a:r>
            <a:r>
              <a:rPr lang="fr-BE" sz="3200" dirty="0"/>
              <a:t>, croquis</a:t>
            </a:r>
            <a:r>
              <a:rPr lang="fr-BE" sz="3200" dirty="0" smtClean="0"/>
              <a:t>,...</a:t>
            </a:r>
            <a:endParaRPr lang="fr-BE" sz="3200" dirty="0"/>
          </a:p>
          <a:p>
            <a:pPr marL="0">
              <a:spcBef>
                <a:spcPts val="0"/>
              </a:spcBef>
              <a:buFont typeface="Wingdings" panose="05000000000000000000" pitchFamily="2" charset="2"/>
              <a:buChar char="q"/>
              <a:defRPr/>
            </a:pPr>
            <a:endParaRPr lang="fr-BE" sz="600" dirty="0"/>
          </a:p>
          <a:p>
            <a:pPr marL="251460" indent="-571500">
              <a:spcBef>
                <a:spcPts val="0"/>
              </a:spcBef>
              <a:buFont typeface="Wingdings" panose="05000000000000000000" pitchFamily="2" charset="2"/>
              <a:buChar char="q"/>
              <a:defRPr/>
            </a:pPr>
            <a:r>
              <a:rPr lang="fr-BE" sz="3600" dirty="0"/>
              <a:t> </a:t>
            </a:r>
            <a:r>
              <a:rPr lang="fr-BE" sz="3200" b="1" dirty="0">
                <a:solidFill>
                  <a:srgbClr val="92D050"/>
                </a:solidFill>
              </a:rPr>
              <a:t>Simple</a:t>
            </a:r>
            <a:r>
              <a:rPr lang="fr-BE" sz="3200" dirty="0"/>
              <a:t> et représentatif de votre produit</a:t>
            </a:r>
          </a:p>
          <a:p>
            <a:pPr marL="0">
              <a:spcBef>
                <a:spcPts val="0"/>
              </a:spcBef>
              <a:buFont typeface="Wingdings" panose="05000000000000000000" pitchFamily="2" charset="2"/>
              <a:buChar char="q"/>
              <a:defRPr/>
            </a:pPr>
            <a:endParaRPr lang="fr-BE" sz="600" dirty="0"/>
          </a:p>
          <a:p>
            <a:pPr marL="251460" indent="-571500">
              <a:spcBef>
                <a:spcPts val="0"/>
              </a:spcBef>
              <a:buFont typeface="Wingdings" panose="05000000000000000000" pitchFamily="2" charset="2"/>
              <a:buChar char="q"/>
              <a:defRPr/>
            </a:pPr>
            <a:r>
              <a:rPr lang="fr-BE" sz="3600" dirty="0"/>
              <a:t> </a:t>
            </a:r>
            <a:r>
              <a:rPr lang="fr-BE" sz="3200" b="1" dirty="0">
                <a:solidFill>
                  <a:srgbClr val="92D050"/>
                </a:solidFill>
              </a:rPr>
              <a:t>Lisible</a:t>
            </a:r>
            <a:r>
              <a:rPr lang="fr-BE" sz="3200" dirty="0"/>
              <a:t> en petit et en noir et blanc</a:t>
            </a:r>
          </a:p>
          <a:p>
            <a:pPr marL="0">
              <a:spcBef>
                <a:spcPts val="0"/>
              </a:spcBef>
              <a:buFont typeface="Wingdings" panose="05000000000000000000" pitchFamily="2" charset="2"/>
              <a:buChar char="q"/>
              <a:defRPr/>
            </a:pPr>
            <a:endParaRPr lang="fr-BE" sz="600" dirty="0"/>
          </a:p>
          <a:p>
            <a:pPr marL="251460" indent="-571500">
              <a:spcBef>
                <a:spcPts val="0"/>
              </a:spcBef>
              <a:buFont typeface="Wingdings" panose="05000000000000000000" pitchFamily="2" charset="2"/>
              <a:buChar char="q"/>
              <a:defRPr/>
            </a:pPr>
            <a:r>
              <a:rPr lang="fr-BE" sz="3600" dirty="0"/>
              <a:t> </a:t>
            </a:r>
            <a:r>
              <a:rPr lang="fr-BE" sz="3200" b="1" dirty="0">
                <a:solidFill>
                  <a:srgbClr val="92D050"/>
                </a:solidFill>
              </a:rPr>
              <a:t>Pas trop chargé</a:t>
            </a:r>
          </a:p>
          <a:p>
            <a:endParaRPr lang="fr-BE" dirty="0"/>
          </a:p>
        </p:txBody>
      </p:sp>
      <p:pic>
        <p:nvPicPr>
          <p:cNvPr id="10246" name="Picture 13" descr="Résultat de recherche d'images pour &quot;ferme de la géronn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013" y="4279900"/>
            <a:ext cx="129381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5" descr="Résultat de recherche d'images pour &quot;le plateau du gerny&quot;"/>
          <p:cNvPicPr>
            <a:picLocks noChangeAspect="1" noChangeArrowheads="1"/>
          </p:cNvPicPr>
          <p:nvPr/>
        </p:nvPicPr>
        <p:blipFill>
          <a:blip r:embed="rId4">
            <a:extLst>
              <a:ext uri="{28A0092B-C50C-407E-A947-70E740481C1C}">
                <a14:useLocalDpi xmlns:a14="http://schemas.microsoft.com/office/drawing/2010/main" val="0"/>
              </a:ext>
            </a:extLst>
          </a:blip>
          <a:srcRect l="25169" r="24321"/>
          <a:stretch>
            <a:fillRect/>
          </a:stretch>
        </p:blipFill>
        <p:spPr bwMode="auto">
          <a:xfrm>
            <a:off x="2498725" y="4406900"/>
            <a:ext cx="19431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7" descr="Résultat de recherche d'images pour &quot;les saveurs du verger&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4725" y="4076700"/>
            <a:ext cx="140493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AutoShape 19" descr="Résultat de recherche d'images pour &quot;gite à daims&quo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BE" altLang="fr-FR" sz="1800">
              <a:latin typeface="Arial" panose="020B0604020202020204" pitchFamily="34" charset="0"/>
            </a:endParaRPr>
          </a:p>
        </p:txBody>
      </p:sp>
      <p:pic>
        <p:nvPicPr>
          <p:cNvPr id="10250" name="Picture 21" descr="Résultat de recherche d'images pour &quot;gite à daims&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4554538"/>
            <a:ext cx="23431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798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lIns="90000" tIns="129960" rIns="90000" bIns="46800" anchor="b"/>
          <a:lstStyle/>
          <a:p>
            <a:pPr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Lst>
              <a:defRPr/>
            </a:pPr>
            <a:r>
              <a:rPr lang="en-GB" altLang="fr-FR" sz="3200" b="1" dirty="0">
                <a:solidFill>
                  <a:srgbClr val="71685A"/>
                </a:solidFill>
              </a:rPr>
              <a:t>3. Le </a:t>
            </a:r>
            <a:r>
              <a:rPr lang="en-GB" altLang="fr-FR" sz="3200" b="1" dirty="0" err="1">
                <a:solidFill>
                  <a:srgbClr val="71685A"/>
                </a:solidFill>
              </a:rPr>
              <a:t>magasin</a:t>
            </a:r>
            <a:endParaRPr lang="en-GB" altLang="fr-FR" sz="3200" b="1" dirty="0">
              <a:solidFill>
                <a:srgbClr val="71685A"/>
              </a:solidFill>
            </a:endParaRPr>
          </a:p>
        </p:txBody>
      </p:sp>
      <p:sp>
        <p:nvSpPr>
          <p:cNvPr id="12291"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33F3624-EB2E-4C56-892F-9B20C84CF57B}" type="slidenum">
              <a:rPr lang="fr-FR" altLang="fr-FR" sz="1200" smtClean="0">
                <a:solidFill>
                  <a:srgbClr val="898989"/>
                </a:solidFill>
                <a:latin typeface="Arial" panose="020B0604020202020204" pitchFamily="34" charset="0"/>
              </a:rPr>
              <a:pPr>
                <a:spcBef>
                  <a:spcPct val="0"/>
                </a:spcBef>
                <a:buFontTx/>
                <a:buNone/>
              </a:pPr>
              <a:t>35</a:t>
            </a:fld>
            <a:endParaRPr lang="fr-FR" altLang="fr-FR" sz="1200">
              <a:solidFill>
                <a:srgbClr val="898989"/>
              </a:solidFill>
              <a:latin typeface="Arial" panose="020B0604020202020204" pitchFamily="34" charset="0"/>
            </a:endParaRPr>
          </a:p>
        </p:txBody>
      </p:sp>
      <p:sp>
        <p:nvSpPr>
          <p:cNvPr id="11" name="Espace réservé du contenu 10"/>
          <p:cNvSpPr>
            <a:spLocks noGrp="1"/>
          </p:cNvSpPr>
          <p:nvPr>
            <p:ph sz="quarter" idx="1"/>
          </p:nvPr>
        </p:nvSpPr>
        <p:spPr/>
        <p:txBody>
          <a:bodyPr/>
          <a:lstStyle/>
          <a:p>
            <a:pPr marL="0" indent="0" eaLnBrk="1" hangingPunct="1">
              <a:buNone/>
              <a:defRPr/>
            </a:pPr>
            <a:r>
              <a:rPr lang="fr-BE" altLang="fr-FR" sz="2800" b="1" i="1" dirty="0"/>
              <a:t>A l’extérieur </a:t>
            </a:r>
          </a:p>
          <a:p>
            <a:pPr marL="0" indent="0" eaLnBrk="1" hangingPunct="1">
              <a:buFont typeface="Arial" panose="020B0604020202020204" pitchFamily="34" charset="0"/>
              <a:buNone/>
              <a:defRPr/>
            </a:pPr>
            <a:endParaRPr lang="fr-BE" altLang="fr-FR" sz="1400" b="1" dirty="0"/>
          </a:p>
          <a:p>
            <a:pPr marL="0" lvl="1" eaLnBrk="1" hangingPunct="1">
              <a:spcBef>
                <a:spcPts val="0"/>
              </a:spcBef>
              <a:defRPr/>
            </a:pPr>
            <a:r>
              <a:rPr lang="fr-BE" altLang="fr-FR" sz="2400" b="1" dirty="0">
                <a:solidFill>
                  <a:schemeClr val="accent1"/>
                </a:solidFill>
              </a:rPr>
              <a:t>Panneau publicitaire </a:t>
            </a:r>
            <a:r>
              <a:rPr lang="fr-BE" altLang="fr-FR" sz="2400" dirty="0"/>
              <a:t>(visible et lisible) à l’extérieur de la ferme (! </a:t>
            </a:r>
            <a:r>
              <a:rPr lang="fr-BE" altLang="fr-FR" sz="2400" dirty="0" smtClean="0"/>
              <a:t>Permis </a:t>
            </a:r>
            <a:r>
              <a:rPr lang="fr-BE" altLang="fr-FR" sz="2400" dirty="0"/>
              <a:t>d’urbanisme) et enseigne près du magasin</a:t>
            </a:r>
          </a:p>
          <a:p>
            <a:pPr marL="0" lvl="1" eaLnBrk="1" hangingPunct="1">
              <a:spcBef>
                <a:spcPts val="0"/>
              </a:spcBef>
              <a:defRPr/>
            </a:pPr>
            <a:r>
              <a:rPr lang="fr-BE" altLang="fr-FR" sz="2400" b="1" dirty="0">
                <a:solidFill>
                  <a:schemeClr val="accent1"/>
                </a:solidFill>
              </a:rPr>
              <a:t>Heures d’ouverture </a:t>
            </a:r>
            <a:r>
              <a:rPr lang="fr-BE" altLang="fr-FR" sz="2400" dirty="0"/>
              <a:t>visibles</a:t>
            </a:r>
          </a:p>
          <a:p>
            <a:pPr marL="0" lvl="1" eaLnBrk="1" hangingPunct="1">
              <a:spcBef>
                <a:spcPts val="0"/>
              </a:spcBef>
              <a:defRPr/>
            </a:pPr>
            <a:r>
              <a:rPr lang="fr-BE" altLang="fr-FR" sz="2400" b="1" dirty="0">
                <a:solidFill>
                  <a:schemeClr val="accent1"/>
                </a:solidFill>
              </a:rPr>
              <a:t>Signalisation</a:t>
            </a:r>
            <a:r>
              <a:rPr lang="fr-BE" altLang="fr-FR" sz="2400" dirty="0"/>
              <a:t> (à proximité de la ferme et dans la ferme si besoin)</a:t>
            </a:r>
          </a:p>
          <a:p>
            <a:pPr marL="0" lvl="1" eaLnBrk="1" hangingPunct="1">
              <a:spcBef>
                <a:spcPts val="0"/>
              </a:spcBef>
              <a:defRPr/>
            </a:pPr>
            <a:r>
              <a:rPr lang="fr-BE" altLang="fr-FR" sz="2400" b="1" dirty="0">
                <a:solidFill>
                  <a:schemeClr val="accent1"/>
                </a:solidFill>
              </a:rPr>
              <a:t>Abords soignés</a:t>
            </a:r>
            <a:r>
              <a:rPr lang="fr-BE" altLang="fr-FR" sz="2400" dirty="0"/>
              <a:t>, propres, accès carrossable, emplacements de parking</a:t>
            </a:r>
          </a:p>
          <a:p>
            <a:pPr marL="0" lvl="1" eaLnBrk="1" hangingPunct="1">
              <a:spcBef>
                <a:spcPts val="0"/>
              </a:spcBef>
              <a:defRPr/>
            </a:pPr>
            <a:endParaRPr lang="fr-BE" altLang="fr-FR" sz="2400" i="1" dirty="0">
              <a:solidFill>
                <a:schemeClr val="accent6">
                  <a:lumMod val="50000"/>
                </a:schemeClr>
              </a:solidFill>
            </a:endParaRPr>
          </a:p>
          <a:p>
            <a:pPr eaLnBrk="1" hangingPunct="1">
              <a:buFont typeface="Arial" panose="020B0604020202020204" pitchFamily="34" charset="0"/>
              <a:buNone/>
              <a:defRPr/>
            </a:pPr>
            <a:endParaRPr lang="fr-BE" altLang="fr-FR" i="1" dirty="0"/>
          </a:p>
          <a:p>
            <a:pPr eaLnBrk="1" hangingPunct="1">
              <a:buFont typeface="Arial" panose="020B0604020202020204" pitchFamily="34" charset="0"/>
              <a:buNone/>
              <a:defRPr/>
            </a:pPr>
            <a:endParaRPr lang="fr-BE" altLang="fr-FR" dirty="0"/>
          </a:p>
          <a:p>
            <a:pPr algn="ctr" eaLnBrk="1" hangingPunct="1">
              <a:buFont typeface="Arial" panose="020B0604020202020204" pitchFamily="34" charset="0"/>
              <a:buNone/>
              <a:defRPr/>
            </a:pPr>
            <a:endParaRPr lang="fr-BE" altLang="fr-FR" sz="4400" dirty="0"/>
          </a:p>
        </p:txBody>
      </p:sp>
    </p:spTree>
    <p:extLst>
      <p:ext uri="{BB962C8B-B14F-4D97-AF65-F5344CB8AC3E}">
        <p14:creationId xmlns:p14="http://schemas.microsoft.com/office/powerpoint/2010/main" val="20905425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lIns="90000" tIns="129960" rIns="90000" bIns="46800" anchor="b"/>
          <a:lstStyle/>
          <a:p>
            <a:pPr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Lst>
              <a:defRPr/>
            </a:pPr>
            <a:r>
              <a:rPr lang="en-GB" altLang="fr-FR" sz="3200" b="1" dirty="0">
                <a:solidFill>
                  <a:srgbClr val="71685A"/>
                </a:solidFill>
              </a:rPr>
              <a:t>3. Le </a:t>
            </a:r>
            <a:r>
              <a:rPr lang="en-GB" altLang="fr-FR" sz="3200" b="1" dirty="0" err="1">
                <a:solidFill>
                  <a:srgbClr val="71685A"/>
                </a:solidFill>
              </a:rPr>
              <a:t>magasin</a:t>
            </a:r>
            <a:endParaRPr lang="en-GB" altLang="fr-FR" sz="3200" b="1" dirty="0">
              <a:solidFill>
                <a:srgbClr val="71685A"/>
              </a:solidFill>
            </a:endParaRPr>
          </a:p>
        </p:txBody>
      </p:sp>
      <p:sp>
        <p:nvSpPr>
          <p:cNvPr id="14340"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132FB21-B139-4331-AE2F-F2373384B0DB}" type="slidenum">
              <a:rPr lang="fr-FR" altLang="fr-FR" sz="1200" smtClean="0">
                <a:solidFill>
                  <a:srgbClr val="898989"/>
                </a:solidFill>
                <a:latin typeface="Arial" panose="020B0604020202020204" pitchFamily="34" charset="0"/>
              </a:rPr>
              <a:pPr>
                <a:spcBef>
                  <a:spcPct val="0"/>
                </a:spcBef>
                <a:buFontTx/>
                <a:buNone/>
              </a:pPr>
              <a:t>36</a:t>
            </a:fld>
            <a:endParaRPr lang="fr-FR" altLang="fr-FR" sz="1200">
              <a:solidFill>
                <a:srgbClr val="898989"/>
              </a:solidFill>
              <a:latin typeface="Arial" panose="020B0604020202020204" pitchFamily="34" charset="0"/>
            </a:endParaRPr>
          </a:p>
        </p:txBody>
      </p:sp>
      <p:sp>
        <p:nvSpPr>
          <p:cNvPr id="14339" name="Espace réservé du contenu 10"/>
          <p:cNvSpPr>
            <a:spLocks noGrp="1"/>
          </p:cNvSpPr>
          <p:nvPr>
            <p:ph sz="quarter" idx="1"/>
          </p:nvPr>
        </p:nvSpPr>
        <p:spPr/>
        <p:txBody>
          <a:bodyPr/>
          <a:lstStyle/>
          <a:p>
            <a:pPr lvl="1" eaLnBrk="1" hangingPunct="1"/>
            <a:endParaRPr lang="fr-BE" altLang="fr-FR" sz="3000" i="1"/>
          </a:p>
          <a:p>
            <a:pPr lvl="1" eaLnBrk="1" hangingPunct="1">
              <a:buFont typeface="Arial" panose="020B0604020202020204" pitchFamily="34" charset="0"/>
              <a:buNone/>
            </a:pPr>
            <a:endParaRPr lang="fr-BE" altLang="fr-FR" sz="400" i="1"/>
          </a:p>
          <a:p>
            <a:pPr lvl="1" eaLnBrk="1" hangingPunct="1">
              <a:buFont typeface="Arial" panose="020B0604020202020204" pitchFamily="34" charset="0"/>
              <a:buNone/>
            </a:pPr>
            <a:endParaRPr lang="fr-BE" altLang="fr-FR" sz="2400" i="1"/>
          </a:p>
        </p:txBody>
      </p:sp>
      <p:sp>
        <p:nvSpPr>
          <p:cNvPr id="8" name="Espace réservé du contenu 10"/>
          <p:cNvSpPr txBox="1">
            <a:spLocks/>
          </p:cNvSpPr>
          <p:nvPr/>
        </p:nvSpPr>
        <p:spPr bwMode="auto">
          <a:xfrm>
            <a:off x="561980" y="2060848"/>
            <a:ext cx="8675688" cy="4525962"/>
          </a:xfrm>
          <a:prstGeom prst="rect">
            <a:avLst/>
          </a:prstGeom>
          <a:noFill/>
          <a:ln>
            <a:noFill/>
          </a:ln>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defRPr/>
            </a:pPr>
            <a:r>
              <a:rPr lang="fr-BE" sz="2800" b="1" i="1" dirty="0"/>
              <a:t>L’aménagement du magasin</a:t>
            </a:r>
          </a:p>
          <a:p>
            <a:pPr marL="0" indent="0" eaLnBrk="1" hangingPunct="1">
              <a:buNone/>
              <a:defRPr/>
            </a:pPr>
            <a:endParaRPr lang="fr-BE" sz="1500" b="1" i="1" dirty="0"/>
          </a:p>
          <a:p>
            <a:pPr marL="0" indent="0" eaLnBrk="1" hangingPunct="1">
              <a:buFont typeface="Arial" charset="0"/>
              <a:buNone/>
              <a:defRPr/>
            </a:pPr>
            <a:endParaRPr lang="fr-BE" sz="800" b="1" i="1" dirty="0"/>
          </a:p>
          <a:p>
            <a:pPr eaLnBrk="1" hangingPunct="1">
              <a:spcBef>
                <a:spcPts val="0"/>
              </a:spcBef>
              <a:buFont typeface="Wingdings" panose="05000000000000000000" pitchFamily="2" charset="2"/>
              <a:buChar char="q"/>
              <a:defRPr/>
            </a:pPr>
            <a:r>
              <a:rPr lang="fr-BE" sz="2400" b="1" dirty="0">
                <a:solidFill>
                  <a:schemeClr val="accent1"/>
                </a:solidFill>
              </a:rPr>
              <a:t>Rayonnage adapté </a:t>
            </a:r>
            <a:r>
              <a:rPr lang="fr-BE" sz="2400" dirty="0" smtClean="0"/>
              <a:t>(min </a:t>
            </a:r>
            <a:r>
              <a:rPr lang="fr-BE" sz="2400" dirty="0"/>
              <a:t>0,80 m du sol)</a:t>
            </a:r>
          </a:p>
          <a:p>
            <a:pPr eaLnBrk="1" hangingPunct="1">
              <a:spcBef>
                <a:spcPts val="0"/>
              </a:spcBef>
              <a:buFont typeface="Wingdings" panose="05000000000000000000" pitchFamily="2" charset="2"/>
              <a:buChar char="q"/>
              <a:defRPr/>
            </a:pPr>
            <a:r>
              <a:rPr lang="fr-BE" sz="2400" dirty="0"/>
              <a:t>Mise en évidence : </a:t>
            </a:r>
            <a:r>
              <a:rPr lang="fr-BE" sz="2400" b="1" dirty="0">
                <a:solidFill>
                  <a:schemeClr val="accent1"/>
                </a:solidFill>
              </a:rPr>
              <a:t>éclairage</a:t>
            </a:r>
            <a:r>
              <a:rPr lang="fr-BE" sz="2400" dirty="0"/>
              <a:t>, place dans les rayons</a:t>
            </a:r>
          </a:p>
          <a:p>
            <a:pPr eaLnBrk="1" hangingPunct="1">
              <a:spcBef>
                <a:spcPts val="0"/>
              </a:spcBef>
              <a:buFont typeface="Wingdings" panose="05000000000000000000" pitchFamily="2" charset="2"/>
              <a:buChar char="q"/>
              <a:defRPr/>
            </a:pPr>
            <a:r>
              <a:rPr lang="fr-BE" sz="2400" b="1" dirty="0">
                <a:solidFill>
                  <a:schemeClr val="accent1"/>
                </a:solidFill>
              </a:rPr>
              <a:t>Prix affichés</a:t>
            </a:r>
          </a:p>
          <a:p>
            <a:pPr eaLnBrk="1" hangingPunct="1">
              <a:spcBef>
                <a:spcPts val="0"/>
              </a:spcBef>
              <a:buFont typeface="Wingdings" panose="05000000000000000000" pitchFamily="2" charset="2"/>
              <a:buChar char="q"/>
              <a:defRPr/>
            </a:pPr>
            <a:r>
              <a:rPr lang="fr-BE" sz="2400" b="1" dirty="0">
                <a:solidFill>
                  <a:schemeClr val="accent1"/>
                </a:solidFill>
              </a:rPr>
              <a:t>Circulation aisée </a:t>
            </a:r>
          </a:p>
          <a:p>
            <a:pPr eaLnBrk="1" hangingPunct="1">
              <a:spcBef>
                <a:spcPts val="0"/>
              </a:spcBef>
              <a:buFont typeface="Wingdings" panose="05000000000000000000" pitchFamily="2" charset="2"/>
              <a:buChar char="q"/>
              <a:defRPr/>
            </a:pPr>
            <a:r>
              <a:rPr lang="fr-BE" sz="2400" dirty="0"/>
              <a:t>Création d’une </a:t>
            </a:r>
            <a:r>
              <a:rPr lang="fr-BE" sz="2400" b="1" dirty="0">
                <a:solidFill>
                  <a:schemeClr val="accent1"/>
                </a:solidFill>
              </a:rPr>
              <a:t>ambiance</a:t>
            </a:r>
            <a:r>
              <a:rPr lang="fr-BE" sz="2400" dirty="0"/>
              <a:t> (matériaux ou décoration récurrente/saisonnière)</a:t>
            </a:r>
          </a:p>
        </p:txBody>
      </p:sp>
    </p:spTree>
    <p:extLst>
      <p:ext uri="{BB962C8B-B14F-4D97-AF65-F5344CB8AC3E}">
        <p14:creationId xmlns:p14="http://schemas.microsoft.com/office/powerpoint/2010/main" val="37377590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lIns="90000" tIns="129960" rIns="90000" bIns="46800" anchor="b"/>
          <a:lstStyle/>
          <a:p>
            <a:pPr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Lst>
              <a:defRPr/>
            </a:pPr>
            <a:r>
              <a:rPr lang="en-GB" altLang="fr-FR" sz="3200" b="1" dirty="0">
                <a:solidFill>
                  <a:srgbClr val="71685A"/>
                </a:solidFill>
              </a:rPr>
              <a:t>4. Le folder/brochure</a:t>
            </a:r>
          </a:p>
        </p:txBody>
      </p:sp>
      <p:sp>
        <p:nvSpPr>
          <p:cNvPr id="16387"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8588C21-0A93-4D40-93B0-871416B4C0CA}" type="slidenum">
              <a:rPr lang="fr-FR" altLang="fr-FR" sz="1200" smtClean="0">
                <a:solidFill>
                  <a:srgbClr val="898989"/>
                </a:solidFill>
                <a:latin typeface="Arial" panose="020B0604020202020204" pitchFamily="34" charset="0"/>
              </a:rPr>
              <a:pPr>
                <a:spcBef>
                  <a:spcPct val="0"/>
                </a:spcBef>
                <a:buFontTx/>
                <a:buNone/>
              </a:pPr>
              <a:t>37</a:t>
            </a:fld>
            <a:endParaRPr lang="fr-FR" altLang="fr-FR" sz="1200">
              <a:solidFill>
                <a:srgbClr val="898989"/>
              </a:solidFill>
              <a:latin typeface="Arial" panose="020B0604020202020204" pitchFamily="34" charset="0"/>
            </a:endParaRPr>
          </a:p>
        </p:txBody>
      </p:sp>
      <p:sp>
        <p:nvSpPr>
          <p:cNvPr id="10" name="Espace réservé du contenu 10"/>
          <p:cNvSpPr>
            <a:spLocks noGrp="1"/>
          </p:cNvSpPr>
          <p:nvPr>
            <p:ph sz="quarter" idx="1"/>
          </p:nvPr>
        </p:nvSpPr>
        <p:spPr/>
        <p:txBody>
          <a:bodyPr>
            <a:normAutofit/>
          </a:bodyPr>
          <a:lstStyle/>
          <a:p>
            <a:pPr marL="0" indent="0" eaLnBrk="1" hangingPunct="1">
              <a:spcBef>
                <a:spcPts val="0"/>
              </a:spcBef>
              <a:buFont typeface="Arial" charset="0"/>
              <a:buNone/>
              <a:defRPr/>
            </a:pPr>
            <a:endParaRPr lang="fr-BE" sz="1200" i="1" dirty="0">
              <a:solidFill>
                <a:schemeClr val="accent6">
                  <a:lumMod val="50000"/>
                </a:schemeClr>
              </a:solidFill>
            </a:endParaRPr>
          </a:p>
          <a:p>
            <a:pPr marL="22860" indent="-342900" eaLnBrk="1" hangingPunct="1">
              <a:spcBef>
                <a:spcPts val="0"/>
              </a:spcBef>
              <a:buFont typeface="Wingdings" panose="05000000000000000000" pitchFamily="2" charset="2"/>
              <a:buChar char="q"/>
              <a:defRPr/>
            </a:pPr>
            <a:r>
              <a:rPr lang="fr-BE" sz="2400" b="1" dirty="0">
                <a:solidFill>
                  <a:schemeClr val="accent1"/>
                </a:solidFill>
              </a:rPr>
              <a:t>Moyen incontournable </a:t>
            </a:r>
            <a:r>
              <a:rPr lang="fr-BE" sz="2400" dirty="0"/>
              <a:t>pour se faire connaitre</a:t>
            </a:r>
          </a:p>
          <a:p>
            <a:pPr marL="22860" indent="-342900" eaLnBrk="1" hangingPunct="1">
              <a:spcBef>
                <a:spcPts val="0"/>
              </a:spcBef>
              <a:buFont typeface="Wingdings" panose="05000000000000000000" pitchFamily="2" charset="2"/>
              <a:buChar char="q"/>
              <a:defRPr/>
            </a:pPr>
            <a:r>
              <a:rPr lang="fr-BE" sz="2400" b="1" dirty="0">
                <a:solidFill>
                  <a:schemeClr val="accent1"/>
                </a:solidFill>
              </a:rPr>
              <a:t>Produit d’appel </a:t>
            </a:r>
            <a:r>
              <a:rPr lang="fr-BE" sz="2400" dirty="0"/>
              <a:t>pour faire connaitre le site web (moins  </a:t>
            </a:r>
          </a:p>
          <a:p>
            <a:pPr marL="0" indent="0" eaLnBrk="1" hangingPunct="1">
              <a:spcBef>
                <a:spcPts val="0"/>
              </a:spcBef>
              <a:buNone/>
              <a:defRPr/>
            </a:pPr>
            <a:r>
              <a:rPr lang="fr-BE" sz="2400" dirty="0"/>
              <a:t>     d’infos qu’avant)</a:t>
            </a:r>
          </a:p>
          <a:p>
            <a:pPr marL="22860" indent="-342900" eaLnBrk="1" hangingPunct="1">
              <a:spcBef>
                <a:spcPts val="0"/>
              </a:spcBef>
              <a:buFont typeface="Wingdings" panose="05000000000000000000" pitchFamily="2" charset="2"/>
              <a:buChar char="q"/>
              <a:defRPr/>
            </a:pPr>
            <a:r>
              <a:rPr lang="fr-BE" sz="2400" dirty="0"/>
              <a:t>Importance de belles </a:t>
            </a:r>
            <a:r>
              <a:rPr lang="fr-BE" sz="2400" b="1" dirty="0">
                <a:solidFill>
                  <a:schemeClr val="accent1"/>
                </a:solidFill>
              </a:rPr>
              <a:t>photos attrayantes</a:t>
            </a:r>
          </a:p>
          <a:p>
            <a:pPr marL="22860" indent="-342900" eaLnBrk="1" hangingPunct="1">
              <a:spcBef>
                <a:spcPts val="0"/>
              </a:spcBef>
              <a:buFont typeface="Wingdings" panose="05000000000000000000" pitchFamily="2" charset="2"/>
              <a:buChar char="q"/>
              <a:defRPr/>
            </a:pPr>
            <a:r>
              <a:rPr lang="fr-BE" sz="2400" dirty="0" err="1"/>
              <a:t>Folder</a:t>
            </a:r>
            <a:r>
              <a:rPr lang="fr-BE" sz="2400" dirty="0"/>
              <a:t> </a:t>
            </a:r>
            <a:r>
              <a:rPr lang="fr-BE" sz="2400" b="1" dirty="0">
                <a:solidFill>
                  <a:schemeClr val="accent1"/>
                </a:solidFill>
              </a:rPr>
              <a:t>professionnel </a:t>
            </a:r>
            <a:r>
              <a:rPr lang="fr-BE" sz="2400" dirty="0"/>
              <a:t>= image positive et professionnelle</a:t>
            </a:r>
          </a:p>
          <a:p>
            <a:pPr marL="22860" indent="-342900" eaLnBrk="1" hangingPunct="1">
              <a:spcBef>
                <a:spcPts val="0"/>
              </a:spcBef>
              <a:buFont typeface="Wingdings" panose="05000000000000000000" pitchFamily="2" charset="2"/>
              <a:buChar char="q"/>
              <a:defRPr/>
            </a:pPr>
            <a:r>
              <a:rPr lang="fr-BE" sz="2400" dirty="0"/>
              <a:t>Peu de texte</a:t>
            </a:r>
          </a:p>
          <a:p>
            <a:pPr marL="22860" indent="-342900" eaLnBrk="1" hangingPunct="1">
              <a:spcBef>
                <a:spcPts val="0"/>
              </a:spcBef>
              <a:buFont typeface="Wingdings" panose="05000000000000000000" pitchFamily="2" charset="2"/>
              <a:buChar char="q"/>
              <a:defRPr/>
            </a:pPr>
            <a:r>
              <a:rPr lang="fr-BE" sz="2400" dirty="0"/>
              <a:t>Format fermé classique US (1/3 A4)</a:t>
            </a:r>
          </a:p>
          <a:p>
            <a:pPr marL="22860" indent="-342900" eaLnBrk="1" hangingPunct="1">
              <a:spcBef>
                <a:spcPts val="0"/>
              </a:spcBef>
              <a:buFont typeface="Wingdings" panose="05000000000000000000" pitchFamily="2" charset="2"/>
              <a:buChar char="q"/>
              <a:defRPr/>
            </a:pPr>
            <a:r>
              <a:rPr lang="fr-BE" sz="2400" dirty="0"/>
              <a:t>!!! Aux fautes d’orthographe et écriture non lisible</a:t>
            </a:r>
          </a:p>
          <a:p>
            <a:pPr eaLnBrk="1" hangingPunct="1">
              <a:buFont typeface="Arial" charset="0"/>
              <a:buNone/>
              <a:defRPr/>
            </a:pPr>
            <a:endParaRPr lang="fr-BE" sz="1800" dirty="0"/>
          </a:p>
          <a:p>
            <a:pPr eaLnBrk="1" hangingPunct="1">
              <a:buFont typeface="Arial" charset="0"/>
              <a:buNone/>
              <a:defRPr/>
            </a:pPr>
            <a:r>
              <a:rPr lang="fr-BE" sz="1800" i="1" dirty="0"/>
              <a:t>Extrait de la fiche « </a:t>
            </a:r>
            <a:r>
              <a:rPr lang="fr-BE" sz="1800" i="1" dirty="0" err="1"/>
              <a:t>Folder</a:t>
            </a:r>
            <a:r>
              <a:rPr lang="fr-BE" sz="1800" i="1" dirty="0"/>
              <a:t> » de la boite à outils communication d’Accueil </a:t>
            </a:r>
            <a:r>
              <a:rPr lang="fr-BE" sz="1800" i="1" dirty="0" smtClean="0"/>
              <a:t>Champêtre </a:t>
            </a:r>
          </a:p>
          <a:p>
            <a:pPr eaLnBrk="1" hangingPunct="1">
              <a:buFont typeface="Arial" charset="0"/>
              <a:buNone/>
              <a:defRPr/>
            </a:pPr>
            <a:r>
              <a:rPr lang="fr-BE" sz="1800" i="1" dirty="0" smtClean="0"/>
              <a:t>en </a:t>
            </a:r>
            <a:r>
              <a:rPr lang="fr-BE" sz="1800" i="1" dirty="0"/>
              <a:t>Wallonie</a:t>
            </a:r>
          </a:p>
          <a:p>
            <a:pPr algn="ctr" eaLnBrk="1" hangingPunct="1">
              <a:buFont typeface="Arial" charset="0"/>
              <a:buNone/>
              <a:defRPr/>
            </a:pPr>
            <a:endParaRPr lang="fr-BE" sz="4400" dirty="0"/>
          </a:p>
        </p:txBody>
      </p:sp>
    </p:spTree>
    <p:extLst>
      <p:ext uri="{BB962C8B-B14F-4D97-AF65-F5344CB8AC3E}">
        <p14:creationId xmlns:p14="http://schemas.microsoft.com/office/powerpoint/2010/main" val="3024580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lIns="90000" tIns="129960" rIns="90000" bIns="46800" anchor="b"/>
          <a:lstStyle/>
          <a:p>
            <a:pPr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Lst>
              <a:defRPr/>
            </a:pPr>
            <a:r>
              <a:rPr lang="en-GB" altLang="fr-FR" sz="3200" b="1" dirty="0">
                <a:solidFill>
                  <a:srgbClr val="71685A"/>
                </a:solidFill>
              </a:rPr>
              <a:t>5. La carte de </a:t>
            </a:r>
            <a:r>
              <a:rPr lang="en-GB" altLang="fr-FR" sz="3200" b="1" dirty="0" err="1">
                <a:solidFill>
                  <a:srgbClr val="71685A"/>
                </a:solidFill>
              </a:rPr>
              <a:t>visite</a:t>
            </a:r>
            <a:endParaRPr lang="en-GB" altLang="fr-FR" sz="3200" b="1" dirty="0">
              <a:solidFill>
                <a:srgbClr val="71685A"/>
              </a:solidFill>
            </a:endParaRPr>
          </a:p>
        </p:txBody>
      </p:sp>
      <p:sp>
        <p:nvSpPr>
          <p:cNvPr id="18435"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96119C-4BEB-4954-A425-3C19444B4731}" type="slidenum">
              <a:rPr lang="fr-FR" altLang="fr-FR" sz="1200" smtClean="0">
                <a:solidFill>
                  <a:srgbClr val="898989"/>
                </a:solidFill>
                <a:latin typeface="Arial" panose="020B0604020202020204" pitchFamily="34" charset="0"/>
              </a:rPr>
              <a:pPr>
                <a:spcBef>
                  <a:spcPct val="0"/>
                </a:spcBef>
                <a:buFontTx/>
                <a:buNone/>
              </a:pPr>
              <a:t>38</a:t>
            </a:fld>
            <a:endParaRPr lang="fr-FR" altLang="fr-FR" sz="1200">
              <a:solidFill>
                <a:srgbClr val="898989"/>
              </a:solidFill>
              <a:latin typeface="Arial" panose="020B0604020202020204" pitchFamily="34" charset="0"/>
            </a:endParaRPr>
          </a:p>
        </p:txBody>
      </p:sp>
      <p:sp>
        <p:nvSpPr>
          <p:cNvPr id="10" name="Espace réservé du contenu 10"/>
          <p:cNvSpPr>
            <a:spLocks noGrp="1"/>
          </p:cNvSpPr>
          <p:nvPr>
            <p:ph sz="quarter" idx="1"/>
          </p:nvPr>
        </p:nvSpPr>
        <p:spPr/>
        <p:txBody>
          <a:bodyPr>
            <a:normAutofit lnSpcReduction="10000"/>
          </a:bodyPr>
          <a:lstStyle/>
          <a:p>
            <a:pPr marL="0" indent="0" eaLnBrk="1" hangingPunct="1">
              <a:spcBef>
                <a:spcPts val="0"/>
              </a:spcBef>
              <a:buFont typeface="Arial" charset="0"/>
              <a:buNone/>
              <a:defRPr/>
            </a:pPr>
            <a:endParaRPr lang="fr-BE" sz="1200" i="1" dirty="0">
              <a:solidFill>
                <a:schemeClr val="accent6">
                  <a:lumMod val="50000"/>
                </a:schemeClr>
              </a:solidFill>
            </a:endParaRPr>
          </a:p>
          <a:p>
            <a:pPr marL="22860" indent="-342900" eaLnBrk="1" hangingPunct="1">
              <a:spcBef>
                <a:spcPts val="0"/>
              </a:spcBef>
              <a:buFont typeface="Wingdings" panose="05000000000000000000" pitchFamily="2" charset="2"/>
              <a:buChar char="q"/>
              <a:defRPr/>
            </a:pPr>
            <a:r>
              <a:rPr lang="fr-BE" sz="2400" b="1" dirty="0">
                <a:solidFill>
                  <a:schemeClr val="accent1"/>
                </a:solidFill>
              </a:rPr>
              <a:t>Premier échange </a:t>
            </a:r>
            <a:r>
              <a:rPr lang="fr-BE" sz="2400" dirty="0"/>
              <a:t>avec le client potentiel</a:t>
            </a:r>
          </a:p>
          <a:p>
            <a:pPr marL="22860" indent="-342900" eaLnBrk="1" hangingPunct="1">
              <a:spcBef>
                <a:spcPts val="0"/>
              </a:spcBef>
              <a:buFont typeface="Wingdings" panose="05000000000000000000" pitchFamily="2" charset="2"/>
              <a:buChar char="q"/>
              <a:defRPr/>
            </a:pPr>
            <a:r>
              <a:rPr lang="fr-BE" sz="2400" dirty="0"/>
              <a:t>But : laisser vos </a:t>
            </a:r>
            <a:r>
              <a:rPr lang="fr-BE" sz="2400" b="1" dirty="0">
                <a:solidFill>
                  <a:schemeClr val="accent1"/>
                </a:solidFill>
              </a:rPr>
              <a:t>coordonnées</a:t>
            </a:r>
            <a:r>
              <a:rPr lang="fr-BE" sz="2400" dirty="0"/>
              <a:t> et laisser une </a:t>
            </a:r>
            <a:r>
              <a:rPr lang="fr-BE" sz="2400" b="1" dirty="0">
                <a:solidFill>
                  <a:schemeClr val="accent1"/>
                </a:solidFill>
              </a:rPr>
              <a:t>image</a:t>
            </a:r>
            <a:r>
              <a:rPr lang="fr-BE" sz="2400" dirty="0"/>
              <a:t> dont on se souviendra</a:t>
            </a:r>
          </a:p>
          <a:p>
            <a:pPr marL="22860" indent="-342900" eaLnBrk="1" hangingPunct="1">
              <a:spcBef>
                <a:spcPts val="0"/>
              </a:spcBef>
              <a:buFont typeface="Wingdings" panose="05000000000000000000" pitchFamily="2" charset="2"/>
              <a:buChar char="q"/>
              <a:defRPr/>
            </a:pPr>
            <a:r>
              <a:rPr lang="fr-BE" sz="2400" dirty="0"/>
              <a:t>Format standard (85 x 55 mm)</a:t>
            </a:r>
          </a:p>
          <a:p>
            <a:pPr marL="22860" indent="-342900" eaLnBrk="1" hangingPunct="1">
              <a:spcBef>
                <a:spcPts val="0"/>
              </a:spcBef>
              <a:buFont typeface="Wingdings" panose="05000000000000000000" pitchFamily="2" charset="2"/>
              <a:buChar char="q"/>
              <a:defRPr/>
            </a:pPr>
            <a:r>
              <a:rPr lang="fr-BE" sz="2400" dirty="0"/>
              <a:t>De </a:t>
            </a:r>
            <a:r>
              <a:rPr lang="fr-BE" sz="2400" b="1" dirty="0">
                <a:solidFill>
                  <a:schemeClr val="accent1"/>
                </a:solidFill>
              </a:rPr>
              <a:t>plus en plus originale </a:t>
            </a:r>
            <a:r>
              <a:rPr lang="fr-BE" sz="2400" dirty="0"/>
              <a:t>(matière, forme et textures originales)</a:t>
            </a:r>
          </a:p>
          <a:p>
            <a:pPr marL="22860" indent="-342900" eaLnBrk="1" hangingPunct="1">
              <a:spcBef>
                <a:spcPts val="0"/>
              </a:spcBef>
              <a:buFont typeface="Wingdings" panose="05000000000000000000" pitchFamily="2" charset="2"/>
              <a:buChar char="q"/>
              <a:defRPr/>
            </a:pPr>
            <a:r>
              <a:rPr lang="fr-BE" sz="2400" dirty="0"/>
              <a:t>Format double = plus de place pour photos</a:t>
            </a:r>
          </a:p>
          <a:p>
            <a:pPr marL="22860" indent="-342900" eaLnBrk="1" hangingPunct="1">
              <a:spcBef>
                <a:spcPts val="0"/>
              </a:spcBef>
              <a:buFont typeface="Wingdings" panose="05000000000000000000" pitchFamily="2" charset="2"/>
              <a:buChar char="q"/>
              <a:defRPr/>
            </a:pPr>
            <a:r>
              <a:rPr lang="fr-BE" sz="2400" b="1" dirty="0">
                <a:solidFill>
                  <a:schemeClr val="accent1"/>
                </a:solidFill>
              </a:rPr>
              <a:t>Peu de texte</a:t>
            </a:r>
          </a:p>
          <a:p>
            <a:pPr marL="22860" indent="-342900" eaLnBrk="1" hangingPunct="1">
              <a:spcBef>
                <a:spcPts val="0"/>
              </a:spcBef>
              <a:buFont typeface="Wingdings" panose="05000000000000000000" pitchFamily="2" charset="2"/>
              <a:buChar char="q"/>
              <a:defRPr/>
            </a:pPr>
            <a:r>
              <a:rPr lang="fr-BE" sz="2400" dirty="0"/>
              <a:t>Peut remplacer le </a:t>
            </a:r>
            <a:r>
              <a:rPr lang="fr-BE" sz="2400" dirty="0" err="1"/>
              <a:t>folder</a:t>
            </a:r>
            <a:endParaRPr lang="fr-BE" sz="2400" dirty="0"/>
          </a:p>
          <a:p>
            <a:pPr marL="22860" indent="-342900" eaLnBrk="1" hangingPunct="1">
              <a:spcBef>
                <a:spcPts val="0"/>
              </a:spcBef>
              <a:buFont typeface="Wingdings" panose="05000000000000000000" pitchFamily="2" charset="2"/>
              <a:buChar char="q"/>
              <a:defRPr/>
            </a:pPr>
            <a:r>
              <a:rPr lang="fr-BE" sz="2400" dirty="0"/>
              <a:t>!!! Aux fautes d’orthographe et écriture non lisible</a:t>
            </a:r>
          </a:p>
          <a:p>
            <a:pPr eaLnBrk="1" hangingPunct="1">
              <a:buFont typeface="Arial" charset="0"/>
              <a:buNone/>
              <a:defRPr/>
            </a:pPr>
            <a:endParaRPr lang="fr-BE" sz="500" dirty="0"/>
          </a:p>
          <a:p>
            <a:pPr eaLnBrk="1" hangingPunct="1">
              <a:buFont typeface="Arial" charset="0"/>
              <a:buNone/>
              <a:defRPr/>
            </a:pPr>
            <a:r>
              <a:rPr lang="fr-BE" sz="1800" i="1" dirty="0"/>
              <a:t>Extrait de la fiche « Cartes de visite » de la boite à outils communication </a:t>
            </a:r>
            <a:r>
              <a:rPr lang="fr-BE" sz="1800" i="1" dirty="0" smtClean="0"/>
              <a:t>d’Accueil</a:t>
            </a:r>
          </a:p>
          <a:p>
            <a:pPr eaLnBrk="1" hangingPunct="1">
              <a:buFont typeface="Arial" charset="0"/>
              <a:buNone/>
              <a:defRPr/>
            </a:pPr>
            <a:r>
              <a:rPr lang="fr-BE" sz="1800" i="1" dirty="0" smtClean="0"/>
              <a:t>Champêtre </a:t>
            </a:r>
            <a:r>
              <a:rPr lang="fr-BE" sz="1800" i="1" dirty="0"/>
              <a:t>en Wallonie</a:t>
            </a:r>
          </a:p>
          <a:p>
            <a:pPr algn="ctr" eaLnBrk="1" hangingPunct="1">
              <a:buFont typeface="Arial" charset="0"/>
              <a:buNone/>
              <a:defRPr/>
            </a:pPr>
            <a:endParaRPr lang="fr-BE" sz="4400" dirty="0"/>
          </a:p>
        </p:txBody>
      </p:sp>
    </p:spTree>
    <p:extLst>
      <p:ext uri="{BB962C8B-B14F-4D97-AF65-F5344CB8AC3E}">
        <p14:creationId xmlns:p14="http://schemas.microsoft.com/office/powerpoint/2010/main" val="2725347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lIns="90000" tIns="129960" rIns="90000" bIns="46800" anchor="b"/>
          <a:lstStyle/>
          <a:p>
            <a:pPr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Lst>
              <a:defRPr/>
            </a:pPr>
            <a:r>
              <a:rPr lang="en-GB" altLang="fr-FR" sz="3200" b="1" dirty="0">
                <a:solidFill>
                  <a:srgbClr val="71685A"/>
                </a:solidFill>
              </a:rPr>
              <a:t>6. La page Facebook</a:t>
            </a:r>
          </a:p>
        </p:txBody>
      </p:sp>
      <p:sp>
        <p:nvSpPr>
          <p:cNvPr id="20483"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4384207-93B4-4E29-9DA8-C6404CBE0239}" type="slidenum">
              <a:rPr lang="fr-FR" altLang="fr-FR" sz="1200" smtClean="0">
                <a:solidFill>
                  <a:srgbClr val="898989"/>
                </a:solidFill>
                <a:latin typeface="Arial" panose="020B0604020202020204" pitchFamily="34" charset="0"/>
              </a:rPr>
              <a:pPr>
                <a:spcBef>
                  <a:spcPct val="0"/>
                </a:spcBef>
                <a:buFontTx/>
                <a:buNone/>
              </a:pPr>
              <a:t>39</a:t>
            </a:fld>
            <a:endParaRPr lang="fr-FR" altLang="fr-FR" sz="1200">
              <a:solidFill>
                <a:srgbClr val="898989"/>
              </a:solidFill>
              <a:latin typeface="Arial" panose="020B0604020202020204" pitchFamily="34" charset="0"/>
            </a:endParaRPr>
          </a:p>
        </p:txBody>
      </p:sp>
      <p:sp>
        <p:nvSpPr>
          <p:cNvPr id="10" name="Espace réservé du contenu 10"/>
          <p:cNvSpPr>
            <a:spLocks noGrp="1"/>
          </p:cNvSpPr>
          <p:nvPr>
            <p:ph sz="quarter" idx="1"/>
          </p:nvPr>
        </p:nvSpPr>
        <p:spPr>
          <a:xfrm>
            <a:off x="612648" y="1600200"/>
            <a:ext cx="8153400" cy="4709120"/>
          </a:xfrm>
        </p:spPr>
        <p:txBody>
          <a:bodyPr>
            <a:normAutofit lnSpcReduction="10000"/>
          </a:bodyPr>
          <a:lstStyle/>
          <a:p>
            <a:pPr marL="0" indent="0" eaLnBrk="1" hangingPunct="1">
              <a:spcBef>
                <a:spcPts val="0"/>
              </a:spcBef>
              <a:buFont typeface="Arial" charset="0"/>
              <a:buNone/>
              <a:defRPr/>
            </a:pPr>
            <a:endParaRPr lang="fr-BE" sz="1200" i="1" dirty="0">
              <a:solidFill>
                <a:schemeClr val="accent6">
                  <a:lumMod val="50000"/>
                </a:schemeClr>
              </a:solidFill>
            </a:endParaRPr>
          </a:p>
          <a:p>
            <a:pPr marL="22860" indent="-342900" eaLnBrk="1" hangingPunct="1">
              <a:spcBef>
                <a:spcPts val="0"/>
              </a:spcBef>
              <a:buFont typeface="Wingdings" panose="05000000000000000000" pitchFamily="2" charset="2"/>
              <a:buChar char="q"/>
              <a:defRPr/>
            </a:pPr>
            <a:r>
              <a:rPr lang="fr-BE" sz="2400" b="1" dirty="0">
                <a:solidFill>
                  <a:schemeClr val="accent1"/>
                </a:solidFill>
              </a:rPr>
              <a:t>≠ de profil </a:t>
            </a:r>
            <a:r>
              <a:rPr lang="fr-BE" sz="2400" dirty="0" smtClean="0"/>
              <a:t>Facebook</a:t>
            </a:r>
            <a:endParaRPr lang="fr-BE" sz="2400" dirty="0"/>
          </a:p>
          <a:p>
            <a:pPr marL="22860" indent="-342900" eaLnBrk="1" hangingPunct="1">
              <a:spcBef>
                <a:spcPts val="0"/>
              </a:spcBef>
              <a:buFont typeface="Wingdings" panose="05000000000000000000" pitchFamily="2" charset="2"/>
              <a:buChar char="q"/>
              <a:defRPr/>
            </a:pPr>
            <a:r>
              <a:rPr lang="fr-BE" sz="2400" dirty="0"/>
              <a:t>Outil de promotion </a:t>
            </a:r>
            <a:r>
              <a:rPr lang="fr-BE" sz="2400" b="1" dirty="0">
                <a:solidFill>
                  <a:schemeClr val="accent1"/>
                </a:solidFill>
              </a:rPr>
              <a:t>gratuit</a:t>
            </a:r>
          </a:p>
          <a:p>
            <a:pPr marL="22860" indent="-342900" eaLnBrk="1" hangingPunct="1">
              <a:spcBef>
                <a:spcPts val="0"/>
              </a:spcBef>
              <a:buFont typeface="Wingdings" panose="05000000000000000000" pitchFamily="2" charset="2"/>
              <a:buChar char="q"/>
              <a:defRPr/>
            </a:pPr>
            <a:r>
              <a:rPr lang="fr-BE" sz="2400" dirty="0"/>
              <a:t>Permet de </a:t>
            </a:r>
            <a:r>
              <a:rPr lang="fr-BE" sz="2400" b="1" dirty="0">
                <a:solidFill>
                  <a:schemeClr val="accent1"/>
                </a:solidFill>
              </a:rPr>
              <a:t>toucher beaucoup de personnes </a:t>
            </a:r>
            <a:r>
              <a:rPr lang="fr-BE" sz="2400" dirty="0"/>
              <a:t>en une fois</a:t>
            </a:r>
          </a:p>
          <a:p>
            <a:pPr marL="22860" indent="-342900" eaLnBrk="1" hangingPunct="1">
              <a:spcBef>
                <a:spcPts val="0"/>
              </a:spcBef>
              <a:buFont typeface="Wingdings" panose="05000000000000000000" pitchFamily="2" charset="2"/>
              <a:buChar char="q"/>
              <a:defRPr/>
            </a:pPr>
            <a:r>
              <a:rPr lang="fr-BE" sz="2400" b="1" dirty="0">
                <a:solidFill>
                  <a:schemeClr val="accent1"/>
                </a:solidFill>
              </a:rPr>
              <a:t>Fidéliser</a:t>
            </a:r>
            <a:r>
              <a:rPr lang="fr-BE" sz="2400" dirty="0"/>
              <a:t> sa clientèle (rappeler que l’on existe)</a:t>
            </a:r>
          </a:p>
          <a:p>
            <a:pPr marL="22860" indent="-342900" eaLnBrk="1" hangingPunct="1">
              <a:spcBef>
                <a:spcPts val="0"/>
              </a:spcBef>
              <a:buFont typeface="Wingdings" panose="05000000000000000000" pitchFamily="2" charset="2"/>
              <a:buChar char="q"/>
              <a:defRPr/>
            </a:pPr>
            <a:r>
              <a:rPr lang="fr-BE" sz="2400" dirty="0"/>
              <a:t>Que publier:</a:t>
            </a:r>
          </a:p>
          <a:p>
            <a:pPr marL="857250" lvl="2" indent="-285750" eaLnBrk="1" hangingPunct="1">
              <a:spcBef>
                <a:spcPts val="0"/>
              </a:spcBef>
              <a:buFont typeface="Wingdings" panose="05000000000000000000" pitchFamily="2" charset="2"/>
              <a:buChar char="q"/>
              <a:defRPr/>
            </a:pPr>
            <a:r>
              <a:rPr lang="fr-BE" sz="2200" dirty="0"/>
              <a:t>Nouveau produit</a:t>
            </a:r>
          </a:p>
          <a:p>
            <a:pPr marL="857250" lvl="2" indent="-285750" eaLnBrk="1" hangingPunct="1">
              <a:spcBef>
                <a:spcPts val="0"/>
              </a:spcBef>
              <a:buFont typeface="Wingdings" panose="05000000000000000000" pitchFamily="2" charset="2"/>
              <a:buChar char="q"/>
              <a:defRPr/>
            </a:pPr>
            <a:r>
              <a:rPr lang="fr-BE" sz="2200" dirty="0"/>
              <a:t>Nouveau site web</a:t>
            </a:r>
          </a:p>
          <a:p>
            <a:pPr marL="857250" lvl="2" indent="-285750" eaLnBrk="1" hangingPunct="1">
              <a:spcBef>
                <a:spcPts val="0"/>
              </a:spcBef>
              <a:buFont typeface="Wingdings" panose="05000000000000000000" pitchFamily="2" charset="2"/>
              <a:buChar char="q"/>
              <a:defRPr/>
            </a:pPr>
            <a:r>
              <a:rPr lang="fr-BE" sz="2200" dirty="0"/>
              <a:t>Nouvelles photos</a:t>
            </a:r>
          </a:p>
          <a:p>
            <a:pPr marL="857250" lvl="2" indent="-285750" eaLnBrk="1" hangingPunct="1">
              <a:spcBef>
                <a:spcPts val="0"/>
              </a:spcBef>
              <a:buFont typeface="Wingdings" panose="05000000000000000000" pitchFamily="2" charset="2"/>
              <a:buChar char="q"/>
              <a:defRPr/>
            </a:pPr>
            <a:r>
              <a:rPr lang="fr-BE" sz="2200" dirty="0"/>
              <a:t>Nouvelle activité, nouvelle réalisation</a:t>
            </a:r>
          </a:p>
          <a:p>
            <a:pPr marL="857250" lvl="2" indent="-285750" eaLnBrk="1" hangingPunct="1">
              <a:spcBef>
                <a:spcPts val="0"/>
              </a:spcBef>
              <a:buFont typeface="Wingdings" panose="05000000000000000000" pitchFamily="2" charset="2"/>
              <a:buChar char="q"/>
              <a:defRPr/>
            </a:pPr>
            <a:r>
              <a:rPr lang="fr-BE" sz="2200" dirty="0"/>
              <a:t>Réductions, promotion, offres spéciales</a:t>
            </a:r>
          </a:p>
          <a:p>
            <a:pPr marL="857250" lvl="2" indent="-285750" eaLnBrk="1" hangingPunct="1">
              <a:spcBef>
                <a:spcPts val="0"/>
              </a:spcBef>
              <a:buFont typeface="Wingdings" panose="05000000000000000000" pitchFamily="2" charset="2"/>
              <a:buChar char="q"/>
              <a:defRPr/>
            </a:pPr>
            <a:r>
              <a:rPr lang="fr-BE" sz="2200" dirty="0"/>
              <a:t>Évènements,…</a:t>
            </a:r>
          </a:p>
          <a:p>
            <a:pPr eaLnBrk="1" hangingPunct="1">
              <a:buFont typeface="Arial" charset="0"/>
              <a:buNone/>
              <a:defRPr/>
            </a:pPr>
            <a:endParaRPr lang="fr-BE" sz="500" dirty="0"/>
          </a:p>
          <a:p>
            <a:pPr eaLnBrk="1" hangingPunct="1">
              <a:buFont typeface="Arial" charset="0"/>
              <a:buNone/>
              <a:defRPr/>
            </a:pPr>
            <a:r>
              <a:rPr lang="fr-BE" sz="1800" i="1" dirty="0"/>
              <a:t>Extrait de la fiche « Créer une page Facebook » de la boite à outils communication </a:t>
            </a:r>
            <a:endParaRPr lang="fr-BE" sz="1800" i="1" dirty="0" smtClean="0"/>
          </a:p>
          <a:p>
            <a:pPr eaLnBrk="1" hangingPunct="1">
              <a:buFont typeface="Arial" charset="0"/>
              <a:buNone/>
              <a:defRPr/>
            </a:pPr>
            <a:r>
              <a:rPr lang="fr-BE" sz="1800" i="1" dirty="0" smtClean="0"/>
              <a:t>d’Accueil </a:t>
            </a:r>
            <a:r>
              <a:rPr lang="fr-BE" sz="1800" i="1" dirty="0"/>
              <a:t>Champêtre en Wallonie</a:t>
            </a:r>
          </a:p>
          <a:p>
            <a:pPr algn="ctr" eaLnBrk="1" hangingPunct="1">
              <a:buFont typeface="Arial" charset="0"/>
              <a:buNone/>
              <a:defRPr/>
            </a:pPr>
            <a:endParaRPr lang="fr-BE" sz="4400" dirty="0"/>
          </a:p>
        </p:txBody>
      </p:sp>
    </p:spTree>
    <p:extLst>
      <p:ext uri="{BB962C8B-B14F-4D97-AF65-F5344CB8AC3E}">
        <p14:creationId xmlns:p14="http://schemas.microsoft.com/office/powerpoint/2010/main" val="21998969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11"/>
          <p:cNvSpPr>
            <a:spLocks noGrp="1" noChangeArrowheads="1"/>
          </p:cNvSpPr>
          <p:nvPr>
            <p:ph type="sldNum" sz="quarter" idx="12"/>
          </p:nvPr>
        </p:nvSpPr>
        <p:spPr>
          <a:xfrm>
            <a:off x="5183188"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73F565-AE45-44A6-9691-9CEDCFA2A9C6}" type="slidenum">
              <a:rPr lang="fr-BE" altLang="fr-FR">
                <a:solidFill>
                  <a:srgbClr val="898989"/>
                </a:solidFill>
              </a:rPr>
              <a:pPr eaLnBrk="1" hangingPunct="1"/>
              <a:t>4</a:t>
            </a:fld>
            <a:endParaRPr lang="fr-BE" altLang="fr-FR">
              <a:solidFill>
                <a:srgbClr val="898989"/>
              </a:solidFill>
            </a:endParaRPr>
          </a:p>
        </p:txBody>
      </p:sp>
      <p:sp>
        <p:nvSpPr>
          <p:cNvPr id="18437" name="Text Box 3"/>
          <p:cNvSpPr txBox="1">
            <a:spLocks noChangeArrowheads="1"/>
          </p:cNvSpPr>
          <p:nvPr/>
        </p:nvSpPr>
        <p:spPr bwMode="auto">
          <a:xfrm>
            <a:off x="1363663" y="1554163"/>
            <a:ext cx="6697662" cy="523875"/>
          </a:xfrm>
          <a:prstGeom prst="rect">
            <a:avLst/>
          </a:prstGeom>
          <a:solidFill>
            <a:schemeClr val="accent1">
              <a:lumMod val="20000"/>
              <a:lumOff val="80000"/>
            </a:schemeClr>
          </a:solidFill>
          <a:ln w="28575">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fr-BE" sz="2800" b="1" dirty="0">
                <a:solidFill>
                  <a:srgbClr val="71685A"/>
                </a:solidFill>
                <a:latin typeface="+mn-lt"/>
                <a:cs typeface="+mn-cs"/>
              </a:rPr>
              <a:t>Cellule de coordination   (ULg-GxABT</a:t>
            </a:r>
            <a:r>
              <a:rPr lang="fr-BE" sz="2800" dirty="0">
                <a:solidFill>
                  <a:srgbClr val="71685A"/>
                </a:solidFill>
                <a:latin typeface="+mn-lt"/>
                <a:cs typeface="+mn-cs"/>
              </a:rPr>
              <a:t>)</a:t>
            </a:r>
            <a:endParaRPr lang="fr-FR" sz="2800" dirty="0">
              <a:solidFill>
                <a:srgbClr val="71685A"/>
              </a:solidFill>
              <a:latin typeface="+mn-lt"/>
              <a:cs typeface="+mn-cs"/>
            </a:endParaRPr>
          </a:p>
        </p:txBody>
      </p:sp>
      <p:sp>
        <p:nvSpPr>
          <p:cNvPr id="18438" name="Text Box 4"/>
          <p:cNvSpPr txBox="1">
            <a:spLocks noChangeArrowheads="1"/>
          </p:cNvSpPr>
          <p:nvPr/>
        </p:nvSpPr>
        <p:spPr bwMode="auto">
          <a:xfrm>
            <a:off x="933450" y="3074988"/>
            <a:ext cx="2286000" cy="830997"/>
          </a:xfrm>
          <a:prstGeom prst="rect">
            <a:avLst/>
          </a:prstGeom>
          <a:solidFill>
            <a:schemeClr val="accent1">
              <a:lumMod val="20000"/>
              <a:lumOff val="80000"/>
            </a:schemeClr>
          </a:solidFill>
          <a:ln w="28575">
            <a:headEnd/>
            <a:tailEnd/>
          </a:ln>
        </p:spPr>
        <p:style>
          <a:lnRef idx="2">
            <a:schemeClr val="accent1"/>
          </a:lnRef>
          <a:fillRef idx="1">
            <a:schemeClr val="lt1"/>
          </a:fillRef>
          <a:effectRef idx="0">
            <a:schemeClr val="accent1"/>
          </a:effectRef>
          <a:fontRef idx="minor">
            <a:schemeClr val="dk1"/>
          </a:fontRef>
        </p:style>
        <p:txBody>
          <a:bodyPr>
            <a:spAutoFit/>
          </a:bodyPr>
          <a:lstStyle>
            <a:defPPr>
              <a:defRPr lang="fr-FR"/>
            </a:defPPr>
            <a:lvl1pPr algn="ctr" fontAlgn="auto">
              <a:spcBef>
                <a:spcPts val="0"/>
              </a:spcBef>
              <a:spcAft>
                <a:spcPts val="0"/>
              </a:spcAft>
              <a:defRPr sz="2800" b="1">
                <a:solidFill>
                  <a:srgbClr val="71685A"/>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BE" sz="2400" dirty="0"/>
              <a:t>Encadrement hygiénique</a:t>
            </a:r>
            <a:endParaRPr lang="fr-FR" sz="2400" dirty="0"/>
          </a:p>
        </p:txBody>
      </p:sp>
      <p:sp>
        <p:nvSpPr>
          <p:cNvPr id="18439" name="Text Box 5"/>
          <p:cNvSpPr txBox="1">
            <a:spLocks noChangeArrowheads="1"/>
          </p:cNvSpPr>
          <p:nvPr/>
        </p:nvSpPr>
        <p:spPr bwMode="auto">
          <a:xfrm>
            <a:off x="3475038" y="3074988"/>
            <a:ext cx="2286000" cy="831850"/>
          </a:xfrm>
          <a:prstGeom prst="rect">
            <a:avLst/>
          </a:prstGeom>
          <a:solidFill>
            <a:schemeClr val="accent1">
              <a:lumMod val="20000"/>
              <a:lumOff val="80000"/>
            </a:schemeClr>
          </a:solidFill>
          <a:ln w="28575">
            <a:headEnd/>
            <a:tailEnd/>
          </a:ln>
        </p:spPr>
        <p:style>
          <a:lnRef idx="2">
            <a:schemeClr val="accent1"/>
          </a:lnRef>
          <a:fillRef idx="1">
            <a:schemeClr val="lt1"/>
          </a:fillRef>
          <a:effectRef idx="0">
            <a:schemeClr val="accent1"/>
          </a:effectRef>
          <a:fontRef idx="minor">
            <a:schemeClr val="dk1"/>
          </a:fontRef>
        </p:style>
        <p:txBody>
          <a:bodyPr>
            <a:spAutoFit/>
          </a:bodyPr>
          <a:lstStyle>
            <a:defPPr>
              <a:defRPr lang="fr-FR"/>
            </a:defPPr>
            <a:lvl1pPr algn="ctr" fontAlgn="auto">
              <a:spcBef>
                <a:spcPts val="0"/>
              </a:spcBef>
              <a:spcAft>
                <a:spcPts val="0"/>
              </a:spcAft>
              <a:defRPr sz="2400" b="1">
                <a:solidFill>
                  <a:srgbClr val="71685A"/>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BE"/>
              <a:t>Encadrement économique</a:t>
            </a:r>
            <a:endParaRPr lang="fr-FR" dirty="0"/>
          </a:p>
        </p:txBody>
      </p:sp>
      <p:sp>
        <p:nvSpPr>
          <p:cNvPr id="18440" name="Text Box 6"/>
          <p:cNvSpPr txBox="1">
            <a:spLocks noChangeArrowheads="1"/>
          </p:cNvSpPr>
          <p:nvPr/>
        </p:nvSpPr>
        <p:spPr bwMode="auto">
          <a:xfrm>
            <a:off x="5970588" y="3078163"/>
            <a:ext cx="2362200" cy="831850"/>
          </a:xfrm>
          <a:prstGeom prst="rect">
            <a:avLst/>
          </a:prstGeom>
          <a:solidFill>
            <a:schemeClr val="accent1">
              <a:lumMod val="20000"/>
              <a:lumOff val="80000"/>
            </a:schemeClr>
          </a:solidFill>
          <a:ln w="28575">
            <a:headEnd/>
            <a:tailEnd/>
          </a:ln>
        </p:spPr>
        <p:style>
          <a:lnRef idx="2">
            <a:schemeClr val="accent1"/>
          </a:lnRef>
          <a:fillRef idx="1">
            <a:schemeClr val="lt1"/>
          </a:fillRef>
          <a:effectRef idx="0">
            <a:schemeClr val="accent1"/>
          </a:effectRef>
          <a:fontRef idx="minor">
            <a:schemeClr val="dk1"/>
          </a:fontRef>
        </p:style>
        <p:txBody>
          <a:bodyPr>
            <a:spAutoFit/>
          </a:bodyPr>
          <a:lstStyle>
            <a:defPPr>
              <a:defRPr lang="fr-FR"/>
            </a:defPPr>
            <a:lvl1pPr algn="ctr" fontAlgn="auto">
              <a:spcBef>
                <a:spcPts val="0"/>
              </a:spcBef>
              <a:spcAft>
                <a:spcPts val="0"/>
              </a:spcAft>
              <a:defRPr sz="2400" b="1">
                <a:solidFill>
                  <a:srgbClr val="71685A"/>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BE" dirty="0"/>
              <a:t>Encadrement technologique </a:t>
            </a:r>
            <a:endParaRPr lang="fr-FR" dirty="0"/>
          </a:p>
        </p:txBody>
      </p:sp>
      <p:sp>
        <p:nvSpPr>
          <p:cNvPr id="18441" name="Text Box 7"/>
          <p:cNvSpPr txBox="1">
            <a:spLocks noChangeArrowheads="1"/>
          </p:cNvSpPr>
          <p:nvPr/>
        </p:nvSpPr>
        <p:spPr bwMode="auto">
          <a:xfrm>
            <a:off x="1063625" y="4352925"/>
            <a:ext cx="2089150" cy="461963"/>
          </a:xfrm>
          <a:prstGeom prst="rect">
            <a:avLst/>
          </a:prstGeom>
          <a:solidFill>
            <a:schemeClr val="accent1">
              <a:lumMod val="20000"/>
              <a:lumOff val="80000"/>
            </a:schemeClr>
          </a:solidFill>
          <a:ln w="28575">
            <a:headEnd/>
            <a:tailEnd/>
          </a:ln>
        </p:spPr>
        <p:style>
          <a:lnRef idx="2">
            <a:schemeClr val="accent1"/>
          </a:lnRef>
          <a:fillRef idx="1">
            <a:schemeClr val="lt1"/>
          </a:fillRef>
          <a:effectRef idx="0">
            <a:schemeClr val="accent1"/>
          </a:effectRef>
          <a:fontRef idx="minor">
            <a:schemeClr val="dk1"/>
          </a:fontRef>
        </p:style>
        <p:txBody>
          <a:bodyPr>
            <a:spAutoFit/>
          </a:bodyPr>
          <a:lstStyle>
            <a:defPPr>
              <a:defRPr lang="fr-FR"/>
            </a:defPPr>
            <a:lvl1pPr algn="ctr" fontAlgn="auto">
              <a:spcBef>
                <a:spcPts val="0"/>
              </a:spcBef>
              <a:spcAft>
                <a:spcPts val="0"/>
              </a:spcAft>
              <a:defRPr sz="2400" b="1">
                <a:solidFill>
                  <a:srgbClr val="71685A"/>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a:t>ULg-GxABT</a:t>
            </a:r>
            <a:endParaRPr lang="fr-FR" dirty="0"/>
          </a:p>
        </p:txBody>
      </p:sp>
      <p:sp>
        <p:nvSpPr>
          <p:cNvPr id="18442" name="Text Box 9"/>
          <p:cNvSpPr txBox="1">
            <a:spLocks noChangeArrowheads="1"/>
          </p:cNvSpPr>
          <p:nvPr/>
        </p:nvSpPr>
        <p:spPr bwMode="auto">
          <a:xfrm>
            <a:off x="4165600" y="4352925"/>
            <a:ext cx="1008063" cy="461963"/>
          </a:xfrm>
          <a:prstGeom prst="rect">
            <a:avLst/>
          </a:prstGeom>
          <a:solidFill>
            <a:schemeClr val="accent1">
              <a:lumMod val="20000"/>
              <a:lumOff val="80000"/>
            </a:schemeClr>
          </a:solidFill>
          <a:ln w="28575">
            <a:headEnd/>
            <a:tailEnd/>
          </a:ln>
        </p:spPr>
        <p:style>
          <a:lnRef idx="2">
            <a:schemeClr val="accent1"/>
          </a:lnRef>
          <a:fillRef idx="1">
            <a:schemeClr val="lt1"/>
          </a:fillRef>
          <a:effectRef idx="0">
            <a:schemeClr val="accent1"/>
          </a:effectRef>
          <a:fontRef idx="minor">
            <a:schemeClr val="dk1"/>
          </a:fontRef>
        </p:style>
        <p:txBody>
          <a:bodyPr>
            <a:spAutoFit/>
          </a:bodyPr>
          <a:lstStyle>
            <a:defPPr>
              <a:defRPr lang="fr-FR"/>
            </a:defPPr>
            <a:lvl1pPr algn="ctr" fontAlgn="auto">
              <a:spcBef>
                <a:spcPts val="0"/>
              </a:spcBef>
              <a:spcAft>
                <a:spcPts val="0"/>
              </a:spcAft>
              <a:defRPr sz="2400" b="1">
                <a:solidFill>
                  <a:srgbClr val="71685A"/>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BE" dirty="0"/>
              <a:t>ACW</a:t>
            </a:r>
            <a:endParaRPr lang="fr-FR" dirty="0"/>
          </a:p>
        </p:txBody>
      </p:sp>
      <p:sp>
        <p:nvSpPr>
          <p:cNvPr id="18443" name="Text Box 10"/>
          <p:cNvSpPr txBox="1">
            <a:spLocks noChangeArrowheads="1"/>
          </p:cNvSpPr>
          <p:nvPr/>
        </p:nvSpPr>
        <p:spPr bwMode="auto">
          <a:xfrm>
            <a:off x="5970588" y="4395788"/>
            <a:ext cx="1181100" cy="461962"/>
          </a:xfrm>
          <a:prstGeom prst="rect">
            <a:avLst/>
          </a:prstGeom>
          <a:solidFill>
            <a:schemeClr val="accent1">
              <a:lumMod val="20000"/>
              <a:lumOff val="80000"/>
            </a:schemeClr>
          </a:solidFill>
          <a:ln w="28575">
            <a:headEnd/>
            <a:tailEnd/>
          </a:ln>
        </p:spPr>
        <p:style>
          <a:lnRef idx="2">
            <a:schemeClr val="accent1"/>
          </a:lnRef>
          <a:fillRef idx="1">
            <a:schemeClr val="lt1"/>
          </a:fillRef>
          <a:effectRef idx="0">
            <a:schemeClr val="accent1"/>
          </a:effectRef>
          <a:fontRef idx="minor">
            <a:schemeClr val="dk1"/>
          </a:fontRef>
        </p:style>
        <p:txBody>
          <a:bodyPr>
            <a:spAutoFit/>
          </a:bodyPr>
          <a:lstStyle>
            <a:defPPr>
              <a:defRPr lang="fr-FR"/>
            </a:defPPr>
            <a:lvl1pPr algn="ctr" fontAlgn="auto">
              <a:spcBef>
                <a:spcPts val="0"/>
              </a:spcBef>
              <a:spcAft>
                <a:spcPts val="0"/>
              </a:spcAft>
              <a:defRPr sz="2400" b="1">
                <a:solidFill>
                  <a:srgbClr val="71685A"/>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BE" dirty="0"/>
              <a:t>CARAH</a:t>
            </a:r>
            <a:endParaRPr lang="fr-FR" dirty="0"/>
          </a:p>
        </p:txBody>
      </p:sp>
      <p:sp>
        <p:nvSpPr>
          <p:cNvPr id="18444" name="Text Box 11"/>
          <p:cNvSpPr txBox="1">
            <a:spLocks noChangeArrowheads="1"/>
          </p:cNvSpPr>
          <p:nvPr/>
        </p:nvSpPr>
        <p:spPr bwMode="auto">
          <a:xfrm>
            <a:off x="7572375" y="4395788"/>
            <a:ext cx="1254144" cy="466725"/>
          </a:xfrm>
          <a:prstGeom prst="rect">
            <a:avLst/>
          </a:prstGeom>
          <a:solidFill>
            <a:schemeClr val="accent1">
              <a:lumMod val="20000"/>
              <a:lumOff val="80000"/>
            </a:schemeClr>
          </a:solidFill>
          <a:ln w="28575">
            <a:headEnd/>
            <a:tailEnd/>
          </a:ln>
        </p:spPr>
        <p:style>
          <a:lnRef idx="2">
            <a:schemeClr val="accent1"/>
          </a:lnRef>
          <a:fillRef idx="1">
            <a:schemeClr val="lt1"/>
          </a:fillRef>
          <a:effectRef idx="0">
            <a:schemeClr val="accent1"/>
          </a:effectRef>
          <a:fontRef idx="minor">
            <a:schemeClr val="dk1"/>
          </a:fontRef>
        </p:style>
        <p:txBody>
          <a:bodyPr wrap="square">
            <a:spAutoFit/>
          </a:bodyPr>
          <a:lstStyle>
            <a:defPPr>
              <a:defRPr lang="fr-FR"/>
            </a:defPPr>
            <a:lvl1pPr algn="ctr" fontAlgn="auto">
              <a:spcBef>
                <a:spcPts val="0"/>
              </a:spcBef>
              <a:spcAft>
                <a:spcPts val="0"/>
              </a:spcAft>
              <a:defRPr sz="2400" b="1">
                <a:solidFill>
                  <a:srgbClr val="71685A"/>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BE" dirty="0"/>
              <a:t>EPASC</a:t>
            </a:r>
            <a:endParaRPr lang="fr-FR" dirty="0"/>
          </a:p>
        </p:txBody>
      </p:sp>
      <p:sp>
        <p:nvSpPr>
          <p:cNvPr id="18445" name="Line 12"/>
          <p:cNvSpPr>
            <a:spLocks noChangeShapeType="1"/>
          </p:cNvSpPr>
          <p:nvPr/>
        </p:nvSpPr>
        <p:spPr bwMode="auto">
          <a:xfrm flipH="1">
            <a:off x="2085975" y="2078038"/>
            <a:ext cx="2482850" cy="989012"/>
          </a:xfrm>
          <a:prstGeom prst="line">
            <a:avLst/>
          </a:prstGeom>
          <a:noFill/>
          <a:ln w="9525">
            <a:solidFill>
              <a:srgbClr val="71685A"/>
            </a:solidFill>
            <a:round/>
            <a:headEnd/>
            <a:tailEnd type="triangle" w="med" len="med"/>
          </a:ln>
        </p:spPr>
        <p:txBody>
          <a:bodyPr/>
          <a:lstStyle/>
          <a:p>
            <a:pPr fontAlgn="auto">
              <a:spcBef>
                <a:spcPts val="0"/>
              </a:spcBef>
              <a:spcAft>
                <a:spcPts val="0"/>
              </a:spcAft>
              <a:defRPr/>
            </a:pPr>
            <a:endParaRPr lang="fr-BE" dirty="0">
              <a:latin typeface="+mn-lt"/>
              <a:cs typeface="+mn-cs"/>
            </a:endParaRPr>
          </a:p>
        </p:txBody>
      </p:sp>
      <p:sp>
        <p:nvSpPr>
          <p:cNvPr id="18446" name="Line 13"/>
          <p:cNvSpPr>
            <a:spLocks noChangeShapeType="1"/>
          </p:cNvSpPr>
          <p:nvPr/>
        </p:nvSpPr>
        <p:spPr bwMode="auto">
          <a:xfrm flipH="1">
            <a:off x="4581525" y="2078038"/>
            <a:ext cx="0" cy="996950"/>
          </a:xfrm>
          <a:prstGeom prst="line">
            <a:avLst/>
          </a:prstGeom>
          <a:noFill/>
          <a:ln w="9525">
            <a:solidFill>
              <a:srgbClr val="71685A"/>
            </a:solidFill>
            <a:round/>
            <a:headEnd/>
            <a:tailEnd type="triangle" w="med" len="med"/>
          </a:ln>
        </p:spPr>
        <p:txBody>
          <a:bodyPr/>
          <a:lstStyle/>
          <a:p>
            <a:pPr fontAlgn="auto">
              <a:spcBef>
                <a:spcPts val="0"/>
              </a:spcBef>
              <a:spcAft>
                <a:spcPts val="0"/>
              </a:spcAft>
              <a:defRPr/>
            </a:pPr>
            <a:endParaRPr lang="fr-BE" dirty="0">
              <a:latin typeface="+mn-lt"/>
              <a:cs typeface="+mn-cs"/>
            </a:endParaRPr>
          </a:p>
        </p:txBody>
      </p:sp>
      <p:sp>
        <p:nvSpPr>
          <p:cNvPr id="18447" name="Line 14"/>
          <p:cNvSpPr>
            <a:spLocks noChangeShapeType="1"/>
          </p:cNvSpPr>
          <p:nvPr/>
        </p:nvSpPr>
        <p:spPr bwMode="auto">
          <a:xfrm>
            <a:off x="4560888" y="2078038"/>
            <a:ext cx="2571750" cy="996950"/>
          </a:xfrm>
          <a:prstGeom prst="line">
            <a:avLst/>
          </a:prstGeom>
          <a:noFill/>
          <a:ln w="9525">
            <a:solidFill>
              <a:srgbClr val="71685A"/>
            </a:solidFill>
            <a:round/>
            <a:headEnd/>
            <a:tailEnd type="triangle" w="med" len="med"/>
          </a:ln>
        </p:spPr>
        <p:txBody>
          <a:bodyPr/>
          <a:lstStyle/>
          <a:p>
            <a:pPr fontAlgn="auto">
              <a:spcBef>
                <a:spcPts val="0"/>
              </a:spcBef>
              <a:spcAft>
                <a:spcPts val="0"/>
              </a:spcAft>
              <a:defRPr/>
            </a:pPr>
            <a:endParaRPr lang="fr-BE" dirty="0">
              <a:latin typeface="+mn-lt"/>
              <a:cs typeface="+mn-cs"/>
            </a:endParaRPr>
          </a:p>
        </p:txBody>
      </p:sp>
      <p:sp>
        <p:nvSpPr>
          <p:cNvPr id="18448" name="Line 15"/>
          <p:cNvSpPr>
            <a:spLocks noChangeShapeType="1"/>
          </p:cNvSpPr>
          <p:nvPr/>
        </p:nvSpPr>
        <p:spPr bwMode="auto">
          <a:xfrm flipH="1">
            <a:off x="2076450" y="3906838"/>
            <a:ext cx="0" cy="431800"/>
          </a:xfrm>
          <a:prstGeom prst="line">
            <a:avLst/>
          </a:prstGeom>
          <a:noFill/>
          <a:ln w="9525">
            <a:solidFill>
              <a:srgbClr val="71685A"/>
            </a:solidFill>
            <a:round/>
            <a:headEnd/>
            <a:tailEnd type="triangle" w="med" len="med"/>
          </a:ln>
        </p:spPr>
        <p:txBody>
          <a:bodyPr/>
          <a:lstStyle/>
          <a:p>
            <a:pPr fontAlgn="auto">
              <a:spcBef>
                <a:spcPts val="0"/>
              </a:spcBef>
              <a:spcAft>
                <a:spcPts val="0"/>
              </a:spcAft>
              <a:defRPr/>
            </a:pPr>
            <a:endParaRPr lang="fr-BE" dirty="0">
              <a:latin typeface="+mn-lt"/>
              <a:cs typeface="+mn-cs"/>
            </a:endParaRPr>
          </a:p>
        </p:txBody>
      </p:sp>
      <p:sp>
        <p:nvSpPr>
          <p:cNvPr id="18449" name="Line 18"/>
          <p:cNvSpPr>
            <a:spLocks noChangeShapeType="1"/>
          </p:cNvSpPr>
          <p:nvPr/>
        </p:nvSpPr>
        <p:spPr bwMode="auto">
          <a:xfrm flipH="1">
            <a:off x="6561138" y="3913188"/>
            <a:ext cx="571500" cy="482600"/>
          </a:xfrm>
          <a:prstGeom prst="line">
            <a:avLst/>
          </a:prstGeom>
          <a:noFill/>
          <a:ln w="9525">
            <a:solidFill>
              <a:srgbClr val="71685A"/>
            </a:solidFill>
            <a:round/>
            <a:headEnd/>
            <a:tailEnd type="triangle" w="med" len="med"/>
          </a:ln>
        </p:spPr>
        <p:txBody>
          <a:bodyPr/>
          <a:lstStyle/>
          <a:p>
            <a:pPr fontAlgn="auto">
              <a:spcBef>
                <a:spcPts val="0"/>
              </a:spcBef>
              <a:spcAft>
                <a:spcPts val="0"/>
              </a:spcAft>
              <a:defRPr/>
            </a:pPr>
            <a:endParaRPr lang="fr-BE" dirty="0">
              <a:latin typeface="+mn-lt"/>
              <a:cs typeface="+mn-cs"/>
            </a:endParaRPr>
          </a:p>
        </p:txBody>
      </p:sp>
      <p:sp>
        <p:nvSpPr>
          <p:cNvPr id="18450" name="Line 19"/>
          <p:cNvSpPr>
            <a:spLocks noChangeShapeType="1"/>
          </p:cNvSpPr>
          <p:nvPr/>
        </p:nvSpPr>
        <p:spPr bwMode="auto">
          <a:xfrm>
            <a:off x="7142163" y="3913188"/>
            <a:ext cx="919162" cy="482600"/>
          </a:xfrm>
          <a:prstGeom prst="line">
            <a:avLst/>
          </a:prstGeom>
          <a:noFill/>
          <a:ln w="9525">
            <a:solidFill>
              <a:srgbClr val="71685A"/>
            </a:solidFill>
            <a:round/>
            <a:headEnd/>
            <a:tailEnd type="triangle" w="med" len="med"/>
          </a:ln>
        </p:spPr>
        <p:txBody>
          <a:bodyPr/>
          <a:lstStyle/>
          <a:p>
            <a:pPr fontAlgn="auto">
              <a:spcBef>
                <a:spcPts val="0"/>
              </a:spcBef>
              <a:spcAft>
                <a:spcPts val="0"/>
              </a:spcAft>
              <a:defRPr/>
            </a:pPr>
            <a:endParaRPr lang="fr-BE" dirty="0">
              <a:latin typeface="+mn-lt"/>
              <a:cs typeface="+mn-cs"/>
            </a:endParaRPr>
          </a:p>
        </p:txBody>
      </p:sp>
      <p:sp>
        <p:nvSpPr>
          <p:cNvPr id="18451" name="Line 21"/>
          <p:cNvSpPr>
            <a:spLocks noChangeShapeType="1"/>
          </p:cNvSpPr>
          <p:nvPr/>
        </p:nvSpPr>
        <p:spPr bwMode="auto">
          <a:xfrm flipH="1">
            <a:off x="4670425" y="3886200"/>
            <a:ext cx="0" cy="452438"/>
          </a:xfrm>
          <a:prstGeom prst="line">
            <a:avLst/>
          </a:prstGeom>
          <a:noFill/>
          <a:ln w="9525">
            <a:solidFill>
              <a:srgbClr val="71685A"/>
            </a:solidFill>
            <a:round/>
            <a:headEnd/>
            <a:tailEnd type="triangle" w="med" len="med"/>
          </a:ln>
        </p:spPr>
        <p:txBody>
          <a:bodyPr/>
          <a:lstStyle/>
          <a:p>
            <a:pPr fontAlgn="auto">
              <a:spcBef>
                <a:spcPts val="0"/>
              </a:spcBef>
              <a:spcAft>
                <a:spcPts val="0"/>
              </a:spcAft>
              <a:defRPr/>
            </a:pPr>
            <a:endParaRPr lang="fr-BE" dirty="0">
              <a:latin typeface="+mn-lt"/>
              <a:cs typeface="+mn-cs"/>
            </a:endParaRPr>
          </a:p>
        </p:txBody>
      </p:sp>
      <p:pic>
        <p:nvPicPr>
          <p:cNvPr id="4114" name="Image 16" descr="logoULg_coul_texte_cadre_3002.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413" y="4946650"/>
            <a:ext cx="85883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6" descr="car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613" y="4987925"/>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Image 15" descr="Nouveau_logo_EPAS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09678" y="4987925"/>
            <a:ext cx="13795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Image 10" descr="logoGxABT_couleur_RVB_HiRes1.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7825" y="5075238"/>
            <a:ext cx="15716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8" descr="S:\ACHAMP\Geoffroy\Logos\Logos_ACW\Logo dans encadreÌ vert\Format web et documents office\AccueilChampetre_logo_Encadre_RV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5600" y="4957763"/>
            <a:ext cx="103981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560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lIns="90000" tIns="129960" rIns="90000" bIns="46800" anchor="b"/>
          <a:lstStyle/>
          <a:p>
            <a:pPr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Lst>
              <a:defRPr/>
            </a:pPr>
            <a:r>
              <a:rPr lang="en-GB" altLang="fr-FR" sz="3200" b="1" dirty="0">
                <a:solidFill>
                  <a:srgbClr val="71685A"/>
                </a:solidFill>
              </a:rPr>
              <a:t>7. Le site web</a:t>
            </a:r>
          </a:p>
        </p:txBody>
      </p:sp>
      <p:sp>
        <p:nvSpPr>
          <p:cNvPr id="22531"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575B579-568A-4980-9C98-2C8D81B7F777}" type="slidenum">
              <a:rPr lang="fr-FR" altLang="fr-FR" sz="1200" smtClean="0">
                <a:solidFill>
                  <a:srgbClr val="898989"/>
                </a:solidFill>
                <a:latin typeface="Arial" panose="020B0604020202020204" pitchFamily="34" charset="0"/>
              </a:rPr>
              <a:pPr>
                <a:spcBef>
                  <a:spcPct val="0"/>
                </a:spcBef>
                <a:buFontTx/>
                <a:buNone/>
              </a:pPr>
              <a:t>40</a:t>
            </a:fld>
            <a:endParaRPr lang="fr-FR" altLang="fr-FR" sz="1200">
              <a:solidFill>
                <a:srgbClr val="898989"/>
              </a:solidFill>
              <a:latin typeface="Arial" panose="020B0604020202020204" pitchFamily="34" charset="0"/>
            </a:endParaRPr>
          </a:p>
        </p:txBody>
      </p:sp>
      <p:sp>
        <p:nvSpPr>
          <p:cNvPr id="10" name="Espace réservé du contenu 10"/>
          <p:cNvSpPr>
            <a:spLocks noGrp="1"/>
          </p:cNvSpPr>
          <p:nvPr>
            <p:ph sz="quarter" idx="1"/>
          </p:nvPr>
        </p:nvSpPr>
        <p:spPr/>
        <p:txBody>
          <a:bodyPr/>
          <a:lstStyle/>
          <a:p>
            <a:pPr marL="0" indent="0" eaLnBrk="1" hangingPunct="1">
              <a:spcBef>
                <a:spcPts val="0"/>
              </a:spcBef>
              <a:buFont typeface="Arial" charset="0"/>
              <a:buNone/>
              <a:defRPr/>
            </a:pPr>
            <a:endParaRPr lang="fr-BE" sz="1200" i="1" dirty="0">
              <a:solidFill>
                <a:schemeClr val="accent6">
                  <a:lumMod val="50000"/>
                </a:schemeClr>
              </a:solidFill>
            </a:endParaRPr>
          </a:p>
          <a:p>
            <a:pPr marL="22860" indent="-342900" eaLnBrk="1" hangingPunct="1">
              <a:spcBef>
                <a:spcPts val="0"/>
              </a:spcBef>
              <a:buFont typeface="Wingdings" panose="05000000000000000000" pitchFamily="2" charset="2"/>
              <a:buChar char="q"/>
              <a:defRPr/>
            </a:pPr>
            <a:r>
              <a:rPr lang="fr-BE" sz="2400" b="1" dirty="0">
                <a:solidFill>
                  <a:schemeClr val="accent1"/>
                </a:solidFill>
              </a:rPr>
              <a:t>Présentation complète </a:t>
            </a:r>
            <a:r>
              <a:rPr lang="fr-BE" sz="2400" dirty="0"/>
              <a:t>de votre activité</a:t>
            </a:r>
          </a:p>
          <a:p>
            <a:pPr marL="22860" indent="-342900" eaLnBrk="1" hangingPunct="1">
              <a:spcBef>
                <a:spcPts val="0"/>
              </a:spcBef>
              <a:buFont typeface="Wingdings" panose="05000000000000000000" pitchFamily="2" charset="2"/>
              <a:buChar char="q"/>
              <a:defRPr/>
            </a:pPr>
            <a:r>
              <a:rPr lang="fr-BE" sz="2400" dirty="0"/>
              <a:t>Être </a:t>
            </a:r>
            <a:r>
              <a:rPr lang="fr-BE" sz="2400" b="1" dirty="0">
                <a:solidFill>
                  <a:schemeClr val="accent1"/>
                </a:solidFill>
              </a:rPr>
              <a:t>présent sur le web </a:t>
            </a:r>
            <a:r>
              <a:rPr lang="fr-BE" sz="2400" dirty="0"/>
              <a:t>(permet d’être trouvé sur la toile)</a:t>
            </a:r>
          </a:p>
          <a:p>
            <a:pPr marL="22860" indent="-342900" eaLnBrk="1" hangingPunct="1">
              <a:spcBef>
                <a:spcPts val="0"/>
              </a:spcBef>
              <a:buFont typeface="Wingdings" panose="05000000000000000000" pitchFamily="2" charset="2"/>
              <a:buChar char="q"/>
              <a:defRPr/>
            </a:pPr>
            <a:r>
              <a:rPr lang="fr-BE" sz="2400" dirty="0"/>
              <a:t>!!! </a:t>
            </a:r>
            <a:r>
              <a:rPr lang="fr-BE" sz="2400" b="1" dirty="0">
                <a:solidFill>
                  <a:schemeClr val="accent1"/>
                </a:solidFill>
              </a:rPr>
              <a:t>Qualité des photos </a:t>
            </a:r>
            <a:r>
              <a:rPr lang="fr-BE" sz="2400" dirty="0"/>
              <a:t>très importante</a:t>
            </a:r>
          </a:p>
          <a:p>
            <a:pPr marL="22860" indent="-342900" eaLnBrk="1" hangingPunct="1">
              <a:spcBef>
                <a:spcPts val="0"/>
              </a:spcBef>
              <a:buFont typeface="Wingdings" panose="05000000000000000000" pitchFamily="2" charset="2"/>
              <a:buChar char="q"/>
              <a:defRPr/>
            </a:pPr>
            <a:r>
              <a:rPr lang="fr-BE" sz="2400" dirty="0"/>
              <a:t>Rendu </a:t>
            </a:r>
            <a:r>
              <a:rPr lang="fr-BE" sz="2400" b="1" dirty="0">
                <a:solidFill>
                  <a:schemeClr val="accent1"/>
                </a:solidFill>
              </a:rPr>
              <a:t>professionnel</a:t>
            </a:r>
            <a:r>
              <a:rPr lang="fr-BE" sz="2400" dirty="0"/>
              <a:t> = image professionnel de votre activité</a:t>
            </a:r>
          </a:p>
          <a:p>
            <a:pPr marL="22860" indent="-342900" eaLnBrk="1" hangingPunct="1">
              <a:spcBef>
                <a:spcPts val="0"/>
              </a:spcBef>
              <a:buFont typeface="Wingdings" panose="05000000000000000000" pitchFamily="2" charset="2"/>
              <a:buChar char="q"/>
              <a:defRPr/>
            </a:pPr>
            <a:r>
              <a:rPr lang="fr-BE" sz="2400" b="1" dirty="0">
                <a:solidFill>
                  <a:schemeClr val="accent1"/>
                </a:solidFill>
              </a:rPr>
              <a:t>CMS</a:t>
            </a:r>
            <a:r>
              <a:rPr lang="fr-BE" sz="2400" dirty="0"/>
              <a:t> (système de gestion de contenu) = avoir une info à jour</a:t>
            </a:r>
          </a:p>
          <a:p>
            <a:pPr marL="22860" indent="-342900" eaLnBrk="1" hangingPunct="1">
              <a:spcBef>
                <a:spcPts val="0"/>
              </a:spcBef>
              <a:buFont typeface="Wingdings" panose="05000000000000000000" pitchFamily="2" charset="2"/>
              <a:buChar char="q"/>
              <a:defRPr/>
            </a:pPr>
            <a:r>
              <a:rPr lang="fr-BE" sz="2400" dirty="0"/>
              <a:t>!!! Ergonomie = facilité d’utilisation (si pas, le visiteur s’en va)</a:t>
            </a:r>
          </a:p>
          <a:p>
            <a:pPr marL="22860" indent="-342900" eaLnBrk="1" hangingPunct="1">
              <a:spcBef>
                <a:spcPts val="0"/>
              </a:spcBef>
              <a:buFont typeface="Wingdings" panose="05000000000000000000" pitchFamily="2" charset="2"/>
              <a:buChar char="q"/>
              <a:defRPr/>
            </a:pPr>
            <a:r>
              <a:rPr lang="fr-BE" sz="2400" dirty="0"/>
              <a:t>Nom de domaine simple et facile à écrire</a:t>
            </a:r>
          </a:p>
          <a:p>
            <a:pPr marL="22860" indent="-342900" eaLnBrk="1" hangingPunct="1">
              <a:spcBef>
                <a:spcPts val="0"/>
              </a:spcBef>
              <a:buFont typeface="Wingdings" panose="05000000000000000000" pitchFamily="2" charset="2"/>
              <a:buChar char="q"/>
              <a:defRPr/>
            </a:pPr>
            <a:r>
              <a:rPr lang="fr-BE" sz="2400" dirty="0"/>
              <a:t>Importance du </a:t>
            </a:r>
            <a:r>
              <a:rPr lang="fr-BE" sz="2400" b="1" dirty="0">
                <a:solidFill>
                  <a:schemeClr val="accent1"/>
                </a:solidFill>
              </a:rPr>
              <a:t>référencement</a:t>
            </a:r>
          </a:p>
          <a:p>
            <a:pPr marL="22860" indent="-342900" eaLnBrk="1" hangingPunct="1">
              <a:spcBef>
                <a:spcPts val="0"/>
              </a:spcBef>
              <a:buFont typeface="Wingdings" panose="05000000000000000000" pitchFamily="2" charset="2"/>
              <a:buChar char="q"/>
              <a:defRPr/>
            </a:pPr>
            <a:r>
              <a:rPr lang="fr-BE" sz="2400" dirty="0"/>
              <a:t>Faire appel à un webmaster</a:t>
            </a:r>
          </a:p>
          <a:p>
            <a:pPr eaLnBrk="1" hangingPunct="1">
              <a:buFont typeface="Arial" charset="0"/>
              <a:buNone/>
              <a:defRPr/>
            </a:pPr>
            <a:endParaRPr lang="fr-BE" sz="1000" dirty="0"/>
          </a:p>
          <a:p>
            <a:pPr eaLnBrk="1" hangingPunct="1">
              <a:buFont typeface="Arial" charset="0"/>
              <a:buNone/>
              <a:defRPr/>
            </a:pPr>
            <a:r>
              <a:rPr lang="fr-BE" sz="1800" dirty="0"/>
              <a:t>Extrait de la fiche « Un site web, pourquoi? » de la boite à outils communication d’Accueil Champêtre en Wallonie</a:t>
            </a:r>
          </a:p>
          <a:p>
            <a:pPr algn="ctr" eaLnBrk="1" hangingPunct="1">
              <a:buFont typeface="Arial" charset="0"/>
              <a:buNone/>
              <a:defRPr/>
            </a:pPr>
            <a:endParaRPr lang="fr-BE" sz="4400" dirty="0"/>
          </a:p>
        </p:txBody>
      </p:sp>
    </p:spTree>
    <p:extLst>
      <p:ext uri="{BB962C8B-B14F-4D97-AF65-F5344CB8AC3E}">
        <p14:creationId xmlns:p14="http://schemas.microsoft.com/office/powerpoint/2010/main" val="18086871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lIns="90000" tIns="129960" rIns="90000" bIns="46800" anchor="b"/>
          <a:lstStyle/>
          <a:p>
            <a:pPr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Lst>
              <a:defRPr/>
            </a:pPr>
            <a:r>
              <a:rPr lang="en-GB" altLang="fr-FR" sz="3200" b="1" dirty="0">
                <a:solidFill>
                  <a:srgbClr val="71685A"/>
                </a:solidFill>
              </a:rPr>
              <a:t>8. Se faire </a:t>
            </a:r>
            <a:r>
              <a:rPr lang="en-GB" altLang="fr-FR" sz="3200" b="1" dirty="0" err="1" smtClean="0">
                <a:solidFill>
                  <a:srgbClr val="71685A"/>
                </a:solidFill>
              </a:rPr>
              <a:t>connaître</a:t>
            </a:r>
            <a:r>
              <a:rPr lang="en-GB" altLang="fr-FR" sz="3200" b="1" dirty="0" smtClean="0">
                <a:solidFill>
                  <a:srgbClr val="71685A"/>
                </a:solidFill>
              </a:rPr>
              <a:t> </a:t>
            </a:r>
            <a:r>
              <a:rPr lang="en-GB" altLang="fr-FR" sz="3200" b="1" dirty="0" err="1">
                <a:solidFill>
                  <a:srgbClr val="71685A"/>
                </a:solidFill>
              </a:rPr>
              <a:t>dans</a:t>
            </a:r>
            <a:r>
              <a:rPr lang="en-GB" altLang="fr-FR" sz="3200" b="1" dirty="0">
                <a:solidFill>
                  <a:srgbClr val="71685A"/>
                </a:solidFill>
              </a:rPr>
              <a:t> </a:t>
            </a:r>
            <a:r>
              <a:rPr lang="en-GB" altLang="fr-FR" sz="3200" b="1" dirty="0" err="1">
                <a:solidFill>
                  <a:srgbClr val="71685A"/>
                </a:solidFill>
              </a:rPr>
              <a:t>sa</a:t>
            </a:r>
            <a:r>
              <a:rPr lang="en-GB" altLang="fr-FR" sz="3200" b="1" dirty="0">
                <a:solidFill>
                  <a:srgbClr val="71685A"/>
                </a:solidFill>
              </a:rPr>
              <a:t> </a:t>
            </a:r>
            <a:r>
              <a:rPr lang="en-GB" altLang="fr-FR" sz="3200" b="1" dirty="0" err="1">
                <a:solidFill>
                  <a:srgbClr val="71685A"/>
                </a:solidFill>
              </a:rPr>
              <a:t>région</a:t>
            </a:r>
            <a:endParaRPr lang="en-GB" altLang="fr-FR" sz="3200" b="1" dirty="0">
              <a:solidFill>
                <a:srgbClr val="71685A"/>
              </a:solidFill>
            </a:endParaRPr>
          </a:p>
        </p:txBody>
      </p:sp>
      <p:sp>
        <p:nvSpPr>
          <p:cNvPr id="24579"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14E803B-3590-4BF5-8750-BA09B2C06F82}" type="slidenum">
              <a:rPr lang="fr-FR" altLang="fr-FR" sz="1200" smtClean="0">
                <a:solidFill>
                  <a:srgbClr val="898989"/>
                </a:solidFill>
                <a:latin typeface="Arial" panose="020B0604020202020204" pitchFamily="34" charset="0"/>
              </a:rPr>
              <a:pPr>
                <a:spcBef>
                  <a:spcPct val="0"/>
                </a:spcBef>
                <a:buFontTx/>
                <a:buNone/>
              </a:pPr>
              <a:t>41</a:t>
            </a:fld>
            <a:endParaRPr lang="fr-FR" altLang="fr-FR" sz="1200">
              <a:solidFill>
                <a:srgbClr val="898989"/>
              </a:solidFill>
              <a:latin typeface="Arial" panose="020B0604020202020204" pitchFamily="34" charset="0"/>
            </a:endParaRPr>
          </a:p>
        </p:txBody>
      </p:sp>
      <p:sp>
        <p:nvSpPr>
          <p:cNvPr id="10" name="Espace réservé du contenu 10"/>
          <p:cNvSpPr>
            <a:spLocks noGrp="1"/>
          </p:cNvSpPr>
          <p:nvPr>
            <p:ph sz="quarter" idx="1"/>
          </p:nvPr>
        </p:nvSpPr>
        <p:spPr>
          <a:xfrm>
            <a:off x="612648" y="1600200"/>
            <a:ext cx="8153400" cy="5357192"/>
          </a:xfrm>
        </p:spPr>
        <p:txBody>
          <a:bodyPr/>
          <a:lstStyle/>
          <a:p>
            <a:pPr eaLnBrk="1" hangingPunct="1">
              <a:spcBef>
                <a:spcPts val="0"/>
              </a:spcBef>
              <a:buFont typeface="Wingdings" panose="05000000000000000000" pitchFamily="2" charset="2"/>
              <a:buChar char="q"/>
              <a:defRPr/>
            </a:pPr>
            <a:endParaRPr lang="fr-BE" sz="1200" dirty="0">
              <a:solidFill>
                <a:schemeClr val="accent6">
                  <a:lumMod val="50000"/>
                </a:schemeClr>
              </a:solidFill>
            </a:endParaRPr>
          </a:p>
          <a:p>
            <a:pPr marL="22860" indent="-342900" eaLnBrk="1" hangingPunct="1">
              <a:spcBef>
                <a:spcPts val="0"/>
              </a:spcBef>
              <a:buFont typeface="Wingdings" panose="05000000000000000000" pitchFamily="2" charset="2"/>
              <a:buChar char="q"/>
              <a:defRPr/>
            </a:pPr>
            <a:r>
              <a:rPr lang="fr-BE" sz="2600" dirty="0"/>
              <a:t>Clientèle fidèle = </a:t>
            </a:r>
            <a:r>
              <a:rPr lang="fr-BE" sz="2600" b="1" dirty="0">
                <a:solidFill>
                  <a:schemeClr val="accent1"/>
                </a:solidFill>
              </a:rPr>
              <a:t>clientèle locale</a:t>
            </a:r>
          </a:p>
          <a:p>
            <a:pPr marL="22860" indent="-342900" eaLnBrk="1" hangingPunct="1">
              <a:spcBef>
                <a:spcPts val="0"/>
              </a:spcBef>
              <a:buFont typeface="Wingdings" panose="05000000000000000000" pitchFamily="2" charset="2"/>
              <a:buChar char="q"/>
              <a:defRPr/>
            </a:pPr>
            <a:r>
              <a:rPr lang="fr-BE" sz="2600" dirty="0"/>
              <a:t>Organiser une </a:t>
            </a:r>
            <a:r>
              <a:rPr lang="fr-BE" sz="2600" b="1" dirty="0">
                <a:solidFill>
                  <a:schemeClr val="accent1"/>
                </a:solidFill>
              </a:rPr>
              <a:t>inauguration</a:t>
            </a:r>
          </a:p>
          <a:p>
            <a:pPr marL="22860" indent="-342900" eaLnBrk="1" hangingPunct="1">
              <a:spcBef>
                <a:spcPts val="0"/>
              </a:spcBef>
              <a:buFont typeface="Wingdings" panose="05000000000000000000" pitchFamily="2" charset="2"/>
              <a:buChar char="q"/>
              <a:defRPr/>
            </a:pPr>
            <a:r>
              <a:rPr lang="fr-BE" sz="2600" dirty="0"/>
              <a:t>Se faire connaitre auprès:</a:t>
            </a:r>
          </a:p>
          <a:p>
            <a:pPr marL="468630" lvl="1" indent="-342900" eaLnBrk="1" hangingPunct="1">
              <a:spcBef>
                <a:spcPts val="0"/>
              </a:spcBef>
              <a:buFont typeface="Wingdings" panose="05000000000000000000" pitchFamily="2" charset="2"/>
              <a:buChar char="q"/>
              <a:defRPr/>
            </a:pPr>
            <a:r>
              <a:rPr lang="fr-BE" sz="2400" dirty="0"/>
              <a:t>De l’administration communale ou ADL (repris sur le site web)</a:t>
            </a:r>
          </a:p>
          <a:p>
            <a:pPr marL="468630" lvl="1" indent="-342900" eaLnBrk="1" hangingPunct="1">
              <a:spcBef>
                <a:spcPts val="0"/>
              </a:spcBef>
              <a:buFont typeface="Wingdings" panose="05000000000000000000" pitchFamily="2" charset="2"/>
              <a:buChar char="q"/>
              <a:defRPr/>
            </a:pPr>
            <a:r>
              <a:rPr lang="fr-BE" sz="2400" dirty="0"/>
              <a:t>Des autres propriétaires de la région</a:t>
            </a:r>
          </a:p>
          <a:p>
            <a:pPr marL="468630" lvl="1" indent="-342900" eaLnBrk="1" hangingPunct="1">
              <a:spcBef>
                <a:spcPts val="0"/>
              </a:spcBef>
              <a:buFont typeface="Wingdings" panose="05000000000000000000" pitchFamily="2" charset="2"/>
              <a:buChar char="q"/>
              <a:defRPr/>
            </a:pPr>
            <a:r>
              <a:rPr lang="fr-BE" sz="2400" dirty="0"/>
              <a:t>Des restaurants locaux</a:t>
            </a:r>
          </a:p>
          <a:p>
            <a:pPr marL="468630" lvl="1" indent="-342900" eaLnBrk="1" hangingPunct="1">
              <a:spcBef>
                <a:spcPts val="0"/>
              </a:spcBef>
              <a:buFont typeface="Wingdings" panose="05000000000000000000" pitchFamily="2" charset="2"/>
              <a:buChar char="q"/>
              <a:defRPr/>
            </a:pPr>
            <a:r>
              <a:rPr lang="fr-BE" sz="2400" dirty="0"/>
              <a:t>Des entreprises locales (cadeaux de fin d’année,…)</a:t>
            </a:r>
          </a:p>
          <a:p>
            <a:pPr marL="468630" lvl="1" indent="-342900" eaLnBrk="1" hangingPunct="1">
              <a:spcBef>
                <a:spcPts val="0"/>
              </a:spcBef>
              <a:buFont typeface="Wingdings" panose="05000000000000000000" pitchFamily="2" charset="2"/>
              <a:buChar char="q"/>
              <a:defRPr/>
            </a:pPr>
            <a:r>
              <a:rPr lang="fr-BE" sz="2400" dirty="0"/>
              <a:t>Des commerces locaux</a:t>
            </a:r>
          </a:p>
          <a:p>
            <a:pPr eaLnBrk="1" hangingPunct="1">
              <a:buFont typeface="Arial" charset="0"/>
              <a:buNone/>
              <a:defRPr/>
            </a:pPr>
            <a:endParaRPr lang="fr-BE" sz="1800" dirty="0"/>
          </a:p>
          <a:p>
            <a:pPr eaLnBrk="1" hangingPunct="1">
              <a:buFont typeface="Arial" charset="0"/>
              <a:buNone/>
              <a:defRPr/>
            </a:pPr>
            <a:r>
              <a:rPr lang="fr-BE" sz="1800" i="1" dirty="0"/>
              <a:t>Extrait de la fiche « Se faire connaitre dans sa région» de la boite à outils communication </a:t>
            </a:r>
            <a:endParaRPr lang="fr-BE" sz="1800" i="1" dirty="0" smtClean="0"/>
          </a:p>
          <a:p>
            <a:pPr eaLnBrk="1" hangingPunct="1">
              <a:buFont typeface="Arial" charset="0"/>
              <a:buNone/>
              <a:defRPr/>
            </a:pPr>
            <a:r>
              <a:rPr lang="fr-BE" sz="1800" i="1" dirty="0" smtClean="0"/>
              <a:t>d’Accueil </a:t>
            </a:r>
            <a:r>
              <a:rPr lang="fr-BE" sz="1800" i="1" dirty="0"/>
              <a:t>Champêtre en Wallonie</a:t>
            </a:r>
          </a:p>
          <a:p>
            <a:pPr algn="ctr" eaLnBrk="1" hangingPunct="1">
              <a:buFont typeface="Arial" charset="0"/>
              <a:buNone/>
              <a:defRPr/>
            </a:pPr>
            <a:endParaRPr lang="fr-BE" sz="4400" dirty="0"/>
          </a:p>
        </p:txBody>
      </p:sp>
    </p:spTree>
    <p:extLst>
      <p:ext uri="{BB962C8B-B14F-4D97-AF65-F5344CB8AC3E}">
        <p14:creationId xmlns:p14="http://schemas.microsoft.com/office/powerpoint/2010/main" val="4280781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http://agriculture.wallonie.be/apps/spip_wolwin/IMG/jpg/vasemecum-circuit-court.jpg">
            <a:hlinkClick r:id="rId3" action="ppaction://hlinkfi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273" t="8105" r="9840" b="6649"/>
          <a:stretch/>
        </p:blipFill>
        <p:spPr bwMode="auto">
          <a:xfrm>
            <a:off x="6876256" y="2865438"/>
            <a:ext cx="2016224" cy="31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texte 6"/>
          <p:cNvSpPr>
            <a:spLocks noGrp="1"/>
          </p:cNvSpPr>
          <p:nvPr>
            <p:ph type="body" idx="1"/>
          </p:nvPr>
        </p:nvSpPr>
        <p:spPr>
          <a:xfrm>
            <a:off x="395536" y="2743200"/>
            <a:ext cx="6480721" cy="3278088"/>
          </a:xfrm>
        </p:spPr>
        <p:txBody>
          <a:bodyPr>
            <a:normAutofit fontScale="92500" lnSpcReduction="10000"/>
          </a:bodyPr>
          <a:lstStyle/>
          <a:p>
            <a:r>
              <a:rPr lang="fr-BE" altLang="fr-FR" dirty="0">
                <a:solidFill>
                  <a:schemeClr val="tx1"/>
                </a:solidFill>
                <a:cs typeface="Arial" charset="0"/>
              </a:rPr>
              <a:t>1. le vade-mecum de la valorisation des produits agricoles et de leur commercialisation en circuits courts</a:t>
            </a:r>
          </a:p>
          <a:p>
            <a:endParaRPr lang="fr-BE" altLang="fr-FR" dirty="0">
              <a:solidFill>
                <a:schemeClr val="tx1"/>
              </a:solidFill>
              <a:cs typeface="Arial" charset="0"/>
            </a:endParaRPr>
          </a:p>
          <a:p>
            <a:pPr>
              <a:spcBef>
                <a:spcPct val="0"/>
              </a:spcBef>
              <a:defRPr/>
            </a:pPr>
            <a:r>
              <a:rPr lang="fr-BE" altLang="fr-FR" dirty="0">
                <a:solidFill>
                  <a:schemeClr val="tx1"/>
                </a:solidFill>
                <a:cs typeface="Arial" charset="0"/>
              </a:rPr>
              <a:t>V</a:t>
            </a:r>
            <a:r>
              <a:rPr lang="fr-BE" altLang="fr-FR" dirty="0" smtClean="0">
                <a:solidFill>
                  <a:schemeClr val="tx1"/>
                </a:solidFill>
                <a:cs typeface="Arial" charset="0"/>
              </a:rPr>
              <a:t>ia </a:t>
            </a:r>
            <a:r>
              <a:rPr lang="fr-BE" altLang="fr-FR" dirty="0">
                <a:solidFill>
                  <a:schemeClr val="tx1"/>
                </a:solidFill>
                <a:cs typeface="Arial" charset="0"/>
              </a:rPr>
              <a:t>le site </a:t>
            </a:r>
            <a:r>
              <a:rPr lang="fr-BE" altLang="fr-FR" dirty="0" smtClean="0">
                <a:solidFill>
                  <a:schemeClr val="accent1"/>
                </a:solidFill>
                <a:cs typeface="Arial" charset="0"/>
                <a:hlinkClick r:id="rId5"/>
              </a:rPr>
              <a:t>www.diversiferm.be</a:t>
            </a:r>
            <a:endParaRPr lang="fr-BE" altLang="fr-FR" dirty="0">
              <a:solidFill>
                <a:schemeClr val="accent1"/>
              </a:solidFill>
              <a:cs typeface="Arial" charset="0"/>
            </a:endParaRPr>
          </a:p>
          <a:p>
            <a:pPr>
              <a:spcBef>
                <a:spcPct val="0"/>
              </a:spcBef>
              <a:defRPr/>
            </a:pPr>
            <a:endParaRPr lang="fr-BE" altLang="fr-FR" sz="1050" dirty="0">
              <a:solidFill>
                <a:schemeClr val="tx1"/>
              </a:solidFill>
              <a:cs typeface="Arial" charset="0"/>
            </a:endParaRPr>
          </a:p>
          <a:p>
            <a:pPr>
              <a:spcBef>
                <a:spcPct val="0"/>
              </a:spcBef>
              <a:defRPr/>
            </a:pPr>
            <a:r>
              <a:rPr lang="fr-BE" altLang="fr-FR" dirty="0">
                <a:solidFill>
                  <a:schemeClr val="tx1"/>
                </a:solidFill>
                <a:cs typeface="Arial" charset="0"/>
              </a:rPr>
              <a:t>ou à partir du portail de l’Agriculture</a:t>
            </a:r>
          </a:p>
          <a:p>
            <a:pPr>
              <a:spcBef>
                <a:spcPct val="0"/>
              </a:spcBef>
              <a:defRPr/>
            </a:pPr>
            <a:r>
              <a:rPr lang="fr-BE" altLang="fr-FR" dirty="0">
                <a:hlinkClick r:id="rId6"/>
              </a:rPr>
              <a:t>http://agriculture.wallonie.be/apps/spip_wolwin/article.php3?id_article=361</a:t>
            </a:r>
            <a:endParaRPr lang="fr-BE" altLang="fr-FR" dirty="0"/>
          </a:p>
          <a:p>
            <a:pPr>
              <a:spcBef>
                <a:spcPct val="0"/>
              </a:spcBef>
              <a:defRPr/>
            </a:pPr>
            <a:endParaRPr lang="fr-BE" altLang="fr-FR" dirty="0">
              <a:solidFill>
                <a:schemeClr val="tx1"/>
              </a:solidFill>
              <a:cs typeface="Arial" charset="0"/>
            </a:endParaRPr>
          </a:p>
          <a:p>
            <a:endParaRPr lang="fr-BE" altLang="fr-FR" dirty="0">
              <a:solidFill>
                <a:schemeClr val="accent6">
                  <a:lumMod val="50000"/>
                </a:schemeClr>
              </a:solidFill>
              <a:cs typeface="Arial" charset="0"/>
            </a:endParaRPr>
          </a:p>
          <a:p>
            <a:endParaRPr lang="fr-BE" altLang="fr-FR" dirty="0">
              <a:solidFill>
                <a:schemeClr val="accent6">
                  <a:lumMod val="50000"/>
                </a:schemeClr>
              </a:solidFill>
              <a:cs typeface="Arial" charset="0"/>
            </a:endParaRPr>
          </a:p>
          <a:p>
            <a:endParaRPr lang="fr-BE" dirty="0"/>
          </a:p>
        </p:txBody>
      </p:sp>
      <p:sp>
        <p:nvSpPr>
          <p:cNvPr id="6" name="Titre 5"/>
          <p:cNvSpPr>
            <a:spLocks noGrp="1"/>
          </p:cNvSpPr>
          <p:nvPr>
            <p:ph type="title"/>
          </p:nvPr>
        </p:nvSpPr>
        <p:spPr>
          <a:xfrm>
            <a:off x="1602413" y="1874838"/>
            <a:ext cx="7620000" cy="990600"/>
          </a:xfrm>
        </p:spPr>
        <p:txBody>
          <a:bodyPr>
            <a:normAutofit fontScale="90000"/>
          </a:bodyPr>
          <a:lstStyle/>
          <a:p>
            <a:r>
              <a:rPr lang="fr-BE" altLang="fr-FR" dirty="0">
                <a:solidFill>
                  <a:schemeClr val="bg1"/>
                </a:solidFill>
                <a:cs typeface="Arial" charset="0"/>
              </a:rPr>
              <a:t>Pour plus d’informations :</a:t>
            </a:r>
            <a:r>
              <a:rPr lang="fr-BE" altLang="fr-FR" dirty="0">
                <a:solidFill>
                  <a:schemeClr val="accent6">
                    <a:lumMod val="50000"/>
                  </a:schemeClr>
                </a:solidFill>
                <a:cs typeface="Arial" charset="0"/>
              </a:rPr>
              <a:t/>
            </a:r>
            <a:br>
              <a:rPr lang="fr-BE" altLang="fr-FR" dirty="0">
                <a:solidFill>
                  <a:schemeClr val="accent6">
                    <a:lumMod val="50000"/>
                  </a:schemeClr>
                </a:solidFill>
                <a:cs typeface="Arial" charset="0"/>
              </a:rPr>
            </a:br>
            <a:endParaRPr lang="fr-BE" dirty="0"/>
          </a:p>
        </p:txBody>
      </p:sp>
    </p:spTree>
    <p:extLst>
      <p:ext uri="{BB962C8B-B14F-4D97-AF65-F5344CB8AC3E}">
        <p14:creationId xmlns:p14="http://schemas.microsoft.com/office/powerpoint/2010/main" val="1028428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a:xfrm>
            <a:off x="395536" y="2743200"/>
            <a:ext cx="6480721" cy="3278088"/>
          </a:xfrm>
        </p:spPr>
        <p:txBody>
          <a:bodyPr>
            <a:normAutofit/>
          </a:bodyPr>
          <a:lstStyle/>
          <a:p>
            <a:r>
              <a:rPr lang="fr-BE" altLang="fr-FR" dirty="0">
                <a:solidFill>
                  <a:schemeClr val="tx1"/>
                </a:solidFill>
                <a:cs typeface="Arial" charset="0"/>
              </a:rPr>
              <a:t>2. La boite à outils communication </a:t>
            </a:r>
            <a:endParaRPr lang="fr-BE" altLang="fr-FR" dirty="0" smtClean="0">
              <a:solidFill>
                <a:schemeClr val="tx1"/>
              </a:solidFill>
              <a:cs typeface="Arial" charset="0"/>
            </a:endParaRPr>
          </a:p>
          <a:p>
            <a:r>
              <a:rPr lang="fr-BE" altLang="fr-FR" dirty="0" smtClean="0">
                <a:solidFill>
                  <a:schemeClr val="tx1"/>
                </a:solidFill>
                <a:cs typeface="Arial" charset="0"/>
              </a:rPr>
              <a:t>d’Accueil </a:t>
            </a:r>
            <a:r>
              <a:rPr lang="fr-BE" altLang="fr-FR" dirty="0">
                <a:solidFill>
                  <a:schemeClr val="tx1"/>
                </a:solidFill>
                <a:cs typeface="Arial" charset="0"/>
              </a:rPr>
              <a:t>Champêtre en Wallonie </a:t>
            </a:r>
            <a:endParaRPr lang="fr-BE" altLang="fr-FR" dirty="0" smtClean="0">
              <a:solidFill>
                <a:schemeClr val="tx1"/>
              </a:solidFill>
              <a:cs typeface="Arial" charset="0"/>
            </a:endParaRPr>
          </a:p>
          <a:p>
            <a:r>
              <a:rPr lang="fr-BE" altLang="fr-FR" dirty="0" smtClean="0">
                <a:solidFill>
                  <a:schemeClr val="tx1"/>
                </a:solidFill>
                <a:cs typeface="Arial" charset="0"/>
              </a:rPr>
              <a:t>ou </a:t>
            </a:r>
            <a:r>
              <a:rPr lang="fr-BE" altLang="fr-FR" dirty="0">
                <a:solidFill>
                  <a:schemeClr val="tx1"/>
                </a:solidFill>
                <a:cs typeface="Arial" charset="0"/>
              </a:rPr>
              <a:t>conseils en communication</a:t>
            </a:r>
          </a:p>
          <a:p>
            <a:pPr>
              <a:spcBef>
                <a:spcPct val="0"/>
              </a:spcBef>
              <a:defRPr/>
            </a:pPr>
            <a:endParaRPr lang="fr-BE" altLang="fr-FR" dirty="0">
              <a:solidFill>
                <a:schemeClr val="tx1"/>
              </a:solidFill>
              <a:cs typeface="Arial" charset="0"/>
            </a:endParaRPr>
          </a:p>
          <a:p>
            <a:pPr>
              <a:spcBef>
                <a:spcPct val="0"/>
              </a:spcBef>
              <a:defRPr/>
            </a:pPr>
            <a:r>
              <a:rPr lang="fr-BE" altLang="fr-FR" dirty="0">
                <a:solidFill>
                  <a:schemeClr val="tx1"/>
                </a:solidFill>
                <a:cs typeface="Arial" charset="0"/>
              </a:rPr>
              <a:t>Par mail : </a:t>
            </a:r>
            <a:r>
              <a:rPr lang="fr-BE" altLang="fr-FR" dirty="0">
                <a:solidFill>
                  <a:schemeClr val="tx1"/>
                </a:solidFill>
                <a:cs typeface="Arial" charset="0"/>
                <a:hlinkClick r:id="rId3"/>
              </a:rPr>
              <a:t>celine.francotte@fwa.be</a:t>
            </a:r>
            <a:endParaRPr lang="fr-BE" altLang="fr-FR" dirty="0">
              <a:solidFill>
                <a:schemeClr val="tx1"/>
              </a:solidFill>
              <a:cs typeface="Arial" charset="0"/>
            </a:endParaRPr>
          </a:p>
          <a:p>
            <a:pPr>
              <a:spcBef>
                <a:spcPct val="0"/>
              </a:spcBef>
              <a:defRPr/>
            </a:pPr>
            <a:r>
              <a:rPr lang="fr-BE" altLang="fr-FR" dirty="0" smtClean="0">
                <a:solidFill>
                  <a:schemeClr val="tx1"/>
                </a:solidFill>
                <a:cs typeface="Arial" charset="0"/>
              </a:rPr>
              <a:t>ou </a:t>
            </a:r>
            <a:r>
              <a:rPr lang="fr-BE" altLang="fr-FR" dirty="0">
                <a:solidFill>
                  <a:schemeClr val="tx1"/>
                </a:solidFill>
                <a:cs typeface="Arial" charset="0"/>
              </a:rPr>
              <a:t>téléphone : 081/627.458</a:t>
            </a:r>
          </a:p>
          <a:p>
            <a:endParaRPr lang="fr-BE" altLang="fr-FR" dirty="0">
              <a:solidFill>
                <a:schemeClr val="accent6">
                  <a:lumMod val="50000"/>
                </a:schemeClr>
              </a:solidFill>
              <a:cs typeface="Arial" charset="0"/>
            </a:endParaRPr>
          </a:p>
          <a:p>
            <a:endParaRPr lang="fr-BE" altLang="fr-FR" dirty="0">
              <a:solidFill>
                <a:schemeClr val="accent6">
                  <a:lumMod val="50000"/>
                </a:schemeClr>
              </a:solidFill>
              <a:cs typeface="Arial" charset="0"/>
            </a:endParaRPr>
          </a:p>
          <a:p>
            <a:endParaRPr lang="fr-BE" dirty="0"/>
          </a:p>
        </p:txBody>
      </p:sp>
      <p:sp>
        <p:nvSpPr>
          <p:cNvPr id="6" name="Titre 5"/>
          <p:cNvSpPr>
            <a:spLocks noGrp="1"/>
          </p:cNvSpPr>
          <p:nvPr>
            <p:ph type="title"/>
          </p:nvPr>
        </p:nvSpPr>
        <p:spPr>
          <a:xfrm>
            <a:off x="1602413" y="1874838"/>
            <a:ext cx="7620000" cy="990600"/>
          </a:xfrm>
        </p:spPr>
        <p:txBody>
          <a:bodyPr>
            <a:normAutofit fontScale="90000"/>
          </a:bodyPr>
          <a:lstStyle/>
          <a:p>
            <a:r>
              <a:rPr lang="fr-BE" altLang="fr-FR" dirty="0">
                <a:solidFill>
                  <a:schemeClr val="bg1"/>
                </a:solidFill>
                <a:cs typeface="Arial" charset="0"/>
              </a:rPr>
              <a:t>Pour plus d’informations :</a:t>
            </a:r>
            <a:r>
              <a:rPr lang="fr-BE" altLang="fr-FR" dirty="0">
                <a:solidFill>
                  <a:schemeClr val="accent6">
                    <a:lumMod val="50000"/>
                  </a:schemeClr>
                </a:solidFill>
                <a:cs typeface="Arial" charset="0"/>
              </a:rPr>
              <a:t/>
            </a:r>
            <a:br>
              <a:rPr lang="fr-BE" altLang="fr-FR" dirty="0">
                <a:solidFill>
                  <a:schemeClr val="accent6">
                    <a:lumMod val="50000"/>
                  </a:schemeClr>
                </a:solidFill>
                <a:cs typeface="Arial" charset="0"/>
              </a:rPr>
            </a:br>
            <a:endParaRPr lang="fr-BE" dirty="0"/>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2708920"/>
            <a:ext cx="2997076" cy="3789040"/>
          </a:xfrm>
          <a:prstGeom prst="rect">
            <a:avLst/>
          </a:prstGeom>
        </p:spPr>
      </p:pic>
    </p:spTree>
    <p:extLst>
      <p:ext uri="{BB962C8B-B14F-4D97-AF65-F5344CB8AC3E}">
        <p14:creationId xmlns:p14="http://schemas.microsoft.com/office/powerpoint/2010/main" val="93597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a:spLocks noGrp="1"/>
          </p:cNvSpPr>
          <p:nvPr>
            <p:ph type="body" idx="1"/>
          </p:nvPr>
        </p:nvSpPr>
        <p:spPr>
          <a:xfrm>
            <a:off x="395536" y="2804704"/>
            <a:ext cx="7411145" cy="3638128"/>
          </a:xfrm>
        </p:spPr>
        <p:txBody>
          <a:bodyPr>
            <a:normAutofit fontScale="85000" lnSpcReduction="20000"/>
          </a:bodyPr>
          <a:lstStyle/>
          <a:p>
            <a:pPr algn="ctr">
              <a:defRPr/>
            </a:pPr>
            <a:r>
              <a:rPr lang="fr-BE" b="1" dirty="0">
                <a:solidFill>
                  <a:schemeClr val="accent1"/>
                </a:solidFill>
              </a:rPr>
              <a:t>Martine DE NIJS</a:t>
            </a:r>
          </a:p>
          <a:p>
            <a:pPr algn="ctr">
              <a:defRPr/>
            </a:pPr>
            <a:r>
              <a:rPr lang="fr-BE" dirty="0">
                <a:solidFill>
                  <a:schemeClr val="tx1"/>
                </a:solidFill>
              </a:rPr>
              <a:t>DIVERSIFERM-Pôle économique</a:t>
            </a:r>
          </a:p>
          <a:p>
            <a:pPr algn="ctr">
              <a:defRPr/>
            </a:pPr>
            <a:r>
              <a:rPr lang="fr-BE" u="sng" dirty="0">
                <a:solidFill>
                  <a:schemeClr val="accent6">
                    <a:lumMod val="75000"/>
                  </a:schemeClr>
                </a:solidFill>
              </a:rPr>
              <a:t>www.diversiferm.be</a:t>
            </a:r>
          </a:p>
          <a:p>
            <a:pPr algn="ctr">
              <a:defRPr/>
            </a:pPr>
            <a:r>
              <a:rPr lang="fr-BE" dirty="0" smtClean="0">
                <a:solidFill>
                  <a:schemeClr val="tx1"/>
                </a:solidFill>
                <a:hlinkClick r:id="rId2"/>
              </a:rPr>
              <a:t>martine.denijs@fwa.be</a:t>
            </a:r>
            <a:r>
              <a:rPr lang="fr-BE" dirty="0">
                <a:solidFill>
                  <a:schemeClr val="tx1"/>
                </a:solidFill>
              </a:rPr>
              <a:t> - 081/627 469</a:t>
            </a:r>
          </a:p>
          <a:p>
            <a:pPr algn="ctr">
              <a:defRPr/>
            </a:pPr>
            <a:endParaRPr lang="fr-BE" dirty="0">
              <a:solidFill>
                <a:schemeClr val="tx1"/>
              </a:solidFill>
            </a:endParaRPr>
          </a:p>
          <a:p>
            <a:pPr algn="ctr">
              <a:defRPr/>
            </a:pPr>
            <a:r>
              <a:rPr lang="fr-BE" b="1" dirty="0" smtClean="0">
                <a:solidFill>
                  <a:schemeClr val="accent1"/>
                </a:solidFill>
              </a:rPr>
              <a:t> Céline </a:t>
            </a:r>
            <a:r>
              <a:rPr lang="fr-BE" b="1" dirty="0">
                <a:solidFill>
                  <a:schemeClr val="accent1"/>
                </a:solidFill>
              </a:rPr>
              <a:t>FRANCOTTE</a:t>
            </a:r>
          </a:p>
          <a:p>
            <a:pPr algn="ctr">
              <a:defRPr/>
            </a:pPr>
            <a:r>
              <a:rPr lang="fr-BE" dirty="0">
                <a:solidFill>
                  <a:schemeClr val="tx1"/>
                </a:solidFill>
              </a:rPr>
              <a:t>ACCUEIL CHAMPETRE EN WALLONIE</a:t>
            </a:r>
          </a:p>
          <a:p>
            <a:pPr algn="ctr">
              <a:defRPr/>
            </a:pPr>
            <a:r>
              <a:rPr lang="fr-BE" dirty="0">
                <a:solidFill>
                  <a:srgbClr val="909465"/>
                </a:solidFill>
                <a:hlinkClick r:id="rId3"/>
              </a:rPr>
              <a:t>www.accueilchampetre.be</a:t>
            </a:r>
            <a:endParaRPr lang="fr-BE" dirty="0">
              <a:solidFill>
                <a:srgbClr val="909465"/>
              </a:solidFill>
            </a:endParaRPr>
          </a:p>
          <a:p>
            <a:pPr algn="ctr">
              <a:defRPr/>
            </a:pPr>
            <a:r>
              <a:rPr lang="fr-BE" dirty="0" smtClean="0">
                <a:solidFill>
                  <a:schemeClr val="tx1"/>
                </a:solidFill>
                <a:hlinkClick r:id="rId4"/>
              </a:rPr>
              <a:t>celine.francotte@fwa.be</a:t>
            </a:r>
            <a:r>
              <a:rPr lang="fr-BE" dirty="0" smtClean="0">
                <a:solidFill>
                  <a:schemeClr val="tx1"/>
                </a:solidFill>
              </a:rPr>
              <a:t> -  081/627 458</a:t>
            </a:r>
            <a:endParaRPr lang="fr-BE" dirty="0">
              <a:solidFill>
                <a:schemeClr val="tx1"/>
              </a:solidFill>
            </a:endParaRPr>
          </a:p>
          <a:p>
            <a:endParaRPr lang="fr-BE" dirty="0"/>
          </a:p>
          <a:p>
            <a:endParaRPr lang="fr-BE" dirty="0"/>
          </a:p>
        </p:txBody>
      </p:sp>
      <p:sp>
        <p:nvSpPr>
          <p:cNvPr id="2" name="Titre 1"/>
          <p:cNvSpPr>
            <a:spLocks noGrp="1"/>
          </p:cNvSpPr>
          <p:nvPr>
            <p:ph type="title"/>
          </p:nvPr>
        </p:nvSpPr>
        <p:spPr/>
        <p:txBody>
          <a:bodyPr/>
          <a:lstStyle/>
          <a:p>
            <a:r>
              <a:rPr lang="fr-BE" dirty="0"/>
              <a:t>Merci de votre attention</a:t>
            </a:r>
          </a:p>
        </p:txBody>
      </p:sp>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4076" y="2348880"/>
            <a:ext cx="1722150" cy="2160240"/>
          </a:xfrm>
          <a:prstGeom prst="rect">
            <a:avLst/>
          </a:prstGeom>
        </p:spPr>
      </p:pic>
      <p:pic>
        <p:nvPicPr>
          <p:cNvPr id="6" name="Picture 8" descr="S:\ACHAMP\Geoffroy\Logos\Logos_ACW\Logo dans encadreÌ vert\Format web et documents office\AccueilChampetre_logo_Encadre_RV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58" y="5013176"/>
            <a:ext cx="2041786"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07834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200" b="1" dirty="0">
                <a:solidFill>
                  <a:srgbClr val="71685A"/>
                </a:solidFill>
              </a:rPr>
              <a:t>Accueil Champêtre en Wallonie</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04AB0F-99C2-40F9-B3A2-7BD9F45096EB}" type="slidenum">
              <a:rPr lang="fr-FR" altLang="fr-FR">
                <a:solidFill>
                  <a:srgbClr val="898989"/>
                </a:solidFill>
              </a:rPr>
              <a:pPr eaLnBrk="1" hangingPunct="1"/>
              <a:t>5</a:t>
            </a:fld>
            <a:endParaRPr lang="fr-FR" altLang="fr-FR">
              <a:solidFill>
                <a:srgbClr val="898989"/>
              </a:solidFill>
            </a:endParaRPr>
          </a:p>
        </p:txBody>
      </p:sp>
      <p:sp>
        <p:nvSpPr>
          <p:cNvPr id="10" name="Espace réservé du contenu 9"/>
          <p:cNvSpPr>
            <a:spLocks noGrp="1"/>
          </p:cNvSpPr>
          <p:nvPr>
            <p:ph sz="quarter" idx="1"/>
          </p:nvPr>
        </p:nvSpPr>
        <p:spPr/>
        <p:txBody>
          <a:bodyPr/>
          <a:lstStyle/>
          <a:p>
            <a:pPr eaLnBrk="1" hangingPunct="1">
              <a:lnSpc>
                <a:spcPct val="80000"/>
              </a:lnSpc>
              <a:buFontTx/>
              <a:buNone/>
              <a:defRPr/>
            </a:pPr>
            <a:endParaRPr lang="fr-BE" altLang="fr-FR" sz="2400" b="1" dirty="0"/>
          </a:p>
          <a:p>
            <a:pPr algn="ctr" eaLnBrk="1" hangingPunct="1">
              <a:lnSpc>
                <a:spcPct val="80000"/>
              </a:lnSpc>
              <a:buFontTx/>
              <a:buNone/>
              <a:defRPr/>
            </a:pPr>
            <a:r>
              <a:rPr lang="fr-BE" sz="2400" b="1" dirty="0">
                <a:solidFill>
                  <a:schemeClr val="accent1"/>
                </a:solidFill>
              </a:rPr>
              <a:t>Un encadrement de qualité pour vous aider dans vos activités d’accueil à la ferme et à la campagne!</a:t>
            </a:r>
          </a:p>
          <a:p>
            <a:pPr algn="just" eaLnBrk="1" hangingPunct="1">
              <a:lnSpc>
                <a:spcPct val="80000"/>
              </a:lnSpc>
              <a:buFontTx/>
              <a:buNone/>
              <a:defRPr/>
            </a:pPr>
            <a:r>
              <a:rPr lang="fr-BE" sz="2200" b="1" dirty="0"/>
              <a:t>Accueil Champêtre en Wallonie : </a:t>
            </a:r>
          </a:p>
          <a:p>
            <a:pPr lvl="1" algn="just" eaLnBrk="1" hangingPunct="1">
              <a:lnSpc>
                <a:spcPct val="80000"/>
              </a:lnSpc>
              <a:buFont typeface="Arial" panose="020B0604020202020204" pitchFamily="34" charset="0"/>
              <a:buChar char="•"/>
              <a:defRPr/>
            </a:pPr>
            <a:r>
              <a:rPr lang="fr-BE" sz="2000" b="1" i="1" u="sng" dirty="0"/>
              <a:t>Encadre</a:t>
            </a:r>
            <a:r>
              <a:rPr lang="fr-BE" sz="2000" b="1" i="1" dirty="0"/>
              <a:t> </a:t>
            </a:r>
            <a:r>
              <a:rPr lang="fr-BE" sz="2000" dirty="0"/>
              <a:t>les agriculteurs et les ruraux</a:t>
            </a:r>
            <a:r>
              <a:rPr lang="fr-BE" sz="2000" i="1" dirty="0"/>
              <a:t> </a:t>
            </a:r>
            <a:r>
              <a:rPr lang="fr-BE" sz="2000" dirty="0"/>
              <a:t>par un suivi étroit de leurs projets et réalisations,</a:t>
            </a:r>
            <a:r>
              <a:rPr lang="fr-BE" sz="2000" b="1" dirty="0"/>
              <a:t> </a:t>
            </a:r>
          </a:p>
          <a:p>
            <a:pPr lvl="1" algn="just" eaLnBrk="1" hangingPunct="1">
              <a:lnSpc>
                <a:spcPct val="80000"/>
              </a:lnSpc>
              <a:buFont typeface="Arial" panose="020B0604020202020204" pitchFamily="34" charset="0"/>
              <a:buChar char="•"/>
              <a:defRPr/>
            </a:pPr>
            <a:r>
              <a:rPr lang="fr-BE" sz="2000" b="1" i="1" u="sng" dirty="0"/>
              <a:t>Informe</a:t>
            </a:r>
            <a:r>
              <a:rPr lang="fr-BE" sz="2000" b="1" dirty="0"/>
              <a:t> </a:t>
            </a:r>
            <a:r>
              <a:rPr lang="fr-BE" sz="2000" dirty="0"/>
              <a:t>sur les règlements en vigueur et les aides existantes,</a:t>
            </a:r>
          </a:p>
          <a:p>
            <a:pPr lvl="1" algn="just" eaLnBrk="1" hangingPunct="1">
              <a:lnSpc>
                <a:spcPct val="80000"/>
              </a:lnSpc>
              <a:buFont typeface="Arial" panose="020B0604020202020204" pitchFamily="34" charset="0"/>
              <a:buChar char="•"/>
              <a:defRPr/>
            </a:pPr>
            <a:r>
              <a:rPr lang="fr-BE" sz="2000" b="1" i="1" u="sng" dirty="0"/>
              <a:t>Propose des formations</a:t>
            </a:r>
            <a:r>
              <a:rPr lang="fr-BE" sz="2000" b="1" i="1" dirty="0"/>
              <a:t> </a:t>
            </a:r>
            <a:r>
              <a:rPr lang="fr-BE" sz="2000" dirty="0"/>
              <a:t>sur différents thèmes liés à l’accueil,</a:t>
            </a:r>
            <a:r>
              <a:rPr lang="fr-BE" sz="2000" b="1" i="1" dirty="0"/>
              <a:t> </a:t>
            </a:r>
            <a:endParaRPr lang="fr-BE" sz="2000" b="1" dirty="0"/>
          </a:p>
          <a:p>
            <a:pPr lvl="1" algn="just" eaLnBrk="1" hangingPunct="1">
              <a:lnSpc>
                <a:spcPct val="80000"/>
              </a:lnSpc>
              <a:buFont typeface="Arial" panose="020B0604020202020204" pitchFamily="34" charset="0"/>
              <a:buChar char="•"/>
              <a:defRPr/>
            </a:pPr>
            <a:r>
              <a:rPr lang="fr-BE" sz="2000" b="1" i="1" u="sng" dirty="0"/>
              <a:t>Assure la promotion</a:t>
            </a:r>
            <a:r>
              <a:rPr lang="fr-BE" sz="2000" b="1" dirty="0"/>
              <a:t> </a:t>
            </a:r>
            <a:r>
              <a:rPr lang="fr-BE" sz="2000" dirty="0"/>
              <a:t>des activités de ses membres par son site </a:t>
            </a:r>
            <a:r>
              <a:rPr lang="fr-BE" sz="2000" dirty="0"/>
              <a:t>I</a:t>
            </a:r>
            <a:r>
              <a:rPr lang="fr-BE" sz="2000" dirty="0" smtClean="0"/>
              <a:t>nternet</a:t>
            </a:r>
            <a:r>
              <a:rPr lang="fr-BE" sz="2000" dirty="0"/>
              <a:t>, la publication de plusieurs guides, la présence à de nombreux salons et foires et l’établissement de contacts avec les médias</a:t>
            </a:r>
          </a:p>
          <a:p>
            <a:pPr lvl="1" algn="just" eaLnBrk="1" hangingPunct="1">
              <a:lnSpc>
                <a:spcPct val="80000"/>
              </a:lnSpc>
              <a:buFont typeface="Arial" panose="020B0604020202020204" pitchFamily="34" charset="0"/>
              <a:buChar char="•"/>
              <a:defRPr/>
            </a:pPr>
            <a:r>
              <a:rPr lang="fr-BE" sz="2000" b="1" i="1" u="sng" dirty="0"/>
              <a:t>Représente</a:t>
            </a:r>
            <a:r>
              <a:rPr lang="fr-BE" sz="2000" b="1" dirty="0"/>
              <a:t> </a:t>
            </a:r>
            <a:r>
              <a:rPr lang="fr-BE" sz="2000" dirty="0"/>
              <a:t>les intérêts de ses membres au sein des institutions agricoles et </a:t>
            </a:r>
            <a:r>
              <a:rPr lang="fr-BE" sz="2000" dirty="0" smtClean="0"/>
              <a:t>touristiques</a:t>
            </a:r>
            <a:endParaRPr lang="fr-BE" sz="2000" dirty="0"/>
          </a:p>
          <a:p>
            <a:pPr lvl="1" indent="-295275" algn="just" eaLnBrk="1" hangingPunct="1">
              <a:lnSpc>
                <a:spcPct val="80000"/>
              </a:lnSpc>
              <a:buFont typeface="Arial" panose="020B0604020202020204" pitchFamily="34" charset="0"/>
              <a:buChar char="•"/>
              <a:defRPr/>
            </a:pPr>
            <a:r>
              <a:rPr lang="fr-BE" sz="2000" b="1" i="1" u="sng" dirty="0"/>
              <a:t>Développe</a:t>
            </a:r>
            <a:r>
              <a:rPr lang="fr-BE" sz="2000" dirty="0"/>
              <a:t> </a:t>
            </a:r>
            <a:r>
              <a:rPr lang="fr-BE" sz="2000" i="1" dirty="0"/>
              <a:t>des produits innovants tels que les circuits touristiques</a:t>
            </a:r>
            <a:endParaRPr lang="fr-BE" sz="2000" dirty="0"/>
          </a:p>
          <a:p>
            <a:pPr marL="542925" lvl="1" indent="-180975" eaLnBrk="1" hangingPunct="1">
              <a:lnSpc>
                <a:spcPct val="80000"/>
              </a:lnSpc>
              <a:buFont typeface="Arial" charset="0"/>
              <a:buChar char="•"/>
              <a:defRPr/>
            </a:pPr>
            <a:endParaRPr lang="fr-BE" altLang="fr-FR" sz="400" b="1" dirty="0"/>
          </a:p>
        </p:txBody>
      </p:sp>
    </p:spTree>
    <p:extLst>
      <p:ext uri="{BB962C8B-B14F-4D97-AF65-F5344CB8AC3E}">
        <p14:creationId xmlns:p14="http://schemas.microsoft.com/office/powerpoint/2010/main" val="37173030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200" b="1" dirty="0">
                <a:solidFill>
                  <a:srgbClr val="71685A"/>
                </a:solidFill>
              </a:rPr>
              <a:t>Accueil Champêtre en Wallonie</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6012FC-C9AB-463C-B0AD-8BD6AA167F3A}" type="slidenum">
              <a:rPr lang="fr-FR" altLang="fr-FR">
                <a:solidFill>
                  <a:srgbClr val="898989"/>
                </a:solidFill>
              </a:rPr>
              <a:pPr eaLnBrk="1" hangingPunct="1"/>
              <a:t>6</a:t>
            </a:fld>
            <a:endParaRPr lang="fr-FR" altLang="fr-FR">
              <a:solidFill>
                <a:srgbClr val="898989"/>
              </a:solidFill>
            </a:endParaRPr>
          </a:p>
        </p:txBody>
      </p:sp>
      <p:sp>
        <p:nvSpPr>
          <p:cNvPr id="6151" name="Espace réservé du contenu 9"/>
          <p:cNvSpPr>
            <a:spLocks noGrp="1"/>
          </p:cNvSpPr>
          <p:nvPr>
            <p:ph sz="quarter" idx="1"/>
          </p:nvPr>
        </p:nvSpPr>
        <p:spPr/>
        <p:txBody>
          <a:bodyPr>
            <a:normAutofit fontScale="92500" lnSpcReduction="20000"/>
          </a:bodyPr>
          <a:lstStyle/>
          <a:p>
            <a:pPr eaLnBrk="1" hangingPunct="1">
              <a:lnSpc>
                <a:spcPct val="80000"/>
              </a:lnSpc>
              <a:buFontTx/>
              <a:buNone/>
            </a:pPr>
            <a:endParaRPr lang="fr-BE" altLang="fr-FR" sz="2400" b="1" dirty="0"/>
          </a:p>
          <a:p>
            <a:pPr eaLnBrk="1" hangingPunct="1">
              <a:lnSpc>
                <a:spcPct val="80000"/>
              </a:lnSpc>
              <a:buFontTx/>
              <a:buNone/>
            </a:pPr>
            <a:r>
              <a:rPr lang="fr-BE" altLang="fr-FR" sz="2400" b="1" dirty="0">
                <a:solidFill>
                  <a:schemeClr val="accent1"/>
                </a:solidFill>
              </a:rPr>
              <a:t>Quelques chiffres :</a:t>
            </a:r>
          </a:p>
          <a:p>
            <a:pPr eaLnBrk="1" hangingPunct="1">
              <a:lnSpc>
                <a:spcPct val="80000"/>
              </a:lnSpc>
            </a:pPr>
            <a:endParaRPr lang="fr-BE" altLang="fr-FR" sz="1600" dirty="0"/>
          </a:p>
          <a:p>
            <a:pPr marL="542925" lvl="1" indent="-180975" eaLnBrk="1" hangingPunct="1">
              <a:lnSpc>
                <a:spcPct val="80000"/>
              </a:lnSpc>
              <a:buFont typeface="Arial" panose="020B0604020202020204" pitchFamily="34" charset="0"/>
              <a:buChar char="•"/>
            </a:pPr>
            <a:r>
              <a:rPr lang="fr-BE" altLang="fr-FR" sz="2000" b="1" i="1" dirty="0"/>
              <a:t>489 gîtes, 171 chambres d’hôtes dont 32 avec tables </a:t>
            </a:r>
            <a:r>
              <a:rPr lang="fr-BE" altLang="fr-FR" sz="2000" b="1" i="1" dirty="0" smtClean="0"/>
              <a:t>d’hôtes,</a:t>
            </a:r>
            <a:endParaRPr lang="fr-BE" altLang="fr-FR" sz="2000" b="1" dirty="0"/>
          </a:p>
          <a:p>
            <a:pPr marL="542925" lvl="1" indent="-180975" eaLnBrk="1" hangingPunct="1">
              <a:lnSpc>
                <a:spcPct val="80000"/>
              </a:lnSpc>
              <a:buFont typeface="Arial" panose="020B0604020202020204" pitchFamily="34" charset="0"/>
              <a:buChar char="•"/>
            </a:pPr>
            <a:endParaRPr lang="fr-BE" altLang="fr-FR" sz="400" b="1" dirty="0"/>
          </a:p>
          <a:p>
            <a:pPr marL="542925" lvl="1" indent="-180975" eaLnBrk="1" hangingPunct="1">
              <a:lnSpc>
                <a:spcPct val="80000"/>
              </a:lnSpc>
              <a:buFont typeface="Arial" panose="020B0604020202020204" pitchFamily="34" charset="0"/>
              <a:buChar char="•"/>
            </a:pPr>
            <a:r>
              <a:rPr lang="fr-BE" altLang="fr-FR" sz="2000" b="1" dirty="0"/>
              <a:t>2 </a:t>
            </a:r>
            <a:r>
              <a:rPr lang="fr-BE" altLang="fr-FR" sz="2000" b="1" i="1" dirty="0"/>
              <a:t>campings à la ferme</a:t>
            </a:r>
            <a:r>
              <a:rPr lang="fr-BE" altLang="fr-FR" sz="2000" b="1" dirty="0"/>
              <a:t>,</a:t>
            </a:r>
          </a:p>
          <a:p>
            <a:pPr marL="542925" lvl="1" indent="-180975" eaLnBrk="1" hangingPunct="1">
              <a:lnSpc>
                <a:spcPct val="80000"/>
              </a:lnSpc>
              <a:buFont typeface="Arial" panose="020B0604020202020204" pitchFamily="34" charset="0"/>
              <a:buChar char="•"/>
            </a:pPr>
            <a:endParaRPr lang="fr-BE" altLang="fr-FR" sz="400" b="1" dirty="0"/>
          </a:p>
          <a:p>
            <a:pPr marL="542925" lvl="1" indent="-180975" eaLnBrk="1" hangingPunct="1">
              <a:lnSpc>
                <a:spcPct val="80000"/>
              </a:lnSpc>
              <a:buFont typeface="Arial" panose="020B0604020202020204" pitchFamily="34" charset="0"/>
              <a:buChar char="•"/>
            </a:pPr>
            <a:r>
              <a:rPr lang="fr-BE" altLang="fr-FR" sz="2000" b="1" dirty="0"/>
              <a:t>118 </a:t>
            </a:r>
            <a:r>
              <a:rPr lang="fr-BE" altLang="fr-FR" sz="2000" b="1" i="1" dirty="0"/>
              <a:t>fermes pédagogiques, </a:t>
            </a:r>
          </a:p>
          <a:p>
            <a:pPr marL="361950" lvl="1" indent="0" eaLnBrk="1" hangingPunct="1">
              <a:lnSpc>
                <a:spcPct val="80000"/>
              </a:lnSpc>
              <a:buNone/>
            </a:pPr>
            <a:r>
              <a:rPr lang="fr-BE" altLang="fr-FR" sz="2000" b="1" i="1" dirty="0"/>
              <a:t>   lieux de stages et anniversaires à la ferme,</a:t>
            </a:r>
            <a:endParaRPr lang="fr-BE" altLang="fr-FR" sz="2000" b="1" dirty="0"/>
          </a:p>
          <a:p>
            <a:pPr marL="542925" lvl="1" indent="-180975" eaLnBrk="1" hangingPunct="1">
              <a:lnSpc>
                <a:spcPct val="80000"/>
              </a:lnSpc>
              <a:buFont typeface="Arial" panose="020B0604020202020204" pitchFamily="34" charset="0"/>
              <a:buChar char="•"/>
            </a:pPr>
            <a:endParaRPr lang="fr-BE" altLang="fr-FR" sz="400" b="1" dirty="0"/>
          </a:p>
          <a:p>
            <a:pPr marL="542925" lvl="1" indent="-180975" eaLnBrk="1" hangingPunct="1">
              <a:lnSpc>
                <a:spcPct val="80000"/>
              </a:lnSpc>
              <a:buFont typeface="Arial" panose="020B0604020202020204" pitchFamily="34" charset="0"/>
              <a:buChar char="•"/>
            </a:pPr>
            <a:endParaRPr lang="fr-BE" altLang="fr-FR" sz="400" b="1" dirty="0"/>
          </a:p>
          <a:p>
            <a:pPr marL="542925" lvl="1" indent="-180975" eaLnBrk="1" hangingPunct="1">
              <a:lnSpc>
                <a:spcPct val="80000"/>
              </a:lnSpc>
              <a:buFont typeface="Arial" panose="020B0604020202020204" pitchFamily="34" charset="0"/>
              <a:buChar char="•"/>
            </a:pPr>
            <a:r>
              <a:rPr lang="fr-BE" altLang="fr-FR" sz="2000" b="1" dirty="0"/>
              <a:t>8 </a:t>
            </a:r>
            <a:r>
              <a:rPr lang="fr-BE" altLang="fr-FR" sz="2000" b="1" i="1" dirty="0"/>
              <a:t>Fermes Gourmandes®</a:t>
            </a:r>
            <a:r>
              <a:rPr lang="fr-BE" altLang="fr-FR" sz="2000" b="1" dirty="0"/>
              <a:t> et </a:t>
            </a:r>
            <a:r>
              <a:rPr lang="fr-BE" altLang="fr-FR" sz="2000" b="1" i="1" dirty="0"/>
              <a:t>restaurants à la ferme</a:t>
            </a:r>
            <a:r>
              <a:rPr lang="fr-BE" altLang="fr-FR" sz="2000" b="1" dirty="0"/>
              <a:t>,</a:t>
            </a:r>
          </a:p>
          <a:p>
            <a:pPr marL="542925" lvl="1" indent="-180975" eaLnBrk="1" hangingPunct="1">
              <a:lnSpc>
                <a:spcPct val="80000"/>
              </a:lnSpc>
              <a:buFont typeface="Arial" panose="020B0604020202020204" pitchFamily="34" charset="0"/>
              <a:buChar char="•"/>
            </a:pPr>
            <a:endParaRPr lang="fr-BE" altLang="fr-FR" sz="400" b="1" dirty="0"/>
          </a:p>
          <a:p>
            <a:pPr marL="542925" lvl="1" indent="-180975" eaLnBrk="1" hangingPunct="1">
              <a:lnSpc>
                <a:spcPct val="80000"/>
              </a:lnSpc>
              <a:buFont typeface="Arial" panose="020B0604020202020204" pitchFamily="34" charset="0"/>
              <a:buChar char="•"/>
            </a:pPr>
            <a:r>
              <a:rPr lang="fr-BE" altLang="fr-FR" sz="2000" b="1" i="1" dirty="0"/>
              <a:t>67 magasins</a:t>
            </a:r>
            <a:r>
              <a:rPr lang="fr-BE" altLang="fr-FR" sz="2000" b="1" dirty="0"/>
              <a:t> à la ferme,</a:t>
            </a:r>
          </a:p>
          <a:p>
            <a:pPr marL="542925" lvl="1" indent="-180975" eaLnBrk="1" hangingPunct="1">
              <a:lnSpc>
                <a:spcPct val="80000"/>
              </a:lnSpc>
              <a:buFont typeface="Arial" panose="020B0604020202020204" pitchFamily="34" charset="0"/>
              <a:buChar char="•"/>
            </a:pPr>
            <a:endParaRPr lang="fr-BE" altLang="fr-FR" sz="400" b="1" dirty="0"/>
          </a:p>
          <a:p>
            <a:pPr marL="542925" lvl="1" indent="-180975" eaLnBrk="1" hangingPunct="1">
              <a:lnSpc>
                <a:spcPct val="80000"/>
              </a:lnSpc>
              <a:buFont typeface="Arial" panose="020B0604020202020204" pitchFamily="34" charset="0"/>
              <a:buChar char="•"/>
            </a:pPr>
            <a:r>
              <a:rPr lang="fr-BE" altLang="fr-FR" sz="2000" b="1" dirty="0"/>
              <a:t>17 </a:t>
            </a:r>
            <a:r>
              <a:rPr lang="fr-BE" altLang="fr-FR" sz="2000" b="1" i="1" dirty="0"/>
              <a:t>salles en location</a:t>
            </a:r>
            <a:r>
              <a:rPr lang="fr-BE" altLang="fr-FR" sz="2000" b="1" dirty="0"/>
              <a:t>,</a:t>
            </a:r>
          </a:p>
          <a:p>
            <a:pPr marL="542925" lvl="1" indent="-180975" eaLnBrk="1" hangingPunct="1">
              <a:lnSpc>
                <a:spcPct val="80000"/>
              </a:lnSpc>
              <a:buFont typeface="Arial" panose="020B0604020202020204" pitchFamily="34" charset="0"/>
              <a:buChar char="•"/>
            </a:pPr>
            <a:endParaRPr lang="fr-BE" altLang="fr-FR" sz="2000" b="1" dirty="0"/>
          </a:p>
          <a:p>
            <a:pPr marL="542925" lvl="1" indent="-180975" eaLnBrk="1" hangingPunct="1">
              <a:lnSpc>
                <a:spcPct val="80000"/>
              </a:lnSpc>
              <a:buFont typeface="Arial" panose="020B0604020202020204" pitchFamily="34" charset="0"/>
              <a:buChar char="•"/>
            </a:pPr>
            <a:endParaRPr lang="fr-BE" altLang="fr-FR" sz="400" b="1" dirty="0"/>
          </a:p>
          <a:p>
            <a:pPr marL="542925" lvl="1" indent="-180975" eaLnBrk="1" hangingPunct="1">
              <a:lnSpc>
                <a:spcPct val="80000"/>
              </a:lnSpc>
              <a:buFont typeface="Arial" panose="020B0604020202020204" pitchFamily="34" charset="0"/>
              <a:buChar char="•"/>
            </a:pPr>
            <a:r>
              <a:rPr lang="fr-BE" altLang="fr-FR" sz="2000" b="1" dirty="0"/>
              <a:t>9 </a:t>
            </a:r>
            <a:r>
              <a:rPr lang="fr-BE" altLang="fr-FR" sz="2000" b="1" i="1" dirty="0"/>
              <a:t>golfs à la ferme,</a:t>
            </a:r>
            <a:endParaRPr lang="fr-BE" altLang="fr-FR" sz="2000" b="1" dirty="0"/>
          </a:p>
          <a:p>
            <a:pPr marL="542925" lvl="1" indent="-180975" eaLnBrk="1" hangingPunct="1">
              <a:lnSpc>
                <a:spcPct val="80000"/>
              </a:lnSpc>
              <a:buFont typeface="Arial" panose="020B0604020202020204" pitchFamily="34" charset="0"/>
              <a:buChar char="•"/>
            </a:pPr>
            <a:r>
              <a:rPr lang="fr-BE" altLang="fr-FR" sz="2000" b="1" dirty="0"/>
              <a:t>7 </a:t>
            </a:r>
            <a:r>
              <a:rPr lang="fr-BE" altLang="fr-FR" sz="2000" b="1" i="1" dirty="0"/>
              <a:t>circuits champêtres</a:t>
            </a:r>
          </a:p>
        </p:txBody>
      </p:sp>
    </p:spTree>
    <p:extLst>
      <p:ext uri="{BB962C8B-B14F-4D97-AF65-F5344CB8AC3E}">
        <p14:creationId xmlns:p14="http://schemas.microsoft.com/office/powerpoint/2010/main" val="33885412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000" b="1" dirty="0">
                <a:solidFill>
                  <a:srgbClr val="71685A"/>
                </a:solidFill>
              </a:rPr>
              <a:t>Pourquoi</a:t>
            </a:r>
            <a:r>
              <a:rPr lang="en-GB" sz="3200" b="1" dirty="0">
                <a:solidFill>
                  <a:srgbClr val="71685A"/>
                </a:solidFill>
              </a:rPr>
              <a:t> la vente directe ?</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08CC34-A6C2-4272-8395-8CFB9F34C079}" type="slidenum">
              <a:rPr lang="fr-FR" altLang="fr-FR">
                <a:solidFill>
                  <a:srgbClr val="898989"/>
                </a:solidFill>
              </a:rPr>
              <a:pPr eaLnBrk="1" hangingPunct="1"/>
              <a:t>7</a:t>
            </a:fld>
            <a:endParaRPr lang="fr-FR" altLang="fr-FR">
              <a:solidFill>
                <a:srgbClr val="898989"/>
              </a:solidFill>
            </a:endParaRPr>
          </a:p>
        </p:txBody>
      </p:sp>
      <p:sp>
        <p:nvSpPr>
          <p:cNvPr id="10" name="Espace réservé du contenu 9"/>
          <p:cNvSpPr>
            <a:spLocks noGrp="1"/>
          </p:cNvSpPr>
          <p:nvPr>
            <p:ph sz="quarter" idx="1"/>
          </p:nvPr>
        </p:nvSpPr>
        <p:spPr/>
        <p:txBody>
          <a:bodyPr/>
          <a:lstStyle/>
          <a:p>
            <a:pPr marL="446088" indent="-265113" eaLnBrk="1" fontAlgn="auto" hangingPunct="1">
              <a:spcAft>
                <a:spcPts val="0"/>
              </a:spcAft>
              <a:tabLst>
                <a:tab pos="446088" algn="l"/>
              </a:tabLst>
              <a:defRPr/>
            </a:pPr>
            <a:endParaRPr lang="fr-BE" altLang="fr-FR" sz="1000" b="1" i="1" dirty="0">
              <a:solidFill>
                <a:schemeClr val="accent6">
                  <a:lumMod val="50000"/>
                </a:schemeClr>
              </a:solidFill>
            </a:endParaRPr>
          </a:p>
          <a:p>
            <a:pPr marL="446088" indent="-265113" eaLnBrk="1" fontAlgn="auto" hangingPunct="1">
              <a:spcAft>
                <a:spcPts val="0"/>
              </a:spcAft>
              <a:tabLst>
                <a:tab pos="446088" algn="l"/>
              </a:tabLst>
              <a:defRPr/>
            </a:pPr>
            <a:endParaRPr lang="fr-BE" altLang="fr-FR" sz="1000" b="1" i="1" dirty="0">
              <a:solidFill>
                <a:schemeClr val="accent6">
                  <a:lumMod val="50000"/>
                </a:schemeClr>
              </a:solidFill>
            </a:endParaRPr>
          </a:p>
          <a:p>
            <a:pPr marL="446088" indent="-265113" eaLnBrk="1" fontAlgn="auto" hangingPunct="1">
              <a:spcAft>
                <a:spcPts val="0"/>
              </a:spcAft>
              <a:tabLst>
                <a:tab pos="446088" algn="l"/>
              </a:tabLst>
              <a:defRPr/>
            </a:pPr>
            <a:r>
              <a:rPr lang="fr-BE" altLang="fr-FR" sz="2800" b="1" dirty="0">
                <a:solidFill>
                  <a:schemeClr val="accent1"/>
                </a:solidFill>
              </a:rPr>
              <a:t>Pour se réapproprier une certaine autonomie     décisionnelle et économique = revenu « juste »</a:t>
            </a:r>
          </a:p>
          <a:p>
            <a:pPr eaLnBrk="1" hangingPunct="1">
              <a:spcBef>
                <a:spcPts val="0"/>
              </a:spcBef>
              <a:buFont typeface="Arial" charset="0"/>
              <a:buChar char="•"/>
              <a:tabLst>
                <a:tab pos="542925" algn="l"/>
              </a:tabLst>
              <a:defRPr/>
            </a:pPr>
            <a:endParaRPr lang="fr-BE" altLang="fr-FR" sz="400" b="1" dirty="0"/>
          </a:p>
          <a:p>
            <a:pPr marL="446088" lvl="2" indent="-265113" eaLnBrk="1" fontAlgn="auto" hangingPunct="1">
              <a:spcAft>
                <a:spcPts val="0"/>
              </a:spcAft>
              <a:tabLst>
                <a:tab pos="446088" algn="l"/>
                <a:tab pos="542925" algn="l"/>
              </a:tabLst>
              <a:defRPr/>
            </a:pPr>
            <a:r>
              <a:rPr lang="fr-BE" altLang="fr-FR" sz="2800" dirty="0"/>
              <a:t>Pour le contact direct avec le consommateur</a:t>
            </a:r>
          </a:p>
          <a:p>
            <a:pPr lvl="1" eaLnBrk="1" hangingPunct="1">
              <a:spcBef>
                <a:spcPts val="0"/>
              </a:spcBef>
              <a:buFont typeface="Arial" charset="0"/>
              <a:buChar char="–"/>
              <a:defRPr/>
            </a:pPr>
            <a:endParaRPr lang="fr-BE" altLang="fr-FR" sz="400" dirty="0"/>
          </a:p>
          <a:p>
            <a:pPr marL="446088" lvl="2" indent="-265113" eaLnBrk="1" fontAlgn="auto" hangingPunct="1">
              <a:spcAft>
                <a:spcPts val="0"/>
              </a:spcAft>
              <a:tabLst>
                <a:tab pos="446088" algn="l"/>
                <a:tab pos="542925" algn="l"/>
              </a:tabLst>
              <a:defRPr/>
            </a:pPr>
            <a:r>
              <a:rPr lang="fr-BE" altLang="fr-FR" sz="2800" b="1" dirty="0">
                <a:solidFill>
                  <a:schemeClr val="accent1"/>
                </a:solidFill>
              </a:rPr>
              <a:t>Pour créer ou maintenir un emploi :  !</a:t>
            </a:r>
            <a:r>
              <a:rPr lang="fr-BE" altLang="fr-FR" sz="2800" b="1" dirty="0"/>
              <a:t> </a:t>
            </a:r>
            <a:r>
              <a:rPr lang="fr-BE" altLang="fr-FR" sz="2800" dirty="0"/>
              <a:t>disponibilités et revenus attendus ≠ </a:t>
            </a:r>
          </a:p>
          <a:p>
            <a:pPr eaLnBrk="1" hangingPunct="1">
              <a:spcBef>
                <a:spcPts val="0"/>
              </a:spcBef>
              <a:buFont typeface="Arial" charset="0"/>
              <a:buChar char="•"/>
              <a:defRPr/>
            </a:pPr>
            <a:endParaRPr lang="fr-BE" altLang="fr-FR" sz="400" dirty="0"/>
          </a:p>
          <a:p>
            <a:pPr marL="446088" lvl="2" indent="-265113" eaLnBrk="1" fontAlgn="auto" hangingPunct="1">
              <a:spcAft>
                <a:spcPts val="0"/>
              </a:spcAft>
              <a:tabLst>
                <a:tab pos="446088" algn="l"/>
                <a:tab pos="542925" algn="l"/>
              </a:tabLst>
              <a:defRPr/>
            </a:pPr>
            <a:r>
              <a:rPr lang="fr-BE" altLang="fr-FR" sz="2800" dirty="0"/>
              <a:t>Pour répondre à une évolution sociétale de durabilité (local et de saison)</a:t>
            </a:r>
          </a:p>
          <a:p>
            <a:pPr eaLnBrk="1" hangingPunct="1">
              <a:buFont typeface="Arial" charset="0"/>
              <a:buChar char="•"/>
              <a:defRPr/>
            </a:pPr>
            <a:endParaRPr lang="fr-BE" dirty="0"/>
          </a:p>
        </p:txBody>
      </p:sp>
    </p:spTree>
    <p:extLst>
      <p:ext uri="{BB962C8B-B14F-4D97-AF65-F5344CB8AC3E}">
        <p14:creationId xmlns:p14="http://schemas.microsoft.com/office/powerpoint/2010/main" val="30970505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GB" sz="3000" b="1" dirty="0">
                <a:solidFill>
                  <a:srgbClr val="71685A"/>
                </a:solidFill>
              </a:rPr>
              <a:t>Derrière la vente directe…</a:t>
            </a: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835B7B-3F54-4A1D-B92A-9E235B1EEC9D}" type="slidenum">
              <a:rPr lang="fr-FR" altLang="fr-FR">
                <a:solidFill>
                  <a:srgbClr val="898989"/>
                </a:solidFill>
              </a:rPr>
              <a:pPr eaLnBrk="1" hangingPunct="1"/>
              <a:t>8</a:t>
            </a:fld>
            <a:endParaRPr lang="fr-FR" altLang="fr-FR">
              <a:solidFill>
                <a:srgbClr val="898989"/>
              </a:solidFill>
            </a:endParaRPr>
          </a:p>
        </p:txBody>
      </p:sp>
      <p:sp>
        <p:nvSpPr>
          <p:cNvPr id="10" name="Espace réservé du contenu 9"/>
          <p:cNvSpPr>
            <a:spLocks noGrp="1"/>
          </p:cNvSpPr>
          <p:nvPr>
            <p:ph sz="quarter" idx="1"/>
          </p:nvPr>
        </p:nvSpPr>
        <p:spPr>
          <a:xfrm>
            <a:off x="395536" y="1600200"/>
            <a:ext cx="8568952" cy="4495800"/>
          </a:xfrm>
        </p:spPr>
        <p:txBody>
          <a:bodyPr>
            <a:normAutofit/>
          </a:bodyPr>
          <a:lstStyle/>
          <a:p>
            <a:pPr marL="446088" indent="-265113" eaLnBrk="1" fontAlgn="auto" hangingPunct="1">
              <a:spcAft>
                <a:spcPts val="0"/>
              </a:spcAft>
              <a:tabLst>
                <a:tab pos="446088" algn="l"/>
              </a:tabLst>
              <a:defRPr/>
            </a:pPr>
            <a:endParaRPr lang="fr-BE" altLang="fr-FR" sz="1000" b="1" i="1" dirty="0">
              <a:solidFill>
                <a:schemeClr val="accent6">
                  <a:lumMod val="50000"/>
                </a:schemeClr>
              </a:solidFill>
            </a:endParaRPr>
          </a:p>
          <a:p>
            <a:pPr marL="523875" indent="-342900" eaLnBrk="1" hangingPunct="1">
              <a:spcBef>
                <a:spcPts val="0"/>
              </a:spcBef>
              <a:buFont typeface="Wingdings" panose="05000000000000000000" pitchFamily="2" charset="2"/>
              <a:buChar char="§"/>
              <a:defRPr/>
            </a:pPr>
            <a:r>
              <a:rPr lang="fr-BE" sz="2400" dirty="0"/>
              <a:t>Vente directe = production-transformation à la ferme et commercialisation en direct</a:t>
            </a:r>
          </a:p>
          <a:p>
            <a:pPr marL="180975" indent="0" eaLnBrk="1" hangingPunct="1">
              <a:spcBef>
                <a:spcPts val="0"/>
              </a:spcBef>
              <a:buFont typeface="Arial" charset="0"/>
              <a:buNone/>
              <a:defRPr/>
            </a:pPr>
            <a:endParaRPr lang="fr-BE" sz="400" dirty="0"/>
          </a:p>
          <a:p>
            <a:pPr marL="542925" indent="-361950" eaLnBrk="1" hangingPunct="1">
              <a:spcBef>
                <a:spcPts val="0"/>
              </a:spcBef>
              <a:buFont typeface="Arial" charset="0"/>
              <a:buChar char="•"/>
              <a:defRPr/>
            </a:pPr>
            <a:r>
              <a:rPr lang="fr-BE" sz="2400" dirty="0"/>
              <a:t>Vente directe = 3 métiers </a:t>
            </a:r>
          </a:p>
          <a:p>
            <a:pPr marL="180975" indent="0" eaLnBrk="1" hangingPunct="1">
              <a:spcBef>
                <a:spcPts val="0"/>
              </a:spcBef>
              <a:buFont typeface="Arial" charset="0"/>
              <a:buNone/>
              <a:defRPr/>
            </a:pPr>
            <a:r>
              <a:rPr lang="fr-BE" sz="2400" dirty="0"/>
              <a:t>                         </a:t>
            </a:r>
            <a:r>
              <a:rPr lang="fr-BE" sz="2400" dirty="0" smtClean="0"/>
              <a:t>= </a:t>
            </a:r>
            <a:r>
              <a:rPr lang="fr-BE" sz="2400" dirty="0"/>
              <a:t>producteur + transformateur + « commerçant »</a:t>
            </a:r>
          </a:p>
          <a:p>
            <a:pPr marL="180975" indent="0" eaLnBrk="1" hangingPunct="1">
              <a:spcBef>
                <a:spcPts val="0"/>
              </a:spcBef>
              <a:buFont typeface="Arial" charset="0"/>
              <a:buNone/>
              <a:defRPr/>
            </a:pPr>
            <a:endParaRPr lang="fr-BE" sz="400" dirty="0"/>
          </a:p>
          <a:p>
            <a:pPr marL="523875" eaLnBrk="1" hangingPunct="1">
              <a:spcBef>
                <a:spcPts val="0"/>
              </a:spcBef>
              <a:buFont typeface="Arial" charset="0"/>
              <a:buChar char="•"/>
              <a:defRPr/>
            </a:pPr>
            <a:r>
              <a:rPr lang="fr-BE" sz="2400" dirty="0"/>
              <a:t>Constat sur le terrain…</a:t>
            </a:r>
          </a:p>
          <a:p>
            <a:pPr marL="843915" lvl="1">
              <a:spcBef>
                <a:spcPts val="0"/>
              </a:spcBef>
              <a:buFont typeface="Arial" charset="0"/>
              <a:buChar char="•"/>
              <a:defRPr/>
            </a:pPr>
            <a:r>
              <a:rPr lang="fr-BE" sz="2100" dirty="0"/>
              <a:t>Production de la matière première = OK  même si adaptation</a:t>
            </a:r>
          </a:p>
          <a:p>
            <a:pPr marL="843915" lvl="1">
              <a:spcBef>
                <a:spcPts val="0"/>
              </a:spcBef>
              <a:buFont typeface="Arial" charset="0"/>
              <a:buChar char="•"/>
              <a:defRPr/>
            </a:pPr>
            <a:r>
              <a:rPr lang="fr-BE" sz="2100" dirty="0"/>
              <a:t>Transformation : formation technique puis OK   ! Hygiène !</a:t>
            </a:r>
          </a:p>
          <a:p>
            <a:pPr marL="843915" lvl="1">
              <a:spcBef>
                <a:spcPts val="0"/>
              </a:spcBef>
              <a:buFont typeface="Arial" charset="0"/>
              <a:buChar char="•"/>
              <a:defRPr/>
            </a:pPr>
            <a:r>
              <a:rPr lang="fr-BE" sz="2100" b="1" dirty="0">
                <a:solidFill>
                  <a:schemeClr val="accent1"/>
                </a:solidFill>
              </a:rPr>
              <a:t>Commercialisation</a:t>
            </a:r>
            <a:r>
              <a:rPr lang="fr-BE" sz="2100" dirty="0">
                <a:solidFill>
                  <a:srgbClr val="00B050"/>
                </a:solidFill>
              </a:rPr>
              <a:t> </a:t>
            </a:r>
            <a:r>
              <a:rPr lang="fr-BE" sz="2100" dirty="0"/>
              <a:t>:</a:t>
            </a:r>
          </a:p>
          <a:p>
            <a:pPr marL="1118235" lvl="2">
              <a:spcBef>
                <a:spcPts val="0"/>
              </a:spcBef>
              <a:buFont typeface="Arial" charset="0"/>
              <a:buChar char="•"/>
              <a:defRPr/>
            </a:pPr>
            <a:r>
              <a:rPr lang="fr-BE" sz="1900" dirty="0"/>
              <a:t>agriculteur  ≠ </a:t>
            </a:r>
            <a:r>
              <a:rPr lang="fr-BE" sz="1900" b="1" dirty="0">
                <a:solidFill>
                  <a:schemeClr val="accent1"/>
                </a:solidFill>
              </a:rPr>
              <a:t>commerçant et communicateur</a:t>
            </a:r>
          </a:p>
          <a:p>
            <a:pPr marL="1118235" lvl="2">
              <a:spcBef>
                <a:spcPts val="0"/>
              </a:spcBef>
              <a:buFont typeface="Arial" charset="0"/>
              <a:buChar char="•"/>
              <a:defRPr/>
            </a:pPr>
            <a:r>
              <a:rPr lang="fr-BE" sz="1900" dirty="0"/>
              <a:t>pas ou peu de </a:t>
            </a:r>
            <a:r>
              <a:rPr lang="fr-BE" sz="1900" b="1" u="sng" dirty="0"/>
              <a:t>calcul des prix de revient et prix    </a:t>
            </a:r>
          </a:p>
          <a:p>
            <a:pPr marL="180975" indent="0" eaLnBrk="1" hangingPunct="1">
              <a:spcBef>
                <a:spcPts val="0"/>
              </a:spcBef>
              <a:buFont typeface="Arial" charset="0"/>
              <a:buNone/>
              <a:defRPr/>
            </a:pPr>
            <a:r>
              <a:rPr lang="fr-BE" sz="1900" dirty="0"/>
              <a:t>                                         </a:t>
            </a:r>
            <a:r>
              <a:rPr lang="fr-BE" sz="1900" b="1" u="sng" dirty="0"/>
              <a:t>de vente </a:t>
            </a:r>
            <a:r>
              <a:rPr lang="fr-BE" sz="1900" dirty="0"/>
              <a:t>OR </a:t>
            </a:r>
            <a:r>
              <a:rPr lang="fr-BE" sz="1900" b="1" u="sng" dirty="0"/>
              <a:t>base du calcul de rentabilité</a:t>
            </a:r>
          </a:p>
        </p:txBody>
      </p:sp>
    </p:spTree>
    <p:extLst>
      <p:ext uri="{BB962C8B-B14F-4D97-AF65-F5344CB8AC3E}">
        <p14:creationId xmlns:p14="http://schemas.microsoft.com/office/powerpoint/2010/main" val="36956553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90000" tIns="129960" rIns="90000" bIns="46800" rtlCol="0" anchor="b">
            <a:normAutofit/>
          </a:bodyPr>
          <a:lstStyle/>
          <a:p>
            <a:pPr eaLnBrk="1" fontAlgn="auto" hangingPunct="1">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fr-BE" sz="3200" b="1" dirty="0">
                <a:solidFill>
                  <a:schemeClr val="accent6">
                    <a:lumMod val="50000"/>
                  </a:schemeClr>
                </a:solidFill>
              </a:rPr>
              <a:t> </a:t>
            </a:r>
            <a:r>
              <a:rPr lang="fr-BE" sz="3200" b="1" dirty="0">
                <a:solidFill>
                  <a:srgbClr val="71685A"/>
                </a:solidFill>
              </a:rPr>
              <a:t>… sans oublier de calculer la rentabilité !</a:t>
            </a:r>
            <a:endParaRPr lang="en-GB" sz="3200" b="1" dirty="0">
              <a:solidFill>
                <a:srgbClr val="71685A"/>
              </a:solidFill>
            </a:endParaRPr>
          </a:p>
        </p:txBody>
      </p:sp>
      <p:sp>
        <p:nvSpPr>
          <p:cNvPr id="8" name="Espace réservé du numéro de diapositive 7"/>
          <p:cNvSpPr>
            <a:spLocks noGrp="1"/>
          </p:cNvSpPr>
          <p:nvPr>
            <p:ph type="sldNum" sz="quarter" idx="12"/>
          </p:nvPr>
        </p:nvSpPr>
        <p:spPr/>
        <p:txBody>
          <a:bodyP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202D47-6870-4B7F-AED1-623ED0D1DE10}" type="slidenum">
              <a:rPr lang="fr-FR" altLang="fr-FR">
                <a:solidFill>
                  <a:srgbClr val="898989"/>
                </a:solidFill>
              </a:rPr>
              <a:pPr eaLnBrk="1" hangingPunct="1"/>
              <a:t>9</a:t>
            </a:fld>
            <a:endParaRPr lang="fr-FR" altLang="fr-FR">
              <a:solidFill>
                <a:srgbClr val="898989"/>
              </a:solidFill>
            </a:endParaRPr>
          </a:p>
        </p:txBody>
      </p:sp>
      <p:sp>
        <p:nvSpPr>
          <p:cNvPr id="2" name="Espace réservé du contenu 1"/>
          <p:cNvSpPr>
            <a:spLocks noGrp="1"/>
          </p:cNvSpPr>
          <p:nvPr>
            <p:ph sz="quarter" idx="1"/>
          </p:nvPr>
        </p:nvSpPr>
        <p:spPr/>
        <p:txBody>
          <a:bodyPr>
            <a:normAutofit/>
          </a:bodyPr>
          <a:lstStyle/>
          <a:p>
            <a:pPr marL="180975" indent="0" eaLnBrk="1" hangingPunct="1">
              <a:buFont typeface="Arial" charset="0"/>
              <a:buNone/>
              <a:defRPr/>
            </a:pPr>
            <a:endParaRPr lang="fr-BE" sz="400" dirty="0">
              <a:solidFill>
                <a:schemeClr val="accent6">
                  <a:lumMod val="50000"/>
                </a:schemeClr>
              </a:solidFill>
              <a:ea typeface="Calibri"/>
              <a:cs typeface="Times New Roman"/>
            </a:endParaRPr>
          </a:p>
          <a:p>
            <a:pPr marL="180975" indent="0" eaLnBrk="1" hangingPunct="1">
              <a:buFont typeface="Arial" charset="0"/>
              <a:buNone/>
              <a:defRPr/>
            </a:pPr>
            <a:r>
              <a:rPr lang="fr-BE" sz="2400" b="1" dirty="0">
                <a:solidFill>
                  <a:schemeClr val="accent1"/>
                </a:solidFill>
                <a:ea typeface="Calibri"/>
                <a:cs typeface="Times New Roman"/>
              </a:rPr>
              <a:t>Une activité est déclarée « rentable » dès qu’elle génère un profit. </a:t>
            </a:r>
            <a:endParaRPr lang="fr-BE" sz="2400" dirty="0">
              <a:solidFill>
                <a:schemeClr val="accent1"/>
              </a:solidFill>
              <a:ea typeface="Calibri"/>
              <a:cs typeface="Times New Roman"/>
            </a:endParaRPr>
          </a:p>
          <a:p>
            <a:pPr marL="180975" indent="0" eaLnBrk="1" hangingPunct="1">
              <a:spcBef>
                <a:spcPts val="0"/>
              </a:spcBef>
              <a:buFont typeface="Arial" charset="0"/>
              <a:buNone/>
              <a:defRPr/>
            </a:pPr>
            <a:r>
              <a:rPr lang="fr-BE" sz="2400" dirty="0">
                <a:ea typeface="Calibri"/>
                <a:cs typeface="Times New Roman"/>
              </a:rPr>
              <a:t>Profit </a:t>
            </a:r>
            <a:r>
              <a:rPr lang="fr-BE" sz="2400" b="1" dirty="0">
                <a:ea typeface="Calibri"/>
                <a:cs typeface="Times New Roman"/>
              </a:rPr>
              <a:t>si</a:t>
            </a:r>
            <a:r>
              <a:rPr lang="fr-BE" sz="2400" dirty="0">
                <a:ea typeface="Calibri"/>
                <a:cs typeface="Times New Roman"/>
              </a:rPr>
              <a:t> un volume de vente = chiffre d’affaires = recettes suffisantes pour </a:t>
            </a:r>
            <a:r>
              <a:rPr lang="fr-BE" sz="2400" dirty="0"/>
              <a:t>permettre :</a:t>
            </a:r>
          </a:p>
          <a:p>
            <a:pPr marL="523875" eaLnBrk="1" hangingPunct="1">
              <a:spcBef>
                <a:spcPts val="0"/>
              </a:spcBef>
              <a:buFontTx/>
              <a:buChar char="-"/>
              <a:defRPr/>
            </a:pPr>
            <a:r>
              <a:rPr lang="fr-BE" sz="2400" dirty="0"/>
              <a:t>de payer l’ensemble des charges </a:t>
            </a:r>
            <a:r>
              <a:rPr lang="fr-BE" sz="2400" dirty="0" smtClean="0"/>
              <a:t>(</a:t>
            </a:r>
            <a:r>
              <a:rPr lang="fr-BE" sz="2400" dirty="0"/>
              <a:t>voir </a:t>
            </a:r>
            <a:r>
              <a:rPr lang="fr-BE" sz="2400" dirty="0" smtClean="0"/>
              <a:t>schéma),</a:t>
            </a:r>
            <a:endParaRPr lang="fr-BE" sz="2400" dirty="0"/>
          </a:p>
          <a:p>
            <a:pPr marL="523875" eaLnBrk="1" hangingPunct="1">
              <a:spcBef>
                <a:spcPts val="0"/>
              </a:spcBef>
              <a:buFontTx/>
              <a:buChar char="-"/>
              <a:defRPr/>
            </a:pPr>
            <a:r>
              <a:rPr lang="fr-BE" sz="2400" dirty="0"/>
              <a:t>de rembourser les crédits bancaires,</a:t>
            </a:r>
          </a:p>
          <a:p>
            <a:pPr marL="523875" eaLnBrk="1" hangingPunct="1">
              <a:spcBef>
                <a:spcPts val="0"/>
              </a:spcBef>
              <a:buFontTx/>
              <a:buChar char="-"/>
              <a:defRPr/>
            </a:pPr>
            <a:r>
              <a:rPr lang="fr-BE" sz="2400" dirty="0"/>
              <a:t>de dégager un revenu minimum (=salaire</a:t>
            </a:r>
            <a:r>
              <a:rPr lang="fr-BE" sz="2400" dirty="0" smtClean="0"/>
              <a:t>),</a:t>
            </a:r>
            <a:endParaRPr lang="fr-BE" sz="2400" dirty="0"/>
          </a:p>
          <a:p>
            <a:pPr marL="523875" eaLnBrk="1" hangingPunct="1">
              <a:spcBef>
                <a:spcPts val="0"/>
              </a:spcBef>
              <a:buFontTx/>
              <a:buChar char="-"/>
              <a:defRPr/>
            </a:pPr>
            <a:r>
              <a:rPr lang="fr-BE" sz="2400" dirty="0"/>
              <a:t>de dégager un bénéfice pour assurer le développement de l’entreprise et les investissements futurs.</a:t>
            </a:r>
          </a:p>
          <a:p>
            <a:pPr marL="180975" indent="0" eaLnBrk="1" hangingPunct="1">
              <a:spcBef>
                <a:spcPts val="0"/>
              </a:spcBef>
              <a:buFont typeface="Arial" charset="0"/>
              <a:buNone/>
              <a:defRPr/>
            </a:pPr>
            <a:endParaRPr lang="fr-BE" sz="400" dirty="0">
              <a:ea typeface="Calibri"/>
              <a:cs typeface="Times New Roman"/>
            </a:endParaRPr>
          </a:p>
          <a:p>
            <a:pPr marL="180975" indent="0" eaLnBrk="1" hangingPunct="1">
              <a:spcBef>
                <a:spcPts val="0"/>
              </a:spcBef>
              <a:buFont typeface="Arial" charset="0"/>
              <a:buNone/>
              <a:defRPr/>
            </a:pPr>
            <a:r>
              <a:rPr lang="fr-BE" sz="2400" dirty="0">
                <a:ea typeface="Calibri"/>
                <a:cs typeface="Times New Roman"/>
              </a:rPr>
              <a:t>De quels données, chiffres,… ai-je besoin pour calculer la rentabilité de ma production ? Encore des questions…</a:t>
            </a:r>
          </a:p>
        </p:txBody>
      </p:sp>
    </p:spTree>
    <p:extLst>
      <p:ext uri="{BB962C8B-B14F-4D97-AF65-F5344CB8AC3E}">
        <p14:creationId xmlns:p14="http://schemas.microsoft.com/office/powerpoint/2010/main" val="34642101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5869</TotalTime>
  <Words>2463</Words>
  <Application>Microsoft Office PowerPoint</Application>
  <PresentationFormat>Affichage à l'écran (4:3)</PresentationFormat>
  <Paragraphs>555</Paragraphs>
  <Slides>44</Slides>
  <Notes>40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44</vt:i4>
      </vt:variant>
    </vt:vector>
  </HeadingPairs>
  <TitlesOfParts>
    <vt:vector size="46" baseType="lpstr">
      <vt:lpstr>Médian</vt:lpstr>
      <vt:lpstr>Feuille de calcul</vt:lpstr>
      <vt:lpstr>Diversification à la ferme  </vt:lpstr>
      <vt:lpstr>Présentation PowerPoint</vt:lpstr>
      <vt:lpstr>Le savoir-faire</vt:lpstr>
      <vt:lpstr>Présentation PowerPoint</vt:lpstr>
      <vt:lpstr>Accueil Champêtre en Wallonie</vt:lpstr>
      <vt:lpstr>Accueil Champêtre en Wallonie</vt:lpstr>
      <vt:lpstr>Pourquoi la vente directe ?</vt:lpstr>
      <vt:lpstr>Derrière la vente directe…</vt:lpstr>
      <vt:lpstr> … sans oublier de calculer la rentabilité !</vt:lpstr>
      <vt:lpstr>Business Plan ?... </vt:lpstr>
      <vt:lpstr>Quelques définitions incontournables </vt:lpstr>
      <vt:lpstr>Quelques définitions incontournables </vt:lpstr>
      <vt:lpstr>Quelques définitions incontournables </vt:lpstr>
      <vt:lpstr>Présentation PowerPoint</vt:lpstr>
      <vt:lpstr>Quelques définitions incontournables </vt:lpstr>
      <vt:lpstr>Exemples chiffrés</vt:lpstr>
      <vt:lpstr>CA prévisionnel et seuil de rentabilité</vt:lpstr>
      <vt:lpstr>CA et seuil de rentabilité minimum</vt:lpstr>
      <vt:lpstr>CA et seuil de rentabilité minimum</vt:lpstr>
      <vt:lpstr>Présentation PowerPoint</vt:lpstr>
      <vt:lpstr>Présentation PowerPoint</vt:lpstr>
      <vt:lpstr>CA et seuil de rentabilité minimum</vt:lpstr>
      <vt:lpstr>CA et seuil de rentabilité minimum</vt:lpstr>
      <vt:lpstr>Le prix de revient</vt:lpstr>
      <vt:lpstr>Remarques et recommandations</vt:lpstr>
      <vt:lpstr>Remarques et recommandations</vt:lpstr>
      <vt:lpstr>Le prix de vente</vt:lpstr>
      <vt:lpstr>Le prix de vente</vt:lpstr>
      <vt:lpstr>La rentabilité de l’activité</vt:lpstr>
      <vt:lpstr>La rentabilité de l’activité</vt:lpstr>
      <vt:lpstr>  Le faire-savoir</vt:lpstr>
      <vt:lpstr>1. Le nom du magasin/marque des produits</vt:lpstr>
      <vt:lpstr>1. Le nom du magasin/marque des produits</vt:lpstr>
      <vt:lpstr>2. Le logo</vt:lpstr>
      <vt:lpstr>3. Le magasin</vt:lpstr>
      <vt:lpstr>3. Le magasin</vt:lpstr>
      <vt:lpstr>4. Le folder/brochure</vt:lpstr>
      <vt:lpstr>5. La carte de visite</vt:lpstr>
      <vt:lpstr>6. La page Facebook</vt:lpstr>
      <vt:lpstr>7. Le site web</vt:lpstr>
      <vt:lpstr>8. Se faire connaître dans sa région</vt:lpstr>
      <vt:lpstr>Pour plus d’informations : </vt:lpstr>
      <vt:lpstr>Pour plus d’informations : </vt:lpstr>
      <vt:lpstr>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ULg</dc:creator>
  <cp:lastModifiedBy>b.flahaux</cp:lastModifiedBy>
  <cp:revision>259</cp:revision>
  <dcterms:created xsi:type="dcterms:W3CDTF">2013-07-23T06:55:08Z</dcterms:created>
  <dcterms:modified xsi:type="dcterms:W3CDTF">2017-02-02T11:02:22Z</dcterms:modified>
</cp:coreProperties>
</file>