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ls" ContentType="application/vnd.ms-exce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Default Extension="xlsx" ContentType="application/vnd.openxmlformats-officedocument.spreadsheetml.sheet"/>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Default Extension="jpeg" ContentType="image/jpeg"/>
  <Override PartName="/ppt/slideLayouts/slideLayout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Default Extension="vml" ContentType="application/vnd.openxmlformats-officedocument.vmlDrawing"/>
  <Default Extension="gif" ContentType="image/gif"/>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charts/chart2.xml" ContentType="application/vnd.openxmlformats-officedocument.drawingml.char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65"/>
  </p:notesMasterIdLst>
  <p:handoutMasterIdLst>
    <p:handoutMasterId r:id="rId66"/>
  </p:handoutMasterIdLst>
  <p:sldIdLst>
    <p:sldId id="260" r:id="rId2"/>
    <p:sldId id="284" r:id="rId3"/>
    <p:sldId id="285" r:id="rId4"/>
    <p:sldId id="286" r:id="rId5"/>
    <p:sldId id="287" r:id="rId6"/>
    <p:sldId id="325" r:id="rId7"/>
    <p:sldId id="288" r:id="rId8"/>
    <p:sldId id="320" r:id="rId9"/>
    <p:sldId id="290" r:id="rId10"/>
    <p:sldId id="292" r:id="rId11"/>
    <p:sldId id="326" r:id="rId12"/>
    <p:sldId id="327" r:id="rId13"/>
    <p:sldId id="293" r:id="rId14"/>
    <p:sldId id="294" r:id="rId15"/>
    <p:sldId id="297" r:id="rId16"/>
    <p:sldId id="296" r:id="rId17"/>
    <p:sldId id="295" r:id="rId18"/>
    <p:sldId id="311" r:id="rId19"/>
    <p:sldId id="318" r:id="rId20"/>
    <p:sldId id="323" r:id="rId21"/>
    <p:sldId id="319" r:id="rId22"/>
    <p:sldId id="309" r:id="rId23"/>
    <p:sldId id="310" r:id="rId24"/>
    <p:sldId id="345" r:id="rId25"/>
    <p:sldId id="346" r:id="rId26"/>
    <p:sldId id="360" r:id="rId27"/>
    <p:sldId id="361" r:id="rId28"/>
    <p:sldId id="334" r:id="rId29"/>
    <p:sldId id="365" r:id="rId30"/>
    <p:sldId id="366" r:id="rId31"/>
    <p:sldId id="358" r:id="rId32"/>
    <p:sldId id="367" r:id="rId33"/>
    <p:sldId id="333" r:id="rId34"/>
    <p:sldId id="356" r:id="rId35"/>
    <p:sldId id="359" r:id="rId36"/>
    <p:sldId id="308" r:id="rId37"/>
    <p:sldId id="335" r:id="rId38"/>
    <p:sldId id="336" r:id="rId39"/>
    <p:sldId id="337" r:id="rId40"/>
    <p:sldId id="338" r:id="rId41"/>
    <p:sldId id="339" r:id="rId42"/>
    <p:sldId id="340" r:id="rId43"/>
    <p:sldId id="341" r:id="rId44"/>
    <p:sldId id="347" r:id="rId45"/>
    <p:sldId id="342" r:id="rId46"/>
    <p:sldId id="343" r:id="rId47"/>
    <p:sldId id="344" r:id="rId48"/>
    <p:sldId id="357" r:id="rId49"/>
    <p:sldId id="328" r:id="rId50"/>
    <p:sldId id="330" r:id="rId51"/>
    <p:sldId id="329" r:id="rId52"/>
    <p:sldId id="348" r:id="rId53"/>
    <p:sldId id="331" r:id="rId54"/>
    <p:sldId id="332" r:id="rId55"/>
    <p:sldId id="349" r:id="rId56"/>
    <p:sldId id="351" r:id="rId57"/>
    <p:sldId id="350" r:id="rId58"/>
    <p:sldId id="355" r:id="rId59"/>
    <p:sldId id="352" r:id="rId60"/>
    <p:sldId id="353" r:id="rId61"/>
    <p:sldId id="354" r:id="rId62"/>
    <p:sldId id="324" r:id="rId63"/>
    <p:sldId id="283" r:id="rId64"/>
  </p:sldIdLst>
  <p:sldSz cx="9144000" cy="6858000" type="screen4x3"/>
  <p:notesSz cx="6797675" cy="992663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8442A"/>
    <a:srgbClr val="6633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00" d="100"/>
          <a:sy n="100" d="100"/>
        </p:scale>
        <p:origin x="-1944" y="-42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Feuille_Microsoft_Office_Excel1.xlsx"/></Relationships>
</file>

<file path=ppt/charts/_rels/chart2.xml.rels><?xml version="1.0" encoding="UTF-8" standalone="yes"?>
<Relationships xmlns="http://schemas.openxmlformats.org/package/2006/relationships"><Relationship Id="rId1" Type="http://schemas.openxmlformats.org/officeDocument/2006/relationships/package" Target="../embeddings/Feuille_Microsoft_Office_Excel2.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fr-BE"/>
  <c:chart>
    <c:autoTitleDeleted val="1"/>
    <c:plotArea>
      <c:layout>
        <c:manualLayout>
          <c:layoutTarget val="inner"/>
          <c:xMode val="edge"/>
          <c:yMode val="edge"/>
          <c:x val="0.1828739592781562"/>
          <c:y val="9.9104816445971564E-2"/>
          <c:w val="0.60792830647341256"/>
          <c:h val="0.76851314214563149"/>
        </c:manualLayout>
      </c:layout>
      <c:pieChart>
        <c:varyColors val="1"/>
        <c:ser>
          <c:idx val="0"/>
          <c:order val="0"/>
          <c:tx>
            <c:strRef>
              <c:f>Feuil1!$B$1</c:f>
              <c:strCache>
                <c:ptCount val="1"/>
                <c:pt idx="0">
                  <c:v>taux fréquence</c:v>
                </c:pt>
              </c:strCache>
            </c:strRef>
          </c:tx>
          <c:explosion val="25"/>
          <c:dPt>
            <c:idx val="2"/>
            <c:explosion val="16"/>
          </c:dPt>
          <c:dLbls>
            <c:dLbl>
              <c:idx val="0"/>
              <c:layout>
                <c:manualLayout>
                  <c:x val="-0.13140446671906167"/>
                  <c:y val="0.16830126841252463"/>
                </c:manualLayout>
              </c:layout>
              <c:dLblPos val="bestFit"/>
              <c:showLegendKey val="1"/>
              <c:showVal val="1"/>
              <c:showCatName val="1"/>
              <c:separator>
</c:separator>
            </c:dLbl>
            <c:dLbl>
              <c:idx val="1"/>
              <c:layout>
                <c:manualLayout>
                  <c:x val="-0.14509996401726552"/>
                  <c:y val="-5.7777909372753129E-2"/>
                </c:manualLayout>
              </c:layout>
              <c:tx>
                <c:rich>
                  <a:bodyPr/>
                  <a:lstStyle/>
                  <a:p>
                    <a:r>
                      <a:rPr lang="en-US" dirty="0" smtClean="0"/>
                      <a:t>Production</a:t>
                    </a:r>
                    <a:r>
                      <a:rPr lang="en-US" baseline="0" dirty="0" smtClean="0"/>
                      <a:t> </a:t>
                    </a:r>
                    <a:r>
                      <a:rPr lang="en-US" dirty="0" smtClean="0"/>
                      <a:t>animal</a:t>
                    </a:r>
                    <a:r>
                      <a:rPr lang="en-US" dirty="0"/>
                      <a:t>
28</a:t>
                    </a:r>
                  </a:p>
                </c:rich>
              </c:tx>
              <c:dLblPos val="bestFit"/>
              <c:showLegendKey val="1"/>
            </c:dLbl>
            <c:dLbl>
              <c:idx val="3"/>
              <c:layout>
                <c:manualLayout>
                  <c:x val="1.0715030291558849E-2"/>
                  <c:y val="-0.17542364265605709"/>
                </c:manualLayout>
              </c:layout>
              <c:tx>
                <c:rich>
                  <a:bodyPr/>
                  <a:lstStyle/>
                  <a:p>
                    <a:r>
                      <a:rPr lang="en-US" sz="1398" dirty="0" err="1" smtClean="0"/>
                      <a:t>P</a:t>
                    </a:r>
                    <a:r>
                      <a:rPr lang="en-US" dirty="0" err="1" smtClean="0"/>
                      <a:t>aysager</a:t>
                    </a:r>
                    <a:r>
                      <a:rPr lang="en-US" dirty="0" smtClean="0"/>
                      <a:t> </a:t>
                    </a:r>
                    <a:r>
                      <a:rPr lang="en-US" dirty="0"/>
                      <a:t>47,27</a:t>
                    </a:r>
                  </a:p>
                </c:rich>
              </c:tx>
              <c:dLblPos val="bestFit"/>
              <c:showLegendKey val="1"/>
            </c:dLbl>
            <c:dLbl>
              <c:idx val="5"/>
              <c:layout>
                <c:manualLayout>
                  <c:x val="2.6125413925815896E-2"/>
                  <c:y val="3.8093513718601577E-2"/>
                </c:manualLayout>
              </c:layout>
              <c:dLblPos val="bestFit"/>
              <c:showLegendKey val="1"/>
              <c:showVal val="1"/>
              <c:showCatName val="1"/>
              <c:separator>
</c:separator>
            </c:dLbl>
            <c:dLbl>
              <c:idx val="6"/>
              <c:layout>
                <c:manualLayout>
                  <c:x val="0.12943731790995031"/>
                  <c:y val="1.9966334977455341E-2"/>
                </c:manualLayout>
              </c:layout>
              <c:dLblPos val="bestFit"/>
              <c:showLegendKey val="1"/>
              <c:showVal val="1"/>
              <c:showCatName val="1"/>
              <c:separator>
</c:separator>
            </c:dLbl>
            <c:txPr>
              <a:bodyPr/>
              <a:lstStyle/>
              <a:p>
                <a:pPr>
                  <a:defRPr sz="1398"/>
                </a:pPr>
                <a:endParaRPr lang="fr-FR"/>
              </a:p>
            </c:txPr>
            <c:showLegendKey val="1"/>
            <c:showVal val="1"/>
            <c:showCatName val="1"/>
            <c:separator>
</c:separator>
            <c:showLeaderLines val="1"/>
          </c:dLbls>
          <c:cat>
            <c:strRef>
              <c:f>Feuil1!$A$2:$A$8</c:f>
              <c:strCache>
                <c:ptCount val="7"/>
                <c:pt idx="0">
                  <c:v>Fôret</c:v>
                </c:pt>
                <c:pt idx="1">
                  <c:v>Production animal</c:v>
                </c:pt>
                <c:pt idx="2">
                  <c:v>Arboriculture</c:v>
                </c:pt>
                <c:pt idx="3">
                  <c:v>Paysager</c:v>
                </c:pt>
                <c:pt idx="4">
                  <c:v>BTP</c:v>
                </c:pt>
                <c:pt idx="5">
                  <c:v>Sidérurgie</c:v>
                </c:pt>
                <c:pt idx="6">
                  <c:v>Commerce bétail</c:v>
                </c:pt>
              </c:strCache>
            </c:strRef>
          </c:cat>
          <c:val>
            <c:numRef>
              <c:f>Feuil1!$B$2:$B$8</c:f>
              <c:numCache>
                <c:formatCode>General</c:formatCode>
                <c:ptCount val="7"/>
                <c:pt idx="0">
                  <c:v>45</c:v>
                </c:pt>
                <c:pt idx="1">
                  <c:v>28</c:v>
                </c:pt>
                <c:pt idx="2">
                  <c:v>6</c:v>
                </c:pt>
                <c:pt idx="3">
                  <c:v>47</c:v>
                </c:pt>
                <c:pt idx="4">
                  <c:v>38</c:v>
                </c:pt>
                <c:pt idx="5">
                  <c:v>12</c:v>
                </c:pt>
                <c:pt idx="6">
                  <c:v>24</c:v>
                </c:pt>
              </c:numCache>
            </c:numRef>
          </c:val>
        </c:ser>
        <c:ser>
          <c:idx val="1"/>
          <c:order val="1"/>
          <c:tx>
            <c:strRef>
              <c:f>Feuil1!$C$1</c:f>
              <c:strCache>
                <c:ptCount val="1"/>
                <c:pt idx="0">
                  <c:v>Colonne1</c:v>
                </c:pt>
              </c:strCache>
            </c:strRef>
          </c:tx>
          <c:explosion val="25"/>
          <c:dLbls>
            <c:showVal val="1"/>
            <c:showCatName val="1"/>
            <c:showLeaderLines val="1"/>
          </c:dLbls>
          <c:cat>
            <c:strRef>
              <c:f>Feuil1!$A$2:$A$8</c:f>
              <c:strCache>
                <c:ptCount val="7"/>
                <c:pt idx="0">
                  <c:v>Fôret</c:v>
                </c:pt>
                <c:pt idx="1">
                  <c:v>Production animal</c:v>
                </c:pt>
                <c:pt idx="2">
                  <c:v>Arboriculture</c:v>
                </c:pt>
                <c:pt idx="3">
                  <c:v>Paysager</c:v>
                </c:pt>
                <c:pt idx="4">
                  <c:v>BTP</c:v>
                </c:pt>
                <c:pt idx="5">
                  <c:v>Sidérurgie</c:v>
                </c:pt>
                <c:pt idx="6">
                  <c:v>Commerce bétail</c:v>
                </c:pt>
              </c:strCache>
            </c:strRef>
          </c:cat>
          <c:val>
            <c:numRef>
              <c:f>Feuil1!$C$2:$C$8</c:f>
              <c:numCache>
                <c:formatCode>General</c:formatCode>
                <c:ptCount val="7"/>
              </c:numCache>
            </c:numRef>
          </c:val>
        </c:ser>
        <c:dLbls>
          <c:showVal val="1"/>
          <c:showCatName val="1"/>
        </c:dLbls>
        <c:firstSliceAng val="0"/>
      </c:pieChart>
      <c:spPr>
        <a:noFill/>
        <a:ln w="25358">
          <a:noFill/>
        </a:ln>
      </c:spPr>
    </c:plotArea>
    <c:plotVisOnly val="1"/>
    <c:dispBlanksAs val="zero"/>
  </c:chart>
  <c:txPr>
    <a:bodyPr/>
    <a:lstStyle/>
    <a:p>
      <a:pPr>
        <a:defRPr sz="1797">
          <a:solidFill>
            <a:schemeClr val="bg1"/>
          </a:solidFill>
        </a:defRPr>
      </a:pPr>
      <a:endParaRPr lang="fr-FR"/>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fr-BE"/>
  <c:chart>
    <c:autoTitleDeleted val="1"/>
    <c:plotArea>
      <c:layout>
        <c:manualLayout>
          <c:layoutTarget val="inner"/>
          <c:xMode val="edge"/>
          <c:yMode val="edge"/>
          <c:x val="0.20246361515387179"/>
          <c:y val="0.10130124430618836"/>
          <c:w val="0.56611661722495177"/>
          <c:h val="0.75859626708143535"/>
        </c:manualLayout>
      </c:layout>
      <c:pieChart>
        <c:varyColors val="1"/>
        <c:ser>
          <c:idx val="0"/>
          <c:order val="0"/>
          <c:tx>
            <c:strRef>
              <c:f>Feuil1!$B$1</c:f>
              <c:strCache>
                <c:ptCount val="1"/>
                <c:pt idx="0">
                  <c:v>taux de gravité</c:v>
                </c:pt>
              </c:strCache>
            </c:strRef>
          </c:tx>
          <c:explosion val="25"/>
          <c:dLbls>
            <c:dLbl>
              <c:idx val="0"/>
              <c:layout>
                <c:manualLayout>
                  <c:x val="-0.15944584800823053"/>
                  <c:y val="0.15441200977669206"/>
                </c:manualLayout>
              </c:layout>
              <c:dLblPos val="bestFit"/>
              <c:showLegendKey val="1"/>
              <c:showVal val="1"/>
              <c:showCatName val="1"/>
              <c:separator>
</c:separator>
            </c:dLbl>
            <c:dLbl>
              <c:idx val="1"/>
              <c:layout>
                <c:manualLayout>
                  <c:x val="-8.765008697209456E-2"/>
                  <c:y val="-0.10737556938118011"/>
                </c:manualLayout>
              </c:layout>
              <c:dLblPos val="bestFit"/>
              <c:showLegendKey val="1"/>
              <c:showVal val="1"/>
              <c:showCatName val="1"/>
              <c:separator>
</c:separator>
            </c:dLbl>
            <c:dLbl>
              <c:idx val="2"/>
              <c:layout>
                <c:manualLayout>
                  <c:x val="-1.1540695312461175E-2"/>
                  <c:y val="-8.1518720142206638E-3"/>
                </c:manualLayout>
              </c:layout>
              <c:spPr>
                <a:ln cap="rnd"/>
              </c:spPr>
              <c:txPr>
                <a:bodyPr rot="0" vert="horz" anchor="ctr" anchorCtr="1"/>
                <a:lstStyle/>
                <a:p>
                  <a:pPr>
                    <a:defRPr sz="1398"/>
                  </a:pPr>
                  <a:endParaRPr lang="fr-FR"/>
                </a:p>
              </c:txPr>
              <c:dLblPos val="bestFit"/>
              <c:showLegendKey val="1"/>
              <c:showVal val="1"/>
              <c:showCatName val="1"/>
              <c:separator>
</c:separator>
            </c:dLbl>
            <c:dLbl>
              <c:idx val="3"/>
              <c:layout>
                <c:manualLayout>
                  <c:x val="-6.6822591851320237E-2"/>
                  <c:y val="-8.2415842684146375E-3"/>
                </c:manualLayout>
              </c:layout>
              <c:dLblPos val="bestFit"/>
              <c:showLegendKey val="1"/>
              <c:showVal val="1"/>
              <c:showCatName val="1"/>
              <c:separator>
</c:separator>
            </c:dLbl>
            <c:dLbl>
              <c:idx val="5"/>
              <c:layout>
                <c:manualLayout>
                  <c:x val="2.4599464072814471E-2"/>
                  <c:y val="1.1330129985557267E-2"/>
                </c:manualLayout>
              </c:layout>
              <c:spPr>
                <a:ln cap="rnd"/>
              </c:spPr>
              <c:txPr>
                <a:bodyPr anchor="ctr" anchorCtr="0"/>
                <a:lstStyle/>
                <a:p>
                  <a:pPr>
                    <a:defRPr sz="1398"/>
                  </a:pPr>
                  <a:endParaRPr lang="fr-FR"/>
                </a:p>
              </c:txPr>
              <c:dLblPos val="bestFit"/>
              <c:showLegendKey val="1"/>
              <c:showVal val="1"/>
              <c:showCatName val="1"/>
              <c:separator>
</c:separator>
            </c:dLbl>
            <c:dLbl>
              <c:idx val="6"/>
              <c:layout>
                <c:manualLayout>
                  <c:x val="0.17542910095126557"/>
                  <c:y val="0.21971086545939397"/>
                </c:manualLayout>
              </c:layout>
              <c:dLblPos val="bestFit"/>
              <c:showLegendKey val="1"/>
              <c:showVal val="1"/>
              <c:showCatName val="1"/>
              <c:separator>
</c:separator>
            </c:dLbl>
            <c:spPr>
              <a:ln cap="rnd"/>
            </c:spPr>
            <c:txPr>
              <a:bodyPr/>
              <a:lstStyle/>
              <a:p>
                <a:pPr>
                  <a:defRPr sz="1398"/>
                </a:pPr>
                <a:endParaRPr lang="fr-FR"/>
              </a:p>
            </c:txPr>
            <c:dLblPos val="bestFit"/>
            <c:showLegendKey val="1"/>
            <c:showVal val="1"/>
            <c:showCatName val="1"/>
            <c:separator>
</c:separator>
          </c:dLbls>
          <c:cat>
            <c:strRef>
              <c:f>Feuil1!$A$2:$A$8</c:f>
              <c:strCache>
                <c:ptCount val="7"/>
                <c:pt idx="0">
                  <c:v>Forêt</c:v>
                </c:pt>
                <c:pt idx="1">
                  <c:v>Production animal</c:v>
                </c:pt>
                <c:pt idx="2">
                  <c:v>Arboriculure</c:v>
                </c:pt>
                <c:pt idx="3">
                  <c:v>Paysager</c:v>
                </c:pt>
                <c:pt idx="4">
                  <c:v>BTP</c:v>
                </c:pt>
                <c:pt idx="5">
                  <c:v>Sidérurgie</c:v>
                </c:pt>
                <c:pt idx="6">
                  <c:v>Commerce bétail</c:v>
                </c:pt>
              </c:strCache>
            </c:strRef>
          </c:cat>
          <c:val>
            <c:numRef>
              <c:f>Feuil1!$B$2:$B$8</c:f>
              <c:numCache>
                <c:formatCode>General</c:formatCode>
                <c:ptCount val="7"/>
                <c:pt idx="0">
                  <c:v>9.19</c:v>
                </c:pt>
                <c:pt idx="1">
                  <c:v>4.63</c:v>
                </c:pt>
                <c:pt idx="2">
                  <c:v>1.1100000000000001</c:v>
                </c:pt>
                <c:pt idx="3">
                  <c:v>5.6099999999999985</c:v>
                </c:pt>
                <c:pt idx="4">
                  <c:v>4.74</c:v>
                </c:pt>
                <c:pt idx="5">
                  <c:v>1.9000000000000001</c:v>
                </c:pt>
                <c:pt idx="6">
                  <c:v>8</c:v>
                </c:pt>
              </c:numCache>
            </c:numRef>
          </c:val>
        </c:ser>
        <c:dLbls>
          <c:showVal val="1"/>
          <c:showCatName val="1"/>
        </c:dLbls>
        <c:firstSliceAng val="0"/>
      </c:pieChart>
      <c:spPr>
        <a:noFill/>
        <a:ln w="25356">
          <a:noFill/>
        </a:ln>
      </c:spPr>
    </c:plotArea>
    <c:plotVisOnly val="1"/>
    <c:dispBlanksAs val="zero"/>
  </c:chart>
  <c:txPr>
    <a:bodyPr/>
    <a:lstStyle/>
    <a:p>
      <a:pPr>
        <a:defRPr sz="1797">
          <a:solidFill>
            <a:schemeClr val="bg1"/>
          </a:solidFill>
        </a:defRPr>
      </a:pPr>
      <a:endParaRPr lang="fr-FR"/>
    </a:p>
  </c:txPr>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image" Target="../media/image20.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image" Target="../media/image2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fr-BE"/>
          </a:p>
        </p:txBody>
      </p:sp>
      <p:sp>
        <p:nvSpPr>
          <p:cNvPr id="3" name="Espace réservé de la date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E7E854D1-016F-42DB-BF90-AEBF321044BE}" type="datetimeFigureOut">
              <a:rPr lang="fr-BE" smtClean="0"/>
              <a:pPr/>
              <a:t>27-01-17</a:t>
            </a:fld>
            <a:endParaRPr lang="fr-BE"/>
          </a:p>
        </p:txBody>
      </p:sp>
      <p:sp>
        <p:nvSpPr>
          <p:cNvPr id="4" name="Espace réservé du pied de page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fr-BE"/>
          </a:p>
        </p:txBody>
      </p:sp>
      <p:sp>
        <p:nvSpPr>
          <p:cNvPr id="5" name="Espace réservé du numéro de diapositive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A71BC015-6F6C-401A-8BB4-DBECF118936D}" type="slidenum">
              <a:rPr lang="fr-BE" smtClean="0"/>
              <a:pPr/>
              <a:t>‹N°›</a:t>
            </a:fld>
            <a:endParaRPr lang="fr-BE"/>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fr-BE"/>
          </a:p>
        </p:txBody>
      </p:sp>
      <p:sp>
        <p:nvSpPr>
          <p:cNvPr id="3" name="Espace réservé de la date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0F742168-0E8B-45A0-96DD-6F437EE6D36B}" type="datetimeFigureOut">
              <a:rPr lang="fr-BE" smtClean="0"/>
              <a:pPr/>
              <a:t>27-01-17</a:t>
            </a:fld>
            <a:endParaRPr lang="fr-BE"/>
          </a:p>
        </p:txBody>
      </p:sp>
      <p:sp>
        <p:nvSpPr>
          <p:cNvPr id="4" name="Espace réservé de l'image des diapositives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fr-BE"/>
          </a:p>
        </p:txBody>
      </p:sp>
      <p:sp>
        <p:nvSpPr>
          <p:cNvPr id="5" name="Espace réservé des commentaires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6" name="Espace réservé du pied de page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fr-BE"/>
          </a:p>
        </p:txBody>
      </p:sp>
      <p:sp>
        <p:nvSpPr>
          <p:cNvPr id="7" name="Espace réservé du numéro de diapositive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BFD69FAA-C1DE-45F2-BD2E-868D21AD0367}" type="slidenum">
              <a:rPr lang="fr-BE" smtClean="0"/>
              <a:pPr/>
              <a:t>‹N°›</a:t>
            </a:fld>
            <a:endParaRPr lang="fr-BE"/>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endParaRPr lang="fr-FR"/>
          </a:p>
        </p:txBody>
      </p:sp>
      <p:sp>
        <p:nvSpPr>
          <p:cNvPr id="5" name="Rectangle 3"/>
          <p:cNvSpPr>
            <a:spLocks noGrp="1" noChangeArrowheads="1"/>
          </p:cNvSpPr>
          <p:nvPr>
            <p:ph type="dt" idx="1"/>
          </p:nvPr>
        </p:nvSpPr>
        <p:spPr>
          <a:ln/>
        </p:spPr>
        <p:txBody>
          <a:bodyPr/>
          <a:lstStyle/>
          <a:p>
            <a:endParaRPr lang="fr-FR"/>
          </a:p>
        </p:txBody>
      </p:sp>
      <p:sp>
        <p:nvSpPr>
          <p:cNvPr id="6" name="Rectangle 6"/>
          <p:cNvSpPr>
            <a:spLocks noGrp="1" noChangeArrowheads="1"/>
          </p:cNvSpPr>
          <p:nvPr>
            <p:ph type="ftr" sz="quarter" idx="4"/>
          </p:nvPr>
        </p:nvSpPr>
        <p:spPr>
          <a:ln/>
        </p:spPr>
        <p:txBody>
          <a:bodyPr/>
          <a:lstStyle/>
          <a:p>
            <a:endParaRPr lang="fr-FR"/>
          </a:p>
        </p:txBody>
      </p:sp>
      <p:sp>
        <p:nvSpPr>
          <p:cNvPr id="7" name="Rectangle 7"/>
          <p:cNvSpPr>
            <a:spLocks noGrp="1" noChangeArrowheads="1"/>
          </p:cNvSpPr>
          <p:nvPr>
            <p:ph type="sldNum" sz="quarter" idx="5"/>
          </p:nvPr>
        </p:nvSpPr>
        <p:spPr>
          <a:ln/>
        </p:spPr>
        <p:txBody>
          <a:bodyPr/>
          <a:lstStyle/>
          <a:p>
            <a:fld id="{B6E80D7C-C3FA-47B6-AED6-2A8FE465A7DC}" type="slidenum">
              <a:rPr lang="fr-FR"/>
              <a:pPr/>
              <a:t>1</a:t>
            </a:fld>
            <a:endParaRPr lang="fr-FR"/>
          </a:p>
        </p:txBody>
      </p:sp>
      <p:sp>
        <p:nvSpPr>
          <p:cNvPr id="834562" name="Rectangle 2"/>
          <p:cNvSpPr>
            <a:spLocks noGrp="1" noRot="1" noChangeAspect="1" noChangeArrowheads="1" noTextEdit="1"/>
          </p:cNvSpPr>
          <p:nvPr>
            <p:ph type="sldImg"/>
          </p:nvPr>
        </p:nvSpPr>
        <p:spPr>
          <a:ln/>
        </p:spPr>
      </p:sp>
      <p:sp>
        <p:nvSpPr>
          <p:cNvPr id="834563" name="Rectangle 3"/>
          <p:cNvSpPr>
            <a:spLocks noGrp="1" noChangeArrowheads="1"/>
          </p:cNvSpPr>
          <p:nvPr>
            <p:ph type="body" idx="1"/>
          </p:nvPr>
        </p:nvSpPr>
        <p:spPr/>
        <p:txBody>
          <a:bodyPr/>
          <a:lstStyle/>
          <a:p>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8.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1028" name="Picture 4"/>
          <p:cNvPicPr>
            <a:picLocks noChangeAspect="1" noChangeArrowheads="1"/>
          </p:cNvPicPr>
          <p:nvPr userDrawn="1"/>
        </p:nvPicPr>
        <p:blipFill>
          <a:blip r:embed="rId2" cstate="print"/>
          <a:srcRect/>
          <a:stretch>
            <a:fillRect/>
          </a:stretch>
        </p:blipFill>
        <p:spPr bwMode="auto">
          <a:xfrm>
            <a:off x="-9525" y="-9525"/>
            <a:ext cx="9163050" cy="6877050"/>
          </a:xfrm>
          <a:prstGeom prst="rect">
            <a:avLst/>
          </a:prstGeom>
          <a:noFill/>
          <a:ln w="9525">
            <a:noFill/>
            <a:miter lim="800000"/>
            <a:headEnd/>
            <a:tailEnd/>
          </a:ln>
        </p:spPr>
      </p:pic>
      <p:sp>
        <p:nvSpPr>
          <p:cNvPr id="8" name="Titre 7"/>
          <p:cNvSpPr>
            <a:spLocks noGrp="1"/>
          </p:cNvSpPr>
          <p:nvPr>
            <p:ph type="ctrTitle"/>
          </p:nvPr>
        </p:nvSpPr>
        <p:spPr>
          <a:xfrm>
            <a:off x="395536" y="1340768"/>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solidFill>
                  <a:srgbClr val="58442A"/>
                </a:solidFill>
                <a:effectLst>
                  <a:outerShdw blurRad="127000" dist="200000" dir="2700000" algn="tl" rotWithShape="0">
                    <a:srgbClr val="000000">
                      <a:alpha val="30000"/>
                    </a:srgbClr>
                  </a:outerShdw>
                </a:effectLst>
              </a:defRPr>
            </a:lvl1pPr>
          </a:lstStyle>
          <a:p>
            <a:r>
              <a:rPr kumimoji="0" lang="fr-FR" dirty="0" smtClean="0"/>
              <a:t>Cliquez pour modifier le style du titre</a:t>
            </a:r>
            <a:endParaRPr kumimoji="0" lang="en-US" dirty="0"/>
          </a:p>
        </p:txBody>
      </p:sp>
      <p:sp>
        <p:nvSpPr>
          <p:cNvPr id="9" name="Sous-titre 8"/>
          <p:cNvSpPr>
            <a:spLocks noGrp="1"/>
          </p:cNvSpPr>
          <p:nvPr>
            <p:ph type="subTitle" idx="1" hasCustomPrompt="1"/>
          </p:nvPr>
        </p:nvSpPr>
        <p:spPr>
          <a:xfrm>
            <a:off x="1371600" y="3331698"/>
            <a:ext cx="6400800" cy="673366"/>
          </a:xfrm>
        </p:spPr>
        <p:txBody>
          <a:bodyPr/>
          <a:lstStyle>
            <a:lvl1pPr marL="0" indent="0" algn="ctr">
              <a:buNone/>
              <a:defRPr>
                <a:solidFill>
                  <a:schemeClr val="bg1"/>
                </a:solidFill>
                <a:latin typeface="Arial" pitchFamily="34" charset="0"/>
                <a:cs typeface="Arial" pitchFamily="34" charset="0"/>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fld id="{EC8A6977-4D51-4B0E-A2E4-2F29C845EF03}" type="datetime2">
              <a:rPr kumimoji="0" lang="fr-FR" smtClean="0"/>
              <a:pPr/>
              <a:t>mardi 25 août 2015</a:t>
            </a:fld>
            <a:endParaRPr kumimoji="0" lang="en-US" dirty="0"/>
          </a:p>
        </p:txBody>
      </p:sp>
      <p:pic>
        <p:nvPicPr>
          <p:cNvPr id="1027" name="Picture 3"/>
          <p:cNvPicPr>
            <a:picLocks noChangeAspect="1" noChangeArrowheads="1"/>
          </p:cNvPicPr>
          <p:nvPr userDrawn="1"/>
        </p:nvPicPr>
        <p:blipFill>
          <a:blip r:embed="rId3" cstate="print"/>
          <a:srcRect/>
          <a:stretch>
            <a:fillRect/>
          </a:stretch>
        </p:blipFill>
        <p:spPr bwMode="auto">
          <a:xfrm>
            <a:off x="6673" y="5157192"/>
            <a:ext cx="2981151" cy="871050"/>
          </a:xfrm>
          <a:prstGeom prst="rect">
            <a:avLst/>
          </a:prstGeom>
          <a:noFill/>
          <a:ln w="9525">
            <a:noFill/>
            <a:miter lim="800000"/>
            <a:headEnd/>
            <a:tailEnd/>
          </a:ln>
        </p:spPr>
      </p:pic>
      <p:pic>
        <p:nvPicPr>
          <p:cNvPr id="6" name="Image 5" descr="LOGO_WALLONIE_DEFINITIF"/>
          <p:cNvPicPr>
            <a:picLocks noChangeAspect="1" noChangeArrowheads="1"/>
          </p:cNvPicPr>
          <p:nvPr userDrawn="1"/>
        </p:nvPicPr>
        <p:blipFill>
          <a:blip r:embed="rId4" cstate="print"/>
          <a:srcRect/>
          <a:stretch>
            <a:fillRect/>
          </a:stretch>
        </p:blipFill>
        <p:spPr bwMode="auto">
          <a:xfrm>
            <a:off x="0" y="6021288"/>
            <a:ext cx="836712" cy="836712"/>
          </a:xfrm>
          <a:prstGeom prst="rect">
            <a:avLst/>
          </a:prstGeom>
          <a:noFill/>
          <a:ln w="9525">
            <a:noFill/>
            <a:miter lim="800000"/>
            <a:headEnd/>
            <a:tailEnd/>
          </a:ln>
        </p:spPr>
      </p:pic>
    </p:spTree>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pic>
        <p:nvPicPr>
          <p:cNvPr id="2050" name="Picture 2" descr="C:\taff msa\admin\Image2.jpg"/>
          <p:cNvPicPr>
            <a:picLocks noChangeAspect="1" noChangeArrowheads="1"/>
          </p:cNvPicPr>
          <p:nvPr userDrawn="1"/>
        </p:nvPicPr>
        <p:blipFill>
          <a:blip r:embed="rId2" cstate="print"/>
          <a:srcRect/>
          <a:stretch>
            <a:fillRect/>
          </a:stretch>
        </p:blipFill>
        <p:spPr bwMode="auto">
          <a:xfrm>
            <a:off x="0" y="0"/>
            <a:ext cx="9144000" cy="6858776"/>
          </a:xfrm>
          <a:prstGeom prst="rect">
            <a:avLst/>
          </a:prstGeom>
          <a:noFill/>
        </p:spPr>
      </p:pic>
      <p:sp>
        <p:nvSpPr>
          <p:cNvPr id="2" name="Titre 1"/>
          <p:cNvSpPr>
            <a:spLocks noGrp="1"/>
          </p:cNvSpPr>
          <p:nvPr>
            <p:ph type="title"/>
          </p:nvPr>
        </p:nvSpPr>
        <p:spPr>
          <a:xfrm>
            <a:off x="539552" y="2258661"/>
            <a:ext cx="8229600" cy="707886"/>
          </a:xfrm>
          <a:scene3d>
            <a:camera prst="orthographicFront"/>
            <a:lightRig rig="soft" dir="t"/>
          </a:scene3d>
        </p:spPr>
        <p:txBody>
          <a:bodyPr>
            <a:spAutoFit/>
            <a:scene3d>
              <a:camera prst="orthographicFront"/>
              <a:lightRig rig="soft" dir="t">
                <a:rot lat="0" lon="0" rev="16800000"/>
              </a:lightRig>
            </a:scene3d>
            <a:sp3d>
              <a:bevelT w="38100" h="38100"/>
            </a:sp3d>
          </a:bodyPr>
          <a:lstStyle>
            <a:lvl1pPr>
              <a:defRPr sz="4000" cap="small" baseline="0">
                <a:effectLst/>
                <a:latin typeface="Lucida Sans Unicode" pitchFamily="34" charset="0"/>
                <a:cs typeface="Lucida Sans Unicode" pitchFamily="34" charset="0"/>
              </a:defRPr>
            </a:lvl1pPr>
          </a:lstStyle>
          <a:p>
            <a:endParaRPr kumimoji="0"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pic>
        <p:nvPicPr>
          <p:cNvPr id="3074" name="Picture 2" descr="C:\taff msa\admin\Image3.jpg"/>
          <p:cNvPicPr>
            <a:picLocks noChangeAspect="1" noChangeArrowheads="1"/>
          </p:cNvPicPr>
          <p:nvPr userDrawn="1"/>
        </p:nvPicPr>
        <p:blipFill>
          <a:blip r:embed="rId2" cstate="print"/>
          <a:srcRect/>
          <a:stretch>
            <a:fillRect/>
          </a:stretch>
        </p:blipFill>
        <p:spPr bwMode="auto">
          <a:xfrm>
            <a:off x="0" y="0"/>
            <a:ext cx="9144000" cy="6858774"/>
          </a:xfrm>
          <a:prstGeom prst="rect">
            <a:avLst/>
          </a:prstGeom>
          <a:noFill/>
        </p:spPr>
      </p:pic>
      <p:sp>
        <p:nvSpPr>
          <p:cNvPr id="2" name="Titre 1"/>
          <p:cNvSpPr>
            <a:spLocks noGrp="1"/>
          </p:cNvSpPr>
          <p:nvPr>
            <p:ph type="title"/>
          </p:nvPr>
        </p:nvSpPr>
        <p:spPr>
          <a:xfrm>
            <a:off x="323528" y="188640"/>
            <a:ext cx="8424936" cy="538609"/>
          </a:xfrm>
          <a:scene3d>
            <a:camera prst="orthographicFront"/>
            <a:lightRig rig="soft" dir="t"/>
          </a:scene3d>
        </p:spPr>
        <p:txBody>
          <a:bodyPr vert="horz" bIns="0" anchor="t" anchorCtr="0">
            <a:spAutoFit/>
            <a:scene3d>
              <a:camera prst="orthographicFront"/>
              <a:lightRig rig="soft" dir="t"/>
            </a:scene3d>
            <a:sp3d>
              <a:bevelT w="38100" h="38100"/>
              <a:contourClr>
                <a:schemeClr val="tx2">
                  <a:shade val="50000"/>
                </a:schemeClr>
              </a:contourClr>
            </a:sp3d>
          </a:bodyPr>
          <a:lstStyle>
            <a:lvl1pPr algn="l" rtl="0">
              <a:spcBef>
                <a:spcPct val="0"/>
              </a:spcBef>
              <a:buNone/>
              <a:defRPr sz="3200" b="1" cap="none" baseline="0">
                <a:ln w="6350">
                  <a:noFill/>
                </a:ln>
                <a:solidFill>
                  <a:srgbClr val="58442A"/>
                </a:solidFill>
                <a:effectLst/>
                <a:latin typeface="Lucida Sans Unicode" pitchFamily="34" charset="0"/>
                <a:ea typeface="+mj-ea"/>
                <a:cs typeface="Lucida Sans Unicode" pitchFamily="34" charset="0"/>
              </a:defRPr>
            </a:lvl1pPr>
          </a:lstStyle>
          <a:p>
            <a:r>
              <a:rPr kumimoji="0" lang="fr-FR" dirty="0" smtClean="0"/>
              <a:t>Cliquez pour modifier le style du titre</a:t>
            </a:r>
            <a:endParaRPr kumimoji="0" lang="en-US" dirty="0"/>
          </a:p>
        </p:txBody>
      </p:sp>
      <p:sp>
        <p:nvSpPr>
          <p:cNvPr id="3" name="Espace réservé du texte 2"/>
          <p:cNvSpPr>
            <a:spLocks noGrp="1"/>
          </p:cNvSpPr>
          <p:nvPr>
            <p:ph type="body" idx="1" hasCustomPrompt="1"/>
          </p:nvPr>
        </p:nvSpPr>
        <p:spPr>
          <a:xfrm>
            <a:off x="395536" y="1196752"/>
            <a:ext cx="8280920" cy="4320480"/>
          </a:xfrm>
        </p:spPr>
        <p:txBody>
          <a:bodyPr anchor="t">
            <a:normAutofit/>
          </a:bodyPr>
          <a:lstStyle>
            <a:lvl1pPr marL="73152" indent="0" algn="l">
              <a:buFont typeface="Wingdings" pitchFamily="2" charset="2"/>
              <a:buChar char="§"/>
              <a:defRPr sz="2400">
                <a:solidFill>
                  <a:schemeClr val="bg1"/>
                </a:solidFill>
                <a:latin typeface="Arial" pitchFamily="34" charset="0"/>
                <a:cs typeface="Arial" pitchFamily="34" charset="0"/>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fr-FR" dirty="0" smtClean="0"/>
              <a:t> Cliquez pour modifier les styles du texte du masque</a:t>
            </a:r>
          </a:p>
        </p:txBody>
      </p:sp>
      <p:sp>
        <p:nvSpPr>
          <p:cNvPr id="6" name="Espace réservé du numéro de diapositive 5"/>
          <p:cNvSpPr>
            <a:spLocks noGrp="1"/>
          </p:cNvSpPr>
          <p:nvPr>
            <p:ph type="sldNum" sz="quarter" idx="12"/>
          </p:nvPr>
        </p:nvSpPr>
        <p:spPr>
          <a:xfrm>
            <a:off x="7924800" y="6416675"/>
            <a:ext cx="762000" cy="365125"/>
          </a:xfrm>
          <a:prstGeom prst="rect">
            <a:avLst/>
          </a:prstGeom>
        </p:spPr>
        <p:txBody>
          <a:bodyPr/>
          <a:lstStyle>
            <a:lvl1pPr algn="r">
              <a:defRPr sz="1400">
                <a:solidFill>
                  <a:srgbClr val="58442A"/>
                </a:solidFill>
              </a:defRPr>
            </a:lvl1pPr>
          </a:lstStyle>
          <a:p>
            <a:fld id="{AB4838C2-4402-4263-92C7-FFF7644238DA}" type="slidenum">
              <a:rPr lang="fr-BE" smtClean="0"/>
              <a:pPr/>
              <a:t>‹N°›</a:t>
            </a:fld>
            <a:endParaRPr lang="fr-BE"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pic>
        <p:nvPicPr>
          <p:cNvPr id="4098" name="Picture 2" descr="C:\taff msa\admin\Image3.jpg"/>
          <p:cNvPicPr>
            <a:picLocks noChangeAspect="1" noChangeArrowheads="1"/>
          </p:cNvPicPr>
          <p:nvPr userDrawn="1"/>
        </p:nvPicPr>
        <p:blipFill>
          <a:blip r:embed="rId2" cstate="print"/>
          <a:srcRect/>
          <a:stretch>
            <a:fillRect/>
          </a:stretch>
        </p:blipFill>
        <p:spPr bwMode="auto">
          <a:xfrm>
            <a:off x="26540" y="-31751"/>
            <a:ext cx="9153972" cy="6866255"/>
          </a:xfrm>
          <a:prstGeom prst="rect">
            <a:avLst/>
          </a:prstGeom>
          <a:noFill/>
        </p:spPr>
      </p:pic>
      <p:sp>
        <p:nvSpPr>
          <p:cNvPr id="2" name="Titre 1"/>
          <p:cNvSpPr>
            <a:spLocks noGrp="1"/>
          </p:cNvSpPr>
          <p:nvPr>
            <p:ph type="title"/>
          </p:nvPr>
        </p:nvSpPr>
        <p:spPr>
          <a:xfrm>
            <a:off x="457200" y="274638"/>
            <a:ext cx="8229600" cy="584775"/>
          </a:xfrm>
          <a:scene3d>
            <a:camera prst="orthographicFront"/>
            <a:lightRig rig="soft" dir="t"/>
          </a:scene3d>
        </p:spPr>
        <p:txBody>
          <a:bodyPr anchor="t" anchorCtr="0">
            <a:spAutoFit/>
            <a:sp3d>
              <a:bevelT w="38100" h="38100"/>
            </a:sp3d>
          </a:bodyPr>
          <a:lstStyle>
            <a:lvl1pPr>
              <a:defRPr sz="3200"/>
            </a:lvl1pPr>
          </a:lstStyle>
          <a:p>
            <a:r>
              <a:rPr kumimoji="0" lang="fr-FR" dirty="0" smtClean="0"/>
              <a:t>Cliquez pour modifier le style du titre</a:t>
            </a:r>
            <a:endParaRPr kumimoji="0" lang="en-US" dirty="0"/>
          </a:p>
        </p:txBody>
      </p:sp>
      <p:sp>
        <p:nvSpPr>
          <p:cNvPr id="3" name="Espace réservé du contenu 2"/>
          <p:cNvSpPr>
            <a:spLocks noGrp="1"/>
          </p:cNvSpPr>
          <p:nvPr>
            <p:ph sz="half" idx="1"/>
          </p:nvPr>
        </p:nvSpPr>
        <p:spPr>
          <a:xfrm>
            <a:off x="457200" y="1196752"/>
            <a:ext cx="4038600" cy="4929411"/>
          </a:xfrm>
        </p:spPr>
        <p:txBody>
          <a:bodyPr/>
          <a:lstStyle>
            <a:lvl1pPr>
              <a:defRPr sz="2600">
                <a:solidFill>
                  <a:schemeClr val="bg1"/>
                </a:solidFill>
                <a:latin typeface="Arial" pitchFamily="34" charset="0"/>
                <a:cs typeface="Arial" pitchFamily="34" charset="0"/>
              </a:defRPr>
            </a:lvl1pPr>
            <a:lvl2pPr>
              <a:defRPr sz="2400">
                <a:solidFill>
                  <a:schemeClr val="bg1"/>
                </a:solidFill>
                <a:latin typeface="Arial" pitchFamily="34" charset="0"/>
                <a:cs typeface="Arial" pitchFamily="34" charset="0"/>
              </a:defRPr>
            </a:lvl2pPr>
            <a:lvl3pPr>
              <a:defRPr sz="2000">
                <a:solidFill>
                  <a:schemeClr val="bg1"/>
                </a:solidFill>
                <a:latin typeface="Arial" pitchFamily="34" charset="0"/>
                <a:cs typeface="Arial" pitchFamily="34" charset="0"/>
              </a:defRPr>
            </a:lvl3pPr>
            <a:lvl4pPr>
              <a:defRPr sz="1800">
                <a:solidFill>
                  <a:schemeClr val="bg1"/>
                </a:solidFill>
                <a:latin typeface="Arial" pitchFamily="34" charset="0"/>
                <a:cs typeface="Arial" pitchFamily="34" charset="0"/>
              </a:defRPr>
            </a:lvl4pPr>
            <a:lvl5pPr>
              <a:defRPr sz="1800">
                <a:solidFill>
                  <a:schemeClr val="bg1"/>
                </a:solidFill>
                <a:latin typeface="Arial" pitchFamily="34" charset="0"/>
                <a:cs typeface="Arial" pitchFamily="34" charset="0"/>
              </a:defRPr>
            </a:lvl5pPr>
          </a:lstStyle>
          <a:p>
            <a:pPr lvl="0" eaLnBrk="1" latinLnBrk="0" hangingPunct="1"/>
            <a:r>
              <a:rPr lang="fr-FR" dirty="0" smtClean="0"/>
              <a:t>Cliquez pour modifier les styles du texte du masque</a:t>
            </a:r>
          </a:p>
          <a:p>
            <a:pPr lvl="1" eaLnBrk="1" latinLnBrk="0" hangingPunct="1"/>
            <a:r>
              <a:rPr lang="fr-FR" dirty="0" smtClean="0"/>
              <a:t>Deuxième niveau</a:t>
            </a:r>
          </a:p>
          <a:p>
            <a:pPr lvl="2" eaLnBrk="1" latinLnBrk="0" hangingPunct="1"/>
            <a:r>
              <a:rPr lang="fr-FR" dirty="0" smtClean="0"/>
              <a:t>Troisième niveau</a:t>
            </a:r>
          </a:p>
          <a:p>
            <a:pPr lvl="3" eaLnBrk="1" latinLnBrk="0" hangingPunct="1"/>
            <a:r>
              <a:rPr lang="fr-FR" dirty="0" smtClean="0"/>
              <a:t>Quatrième niveau</a:t>
            </a:r>
          </a:p>
          <a:p>
            <a:pPr lvl="4" eaLnBrk="1" latinLnBrk="0" hangingPunct="1"/>
            <a:r>
              <a:rPr lang="fr-FR" dirty="0" smtClean="0"/>
              <a:t>Cinquième niveau</a:t>
            </a:r>
            <a:endParaRPr kumimoji="0" lang="en-US" dirty="0"/>
          </a:p>
        </p:txBody>
      </p:sp>
      <p:sp>
        <p:nvSpPr>
          <p:cNvPr id="4" name="Espace réservé du contenu 3"/>
          <p:cNvSpPr>
            <a:spLocks noGrp="1"/>
          </p:cNvSpPr>
          <p:nvPr>
            <p:ph sz="half" idx="2"/>
          </p:nvPr>
        </p:nvSpPr>
        <p:spPr>
          <a:xfrm>
            <a:off x="4648200" y="1196752"/>
            <a:ext cx="4038600" cy="4929411"/>
          </a:xfrm>
        </p:spPr>
        <p:txBody>
          <a:bodyPr/>
          <a:lstStyle>
            <a:lvl1pPr>
              <a:defRPr sz="2600">
                <a:solidFill>
                  <a:schemeClr val="bg1"/>
                </a:solidFill>
                <a:latin typeface="Arial" pitchFamily="34" charset="0"/>
                <a:cs typeface="Arial" pitchFamily="34" charset="0"/>
              </a:defRPr>
            </a:lvl1pPr>
            <a:lvl2pPr>
              <a:defRPr sz="2400">
                <a:solidFill>
                  <a:schemeClr val="bg1"/>
                </a:solidFill>
                <a:latin typeface="Arial" pitchFamily="34" charset="0"/>
                <a:cs typeface="Arial" pitchFamily="34" charset="0"/>
              </a:defRPr>
            </a:lvl2pPr>
            <a:lvl3pPr>
              <a:defRPr sz="2000">
                <a:solidFill>
                  <a:schemeClr val="bg1"/>
                </a:solidFill>
                <a:latin typeface="Arial" pitchFamily="34" charset="0"/>
                <a:cs typeface="Arial" pitchFamily="34" charset="0"/>
              </a:defRPr>
            </a:lvl3pPr>
            <a:lvl4pPr>
              <a:defRPr sz="1800">
                <a:solidFill>
                  <a:schemeClr val="bg1"/>
                </a:solidFill>
                <a:latin typeface="Arial" pitchFamily="34" charset="0"/>
                <a:cs typeface="Arial" pitchFamily="34" charset="0"/>
              </a:defRPr>
            </a:lvl4pPr>
            <a:lvl5pPr>
              <a:defRPr sz="1800">
                <a:solidFill>
                  <a:schemeClr val="bg1"/>
                </a:solidFill>
                <a:latin typeface="Arial" pitchFamily="34" charset="0"/>
                <a:cs typeface="Arial" pitchFamily="34" charset="0"/>
              </a:defRPr>
            </a:lvl5pPr>
          </a:lstStyle>
          <a:p>
            <a:pPr lvl="0" eaLnBrk="1" latinLnBrk="0" hangingPunct="1"/>
            <a:r>
              <a:rPr lang="fr-FR" dirty="0" smtClean="0"/>
              <a:t>Cliquez pour modifier les styles du texte du masque</a:t>
            </a:r>
          </a:p>
          <a:p>
            <a:pPr lvl="1" eaLnBrk="1" latinLnBrk="0" hangingPunct="1"/>
            <a:r>
              <a:rPr lang="fr-FR" dirty="0" smtClean="0"/>
              <a:t>Deuxième niveau</a:t>
            </a:r>
          </a:p>
          <a:p>
            <a:pPr lvl="2" eaLnBrk="1" latinLnBrk="0" hangingPunct="1"/>
            <a:r>
              <a:rPr lang="fr-FR" dirty="0" smtClean="0"/>
              <a:t>Troisième niveau</a:t>
            </a:r>
          </a:p>
          <a:p>
            <a:pPr lvl="3" eaLnBrk="1" latinLnBrk="0" hangingPunct="1"/>
            <a:r>
              <a:rPr lang="fr-FR" dirty="0" smtClean="0"/>
              <a:t>Quatrième niveau</a:t>
            </a:r>
          </a:p>
          <a:p>
            <a:pPr lvl="4" eaLnBrk="1" latinLnBrk="0" hangingPunct="1"/>
            <a:r>
              <a:rPr lang="fr-FR" dirty="0" smtClean="0"/>
              <a:t>Cinquième niveau</a:t>
            </a:r>
            <a:endParaRPr kumimoji="0" lang="en-US" dirty="0"/>
          </a:p>
        </p:txBody>
      </p:sp>
      <p:sp>
        <p:nvSpPr>
          <p:cNvPr id="7" name="Espace réservé du numéro de diapositive 6"/>
          <p:cNvSpPr>
            <a:spLocks noGrp="1"/>
          </p:cNvSpPr>
          <p:nvPr>
            <p:ph type="sldNum" sz="quarter" idx="12"/>
          </p:nvPr>
        </p:nvSpPr>
        <p:spPr>
          <a:xfrm>
            <a:off x="7924800" y="6416675"/>
            <a:ext cx="762000" cy="365125"/>
          </a:xfrm>
          <a:prstGeom prst="rect">
            <a:avLst/>
          </a:prstGeom>
        </p:spPr>
        <p:txBody>
          <a:bodyPr/>
          <a:lstStyle>
            <a:lvl1pPr algn="r">
              <a:defRPr sz="1400">
                <a:solidFill>
                  <a:srgbClr val="58442A"/>
                </a:solidFill>
              </a:defRPr>
            </a:lvl1pPr>
          </a:lstStyle>
          <a:p>
            <a:fld id="{9858717C-A564-4E51-A164-A9CA62F862D4}" type="slidenum">
              <a:rPr lang="fr-BE" smtClean="0"/>
              <a:pPr/>
              <a:t>‹N°›</a:t>
            </a:fld>
            <a:endParaRPr lang="fr-BE"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cSld name="1_Diapositive de titre">
    <p:spTree>
      <p:nvGrpSpPr>
        <p:cNvPr id="1" name=""/>
        <p:cNvGrpSpPr/>
        <p:nvPr/>
      </p:nvGrpSpPr>
      <p:grpSpPr>
        <a:xfrm>
          <a:off x="0" y="0"/>
          <a:ext cx="0" cy="0"/>
          <a:chOff x="0" y="0"/>
          <a:chExt cx="0" cy="0"/>
        </a:xfrm>
      </p:grpSpPr>
      <p:pic>
        <p:nvPicPr>
          <p:cNvPr id="558100" name="Picture 20" descr="Charte"/>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58085" name="Rectangle 5">
            <a:hlinkClick r:id="rId3" action="ppaction://hlinksldjump"/>
          </p:cNvPr>
          <p:cNvSpPr>
            <a:spLocks noChangeArrowheads="1"/>
          </p:cNvSpPr>
          <p:nvPr/>
        </p:nvSpPr>
        <p:spPr bwMode="auto">
          <a:xfrm>
            <a:off x="152400" y="6324600"/>
            <a:ext cx="457200" cy="381000"/>
          </a:xfrm>
          <a:prstGeom prst="rect">
            <a:avLst/>
          </a:prstGeom>
          <a:noFill/>
          <a:ln w="9525">
            <a:noFill/>
            <a:miter lim="800000"/>
            <a:headEnd/>
            <a:tailEnd/>
          </a:ln>
          <a:effectLst>
            <a:outerShdw dist="45791" dir="19578596" algn="ctr" rotWithShape="0">
              <a:srgbClr val="003366">
                <a:alpha val="50000"/>
              </a:srgbClr>
            </a:outerShdw>
          </a:effectLst>
        </p:spPr>
        <p:txBody>
          <a:bodyPr wrap="none" anchor="ctr"/>
          <a:lstStyle/>
          <a:p>
            <a:endParaRPr lang="fr-BE"/>
          </a:p>
        </p:txBody>
      </p:sp>
      <p:sp>
        <p:nvSpPr>
          <p:cNvPr id="558086" name="Rectangle 6">
            <a:hlinkClick r:id="rId3" action="ppaction://hlinksldjump"/>
          </p:cNvPr>
          <p:cNvSpPr>
            <a:spLocks noChangeArrowheads="1"/>
          </p:cNvSpPr>
          <p:nvPr/>
        </p:nvSpPr>
        <p:spPr bwMode="auto">
          <a:xfrm>
            <a:off x="152400" y="6162675"/>
            <a:ext cx="457200" cy="381000"/>
          </a:xfrm>
          <a:prstGeom prst="rect">
            <a:avLst/>
          </a:prstGeom>
          <a:noFill/>
          <a:ln w="9525">
            <a:noFill/>
            <a:miter lim="800000"/>
            <a:headEnd/>
            <a:tailEnd/>
          </a:ln>
          <a:effectLst>
            <a:outerShdw dist="45791" dir="19578596" algn="ctr" rotWithShape="0">
              <a:srgbClr val="003366">
                <a:alpha val="50000"/>
              </a:srgbClr>
            </a:outerShdw>
          </a:effectLst>
        </p:spPr>
        <p:txBody>
          <a:bodyPr wrap="none" anchor="ctr"/>
          <a:lstStyle/>
          <a:p>
            <a:endParaRPr lang="fr-BE"/>
          </a:p>
        </p:txBody>
      </p:sp>
      <p:sp>
        <p:nvSpPr>
          <p:cNvPr id="558087" name="Rectangle 7"/>
          <p:cNvSpPr>
            <a:spLocks noChangeArrowheads="1"/>
          </p:cNvSpPr>
          <p:nvPr/>
        </p:nvSpPr>
        <p:spPr bwMode="auto">
          <a:xfrm>
            <a:off x="1524000" y="66675"/>
            <a:ext cx="4876800" cy="3429000"/>
          </a:xfrm>
          <a:prstGeom prst="rect">
            <a:avLst/>
          </a:prstGeom>
          <a:noFill/>
          <a:ln w="9525">
            <a:noFill/>
            <a:miter lim="800000"/>
            <a:headEnd/>
            <a:tailEnd/>
          </a:ln>
          <a:effectLst>
            <a:outerShdw dist="53882" dir="2700000" algn="ctr" rotWithShape="0">
              <a:srgbClr val="100D06">
                <a:alpha val="50000"/>
              </a:srgbClr>
            </a:outerShdw>
          </a:effectLst>
        </p:spPr>
        <p:txBody>
          <a:bodyPr anchor="ctr" anchorCtr="1"/>
          <a:lstStyle/>
          <a:p>
            <a:pPr algn="l">
              <a:buFontTx/>
              <a:buNone/>
            </a:pPr>
            <a:r>
              <a:rPr lang="fr-FR" sz="2400" b="0">
                <a:solidFill>
                  <a:schemeClr val="tx1"/>
                </a:solidFill>
                <a:effectLst/>
                <a:latin typeface="Times" pitchFamily="18" charset="0"/>
              </a:rPr>
              <a:t/>
            </a:r>
            <a:br>
              <a:rPr lang="fr-FR" sz="2400" b="0">
                <a:solidFill>
                  <a:schemeClr val="tx1"/>
                </a:solidFill>
                <a:effectLst/>
                <a:latin typeface="Times" pitchFamily="18" charset="0"/>
              </a:rPr>
            </a:br>
            <a:r>
              <a:rPr lang="fr-FR" sz="2400" b="0">
                <a:solidFill>
                  <a:schemeClr val="tx1"/>
                </a:solidFill>
                <a:effectLst/>
                <a:latin typeface="Times" pitchFamily="18" charset="0"/>
              </a:rPr>
              <a:t/>
            </a:r>
            <a:br>
              <a:rPr lang="fr-FR" sz="2400" b="0">
                <a:solidFill>
                  <a:schemeClr val="tx1"/>
                </a:solidFill>
                <a:effectLst/>
                <a:latin typeface="Times" pitchFamily="18" charset="0"/>
              </a:rPr>
            </a:br>
            <a:r>
              <a:rPr lang="fr-FR" sz="2400" b="0">
                <a:solidFill>
                  <a:schemeClr val="tx1"/>
                </a:solidFill>
                <a:effectLst/>
                <a:latin typeface="Times" pitchFamily="18" charset="0"/>
              </a:rPr>
              <a:t>  </a:t>
            </a:r>
            <a:br>
              <a:rPr lang="fr-FR" sz="2400" b="0">
                <a:solidFill>
                  <a:schemeClr val="tx1"/>
                </a:solidFill>
                <a:effectLst/>
                <a:latin typeface="Times" pitchFamily="18" charset="0"/>
              </a:rPr>
            </a:br>
            <a:endParaRPr lang="fr-FR" sz="2400" b="0">
              <a:solidFill>
                <a:schemeClr val="tx1"/>
              </a:solidFill>
              <a:effectLst/>
              <a:latin typeface="Times" pitchFamily="18" charset="0"/>
            </a:endParaRPr>
          </a:p>
        </p:txBody>
      </p:sp>
      <p:sp>
        <p:nvSpPr>
          <p:cNvPr id="558089" name="Rectangle 9">
            <a:hlinkClick r:id="rId3" action="ppaction://hlinksldjump"/>
          </p:cNvPr>
          <p:cNvSpPr>
            <a:spLocks noChangeArrowheads="1"/>
          </p:cNvSpPr>
          <p:nvPr/>
        </p:nvSpPr>
        <p:spPr bwMode="auto">
          <a:xfrm>
            <a:off x="152400" y="6619875"/>
            <a:ext cx="457200" cy="381000"/>
          </a:xfrm>
          <a:prstGeom prst="rect">
            <a:avLst/>
          </a:prstGeom>
          <a:noFill/>
          <a:ln w="9525">
            <a:noFill/>
            <a:miter lim="800000"/>
            <a:headEnd/>
            <a:tailEnd/>
          </a:ln>
          <a:effectLst>
            <a:outerShdw dist="45791" dir="19578596" algn="ctr" rotWithShape="0">
              <a:srgbClr val="003366">
                <a:alpha val="50000"/>
              </a:srgbClr>
            </a:outerShdw>
          </a:effectLst>
        </p:spPr>
        <p:txBody>
          <a:bodyPr wrap="none" anchor="ctr"/>
          <a:lstStyle/>
          <a:p>
            <a:endParaRPr lang="fr-BE"/>
          </a:p>
        </p:txBody>
      </p:sp>
      <p:sp>
        <p:nvSpPr>
          <p:cNvPr id="558091" name="Rectangle 11"/>
          <p:cNvSpPr>
            <a:spLocks noGrp="1" noChangeArrowheads="1"/>
          </p:cNvSpPr>
          <p:nvPr>
            <p:ph type="dt" sz="half" idx="2"/>
          </p:nvPr>
        </p:nvSpPr>
        <p:spPr>
          <a:xfrm>
            <a:off x="6804025" y="6092825"/>
            <a:ext cx="2339975" cy="360363"/>
          </a:xfrm>
          <a:prstGeom prst="rect">
            <a:avLst/>
          </a:prstGeom>
        </p:spPr>
        <p:txBody>
          <a:bodyPr/>
          <a:lstStyle>
            <a:lvl1pPr algn="l">
              <a:defRPr>
                <a:solidFill>
                  <a:schemeClr val="tx1"/>
                </a:solidFill>
              </a:defRPr>
            </a:lvl1pPr>
          </a:lstStyle>
          <a:p>
            <a:r>
              <a:rPr lang="fr-FR"/>
              <a:t>Dr DUPUPET </a:t>
            </a:r>
          </a:p>
          <a:p>
            <a:r>
              <a:rPr lang="fr-FR"/>
              <a:t>Tours 8 octobre 2008</a:t>
            </a:r>
          </a:p>
        </p:txBody>
      </p:sp>
      <p:pic>
        <p:nvPicPr>
          <p:cNvPr id="558093" name="Picture 13" descr="msapant"/>
          <p:cNvPicPr>
            <a:picLocks noChangeAspect="1" noChangeArrowheads="1"/>
          </p:cNvPicPr>
          <p:nvPr/>
        </p:nvPicPr>
        <p:blipFill>
          <a:blip r:embed="rId4" cstate="print"/>
          <a:srcRect/>
          <a:stretch>
            <a:fillRect/>
          </a:stretch>
        </p:blipFill>
        <p:spPr bwMode="auto">
          <a:xfrm>
            <a:off x="6324600" y="85725"/>
            <a:ext cx="2743200" cy="1438275"/>
          </a:xfrm>
          <a:prstGeom prst="rect">
            <a:avLst/>
          </a:prstGeom>
          <a:noFill/>
        </p:spPr>
      </p:pic>
    </p:spTree>
  </p:cSld>
  <p:clrMapOvr>
    <a:masterClrMapping/>
  </p:clrMapOvr>
  <p:transition spd="med">
    <p:zoom/>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a:xfrm>
            <a:off x="790575" y="6308725"/>
            <a:ext cx="8353425" cy="288925"/>
          </a:xfrm>
          <a:prstGeom prst="rect">
            <a:avLst/>
          </a:prstGeom>
        </p:spPr>
        <p:txBody>
          <a:bodyPr/>
          <a:lstStyle>
            <a:lvl1pPr>
              <a:defRPr/>
            </a:lvl1pPr>
          </a:lstStyle>
          <a:p>
            <a:r>
              <a:rPr lang="fr-FR"/>
              <a:t>Tours 8 octobre 2008</a:t>
            </a:r>
          </a:p>
        </p:txBody>
      </p:sp>
    </p:spTree>
  </p:cSld>
  <p:clrMapOvr>
    <a:masterClrMapping/>
  </p:clrMapOvr>
  <p:transition spd="med">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e la date 2"/>
          <p:cNvSpPr>
            <a:spLocks noGrp="1"/>
          </p:cNvSpPr>
          <p:nvPr>
            <p:ph type="dt" sz="half" idx="10"/>
          </p:nvPr>
        </p:nvSpPr>
        <p:spPr>
          <a:xfrm>
            <a:off x="790575" y="6308725"/>
            <a:ext cx="8353425" cy="288925"/>
          </a:xfrm>
          <a:prstGeom prst="rect">
            <a:avLst/>
          </a:prstGeom>
        </p:spPr>
        <p:txBody>
          <a:bodyPr/>
          <a:lstStyle>
            <a:lvl1pPr>
              <a:defRPr/>
            </a:lvl1pPr>
          </a:lstStyle>
          <a:p>
            <a:r>
              <a:rPr lang="fr-FR"/>
              <a:t>Tours 8 octobre 2008</a:t>
            </a:r>
          </a:p>
        </p:txBody>
      </p:sp>
    </p:spTree>
  </p:cSld>
  <p:clrMapOvr>
    <a:masterClrMapping/>
  </p:clrMapOvr>
  <p:transition spd="med">
    <p:zoom/>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 name="Espace réservé du titre 21"/>
          <p:cNvSpPr>
            <a:spLocks noGrp="1"/>
          </p:cNvSpPr>
          <p:nvPr>
            <p:ph type="title"/>
          </p:nvPr>
        </p:nvSpPr>
        <p:spPr>
          <a:xfrm>
            <a:off x="457200" y="274638"/>
            <a:ext cx="8229600" cy="584775"/>
          </a:xfrm>
          <a:prstGeom prst="rect">
            <a:avLst/>
          </a:prstGeom>
        </p:spPr>
        <p:txBody>
          <a:bodyPr vert="horz" anchor="t" anchorCtr="0">
            <a:spAutoFit/>
            <a:sp3d>
              <a:bevelT w="38100" h="38100"/>
            </a:sp3d>
          </a:bodyPr>
          <a:lstStyle/>
          <a:p>
            <a:r>
              <a:rPr kumimoji="0" lang="fr-FR" dirty="0" smtClean="0"/>
              <a:t>Cliquez pour modifier le style du titre</a:t>
            </a:r>
            <a:endParaRPr kumimoji="0" lang="en-US" dirty="0"/>
          </a:p>
        </p:txBody>
      </p:sp>
      <p:sp>
        <p:nvSpPr>
          <p:cNvPr id="13" name="Espace réservé du texte 12"/>
          <p:cNvSpPr>
            <a:spLocks noGrp="1"/>
          </p:cNvSpPr>
          <p:nvPr>
            <p:ph type="body" idx="1"/>
          </p:nvPr>
        </p:nvSpPr>
        <p:spPr>
          <a:xfrm>
            <a:off x="457200" y="1268760"/>
            <a:ext cx="8229600" cy="5040600"/>
          </a:xfrm>
          <a:prstGeom prst="rect">
            <a:avLst/>
          </a:prstGeom>
        </p:spPr>
        <p:txBody>
          <a:bodyPr vert="horz">
            <a:normAutofit/>
          </a:bodyPr>
          <a:lstStyle/>
          <a:p>
            <a:pPr lvl="0" eaLnBrk="1" latinLnBrk="0" hangingPunct="1"/>
            <a:r>
              <a:rPr kumimoji="0" lang="fr-FR" dirty="0" smtClean="0"/>
              <a:t>Cliquez pour modifier les styles du texte du masque</a:t>
            </a:r>
          </a:p>
          <a:p>
            <a:pPr lvl="1" eaLnBrk="1" latinLnBrk="0" hangingPunct="1"/>
            <a:r>
              <a:rPr kumimoji="0" lang="fr-FR" dirty="0" smtClean="0"/>
              <a:t>Deuxième niveau</a:t>
            </a:r>
          </a:p>
          <a:p>
            <a:pPr lvl="2" eaLnBrk="1" latinLnBrk="0" hangingPunct="1"/>
            <a:r>
              <a:rPr kumimoji="0" lang="fr-FR" dirty="0" smtClean="0"/>
              <a:t>Troisième niveau</a:t>
            </a:r>
          </a:p>
          <a:p>
            <a:pPr lvl="3" eaLnBrk="1" latinLnBrk="0" hangingPunct="1"/>
            <a:r>
              <a:rPr kumimoji="0" lang="fr-FR" dirty="0" smtClean="0"/>
              <a:t>Quatrième niveau</a:t>
            </a:r>
          </a:p>
          <a:p>
            <a:pPr lvl="4" eaLnBrk="1" latinLnBrk="0" hangingPunct="1"/>
            <a:r>
              <a:rPr kumimoji="0" lang="fr-FR" dirty="0" smtClean="0"/>
              <a:t>Cinquième niveau</a:t>
            </a:r>
            <a:endParaRPr kumimoji="0" lang="en-US" dirty="0"/>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hf hdr="0" ftr="0" dt="0"/>
  <p:txStyles>
    <p:titleStyle>
      <a:lvl1pPr algn="ctr" rtl="0" eaLnBrk="1" latinLnBrk="0" hangingPunct="1">
        <a:spcBef>
          <a:spcPct val="0"/>
        </a:spcBef>
        <a:buNone/>
        <a:defRPr kumimoji="0" sz="3200" b="1" kern="1200" cap="none" baseline="0">
          <a:ln w="6350">
            <a:noFill/>
          </a:ln>
          <a:solidFill>
            <a:srgbClr val="58442A"/>
          </a:solidFill>
          <a:effectLst/>
          <a:latin typeface="Lucida Sans Unicode" pitchFamily="34" charset="0"/>
          <a:ea typeface="+mj-ea"/>
          <a:cs typeface="Lucida Sans Unicode" pitchFamily="34" charset="0"/>
        </a:defRPr>
      </a:lvl1pPr>
    </p:titleStyle>
    <p:bodyStyle>
      <a:lvl1pPr marL="548640" indent="-411480" algn="l" rtl="0" eaLnBrk="1" latinLnBrk="0" hangingPunct="1">
        <a:spcBef>
          <a:spcPct val="20000"/>
        </a:spcBef>
        <a:buClr>
          <a:srgbClr val="663300"/>
        </a:buClr>
        <a:buSzPct val="65000"/>
        <a:buFont typeface="Wingdings" pitchFamily="2" charset="2"/>
        <a:buChar char="§"/>
        <a:defRPr kumimoji="0" sz="2800" kern="1200">
          <a:solidFill>
            <a:schemeClr val="bg1"/>
          </a:solidFill>
          <a:latin typeface="Arial" pitchFamily="34" charset="0"/>
          <a:ea typeface="+mn-ea"/>
          <a:cs typeface="Arial" pitchFamily="34" charset="0"/>
        </a:defRPr>
      </a:lvl1pPr>
      <a:lvl2pPr marL="868680" indent="-283464" algn="l" rtl="0" eaLnBrk="1" latinLnBrk="0" hangingPunct="1">
        <a:spcBef>
          <a:spcPct val="20000"/>
        </a:spcBef>
        <a:buClr>
          <a:srgbClr val="663300"/>
        </a:buClr>
        <a:buSzPct val="80000"/>
        <a:buFont typeface="Wingdings" pitchFamily="2" charset="2"/>
        <a:buChar char="§"/>
        <a:defRPr kumimoji="0" sz="2400" kern="1200">
          <a:solidFill>
            <a:schemeClr val="bg1"/>
          </a:solidFill>
          <a:latin typeface="Arial" pitchFamily="34" charset="0"/>
          <a:ea typeface="+mn-ea"/>
          <a:cs typeface="Arial" pitchFamily="34" charset="0"/>
        </a:defRPr>
      </a:lvl2pPr>
      <a:lvl3pPr marL="1133856" indent="-228600" algn="l" rtl="0" eaLnBrk="1" latinLnBrk="0" hangingPunct="1">
        <a:spcBef>
          <a:spcPct val="20000"/>
        </a:spcBef>
        <a:buClr>
          <a:srgbClr val="663300"/>
        </a:buClr>
        <a:buSzPct val="95000"/>
        <a:buFont typeface="Wingdings" pitchFamily="2" charset="2"/>
        <a:buChar char="§"/>
        <a:defRPr kumimoji="0" sz="2200" kern="1200">
          <a:solidFill>
            <a:schemeClr val="bg1"/>
          </a:solidFill>
          <a:latin typeface="Arial" pitchFamily="34" charset="0"/>
          <a:ea typeface="+mn-ea"/>
          <a:cs typeface="Arial" pitchFamily="34" charset="0"/>
        </a:defRPr>
      </a:lvl3pPr>
      <a:lvl4pPr marL="1353312" indent="-182880" algn="l" rtl="0" eaLnBrk="1" latinLnBrk="0" hangingPunct="1">
        <a:spcBef>
          <a:spcPct val="20000"/>
        </a:spcBef>
        <a:buClr>
          <a:srgbClr val="663300"/>
        </a:buClr>
        <a:buSzPct val="100000"/>
        <a:buFont typeface="Wingdings" pitchFamily="2" charset="2"/>
        <a:buChar char="§"/>
        <a:defRPr kumimoji="0" sz="2000" kern="1200">
          <a:solidFill>
            <a:schemeClr val="bg1"/>
          </a:solidFill>
          <a:latin typeface="Arial" pitchFamily="34" charset="0"/>
          <a:ea typeface="+mn-ea"/>
          <a:cs typeface="Arial" pitchFamily="34" charset="0"/>
        </a:defRPr>
      </a:lvl4pPr>
      <a:lvl5pPr marL="1545336" indent="-182880" algn="l" rtl="0" eaLnBrk="1" latinLnBrk="0" hangingPunct="1">
        <a:spcBef>
          <a:spcPct val="20000"/>
        </a:spcBef>
        <a:buClr>
          <a:srgbClr val="663300"/>
        </a:buClr>
        <a:buFont typeface="Wingdings" pitchFamily="2" charset="2"/>
        <a:buChar char="§"/>
        <a:defRPr kumimoji="0" sz="2000" kern="1200">
          <a:solidFill>
            <a:schemeClr val="bg1"/>
          </a:solidFill>
          <a:latin typeface="Arial" pitchFamily="34" charset="0"/>
          <a:ea typeface="+mn-ea"/>
          <a:cs typeface="Arial" pitchFamily="34" charset="0"/>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3.xml"/><Relationship Id="rId1" Type="http://schemas.openxmlformats.org/officeDocument/2006/relationships/video" Target="file:///F:\Programm\video\SE_2.mpg" TargetMode="External"/><Relationship Id="rId5" Type="http://schemas.openxmlformats.org/officeDocument/2006/relationships/image" Target="../media/image19.pn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6.xml"/><Relationship Id="rId1" Type="http://schemas.openxmlformats.org/officeDocument/2006/relationships/vmlDrawing" Target="../drawings/vmlDrawing3.vml"/><Relationship Id="rId4" Type="http://schemas.openxmlformats.org/officeDocument/2006/relationships/oleObject" Target="../embeddings/oleObject4.bin"/></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6.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3.xml"/><Relationship Id="rId5" Type="http://schemas.openxmlformats.org/officeDocument/2006/relationships/image" Target="../media/image28.jpeg"/><Relationship Id="rId4" Type="http://schemas.openxmlformats.org/officeDocument/2006/relationships/image" Target="../media/image27.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jpeg"/><Relationship Id="rId2" Type="http://schemas.openxmlformats.org/officeDocument/2006/relationships/image" Target="../media/image29.png"/><Relationship Id="rId1" Type="http://schemas.openxmlformats.org/officeDocument/2006/relationships/slideLayout" Target="../slideLayouts/slideLayout3.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2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41.gif"/><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3.xml"/><Relationship Id="rId4" Type="http://schemas.openxmlformats.org/officeDocument/2006/relationships/image" Target="../media/image4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3.xml"/><Relationship Id="rId5" Type="http://schemas.openxmlformats.org/officeDocument/2006/relationships/image" Target="../media/image48.jpeg"/><Relationship Id="rId4" Type="http://schemas.openxmlformats.org/officeDocument/2006/relationships/image" Target="../media/image47.jpeg"/></Relationships>
</file>

<file path=ppt/slides/_rels/slide31.xml.rels><?xml version="1.0" encoding="UTF-8" standalone="yes"?>
<Relationships xmlns="http://schemas.openxmlformats.org/package/2006/relationships"><Relationship Id="rId3" Type="http://schemas.openxmlformats.org/officeDocument/2006/relationships/image" Target="../media/image50.gif"/><Relationship Id="rId7" Type="http://schemas.openxmlformats.org/officeDocument/2006/relationships/image" Target="../media/image54.jpeg"/><Relationship Id="rId2" Type="http://schemas.openxmlformats.org/officeDocument/2006/relationships/image" Target="../media/image49.jpeg"/><Relationship Id="rId1" Type="http://schemas.openxmlformats.org/officeDocument/2006/relationships/slideLayout" Target="../slideLayouts/slideLayout3.xml"/><Relationship Id="rId6" Type="http://schemas.openxmlformats.org/officeDocument/2006/relationships/image" Target="../media/image53.gif"/><Relationship Id="rId5" Type="http://schemas.openxmlformats.org/officeDocument/2006/relationships/image" Target="../media/image52.jpeg"/><Relationship Id="rId4" Type="http://schemas.openxmlformats.org/officeDocument/2006/relationships/image" Target="../media/image51.gif"/></Relationships>
</file>

<file path=ppt/slides/_rels/slide3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3.xml"/><Relationship Id="rId6" Type="http://schemas.openxmlformats.org/officeDocument/2006/relationships/image" Target="../media/image59.png"/><Relationship Id="rId5" Type="http://schemas.openxmlformats.org/officeDocument/2006/relationships/image" Target="../media/image58.jpeg"/><Relationship Id="rId4" Type="http://schemas.openxmlformats.org/officeDocument/2006/relationships/image" Target="../media/image57.jpeg"/></Relationships>
</file>

<file path=ppt/slides/_rels/slide33.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2.jpeg"/><Relationship Id="rId7" Type="http://schemas.openxmlformats.org/officeDocument/2006/relationships/image" Target="../media/image66.jpeg"/><Relationship Id="rId2" Type="http://schemas.openxmlformats.org/officeDocument/2006/relationships/image" Target="../media/image61.jpeg"/><Relationship Id="rId1" Type="http://schemas.openxmlformats.org/officeDocument/2006/relationships/slideLayout" Target="../slideLayouts/slideLayout3.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3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3.xml"/><Relationship Id="rId5" Type="http://schemas.openxmlformats.org/officeDocument/2006/relationships/image" Target="../media/image71.jpeg"/><Relationship Id="rId4" Type="http://schemas.openxmlformats.org/officeDocument/2006/relationships/image" Target="../media/image70.jpeg"/></Relationships>
</file>

<file path=ppt/slides/_rels/slide36.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hyperlink" Target="http://www.energieplus-lesite.be/index.php?id=10721" TargetMode="External"/><Relationship Id="rId2" Type="http://schemas.openxmlformats.org/officeDocument/2006/relationships/hyperlink" Target="http://www.energieplus-lesite.be/index.php?id=10724" TargetMode="External"/><Relationship Id="rId1" Type="http://schemas.openxmlformats.org/officeDocument/2006/relationships/slideLayout" Target="../slideLayouts/slideLayout3.xml"/><Relationship Id="rId4" Type="http://schemas.openxmlformats.org/officeDocument/2006/relationships/image" Target="../media/image75.png"/></Relationships>
</file>

<file path=ppt/slides/_rels/slide39.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76.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3.xml"/><Relationship Id="rId4" Type="http://schemas.openxmlformats.org/officeDocument/2006/relationships/image" Target="../media/image79.jpeg"/></Relationships>
</file>

<file path=ppt/slides/_rels/slide44.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oleObject" Target="../embeddings/Feuille_Microsoft_Office_Excel_97-20031.xls"/><Relationship Id="rId2" Type="http://schemas.openxmlformats.org/officeDocument/2006/relationships/slideLayout" Target="../slideLayouts/slideLayout3.xml"/><Relationship Id="rId1" Type="http://schemas.openxmlformats.org/officeDocument/2006/relationships/vmlDrawing" Target="../drawings/vmlDrawing1.vml"/></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3490" name="Rectangle 2"/>
          <p:cNvSpPr>
            <a:spLocks noGrp="1" noChangeArrowheads="1"/>
          </p:cNvSpPr>
          <p:nvPr>
            <p:ph type="ctrTitle"/>
          </p:nvPr>
        </p:nvSpPr>
        <p:spPr bwMode="auto">
          <a:prstGeom prst="rect">
            <a:avLst/>
          </a:prstGeom>
          <a:noFill/>
          <a:ln>
            <a:miter lim="800000"/>
            <a:headEnd/>
            <a:tailEnd/>
          </a:ln>
        </p:spPr>
        <p:txBody>
          <a:bodyPr>
            <a:normAutofit fontScale="90000"/>
          </a:bodyPr>
          <a:lstStyle/>
          <a:p>
            <a:pPr>
              <a:lnSpc>
                <a:spcPct val="75000"/>
              </a:lnSpc>
            </a:pPr>
            <a:r>
              <a:rPr lang="fr-FR" sz="8000" b="0" dirty="0" smtClean="0"/>
              <a:t>La diversification </a:t>
            </a:r>
            <a:r>
              <a:rPr lang="fr-FR" sz="6000" b="0" dirty="0" smtClean="0"/>
              <a:t>             </a:t>
            </a:r>
            <a:endParaRPr lang="fr-FR" sz="6000" b="0" dirty="0"/>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re 1"/>
          <p:cNvSpPr>
            <a:spLocks noGrp="1"/>
          </p:cNvSpPr>
          <p:nvPr>
            <p:ph type="title"/>
          </p:nvPr>
        </p:nvSpPr>
        <p:spPr/>
        <p:txBody>
          <a:bodyPr/>
          <a:lstStyle/>
          <a:p>
            <a:pPr>
              <a:defRPr/>
            </a:pPr>
            <a:r>
              <a:rPr lang="fr-BE" sz="3600" smtClean="0"/>
              <a:t>Quels sont vos risques ?</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323850" y="188913"/>
            <a:ext cx="8424863" cy="538162"/>
          </a:xfrm>
        </p:spPr>
        <p:txBody>
          <a:bodyPr/>
          <a:lstStyle/>
          <a:p>
            <a:pPr>
              <a:defRPr/>
            </a:pPr>
            <a:endParaRPr lang="fr-BE" smtClean="0">
              <a:ln>
                <a:noFill/>
              </a:ln>
              <a:effectLst>
                <a:outerShdw blurRad="38100" dist="38100" dir="2700000" algn="tl">
                  <a:srgbClr val="C0C0C0"/>
                </a:outerShdw>
              </a:effectLst>
            </a:endParaRPr>
          </a:p>
        </p:txBody>
      </p:sp>
      <p:sp>
        <p:nvSpPr>
          <p:cNvPr id="55299" name="Espace réservé du texte 3"/>
          <p:cNvSpPr>
            <a:spLocks noGrp="1"/>
          </p:cNvSpPr>
          <p:nvPr>
            <p:ph type="body" idx="1"/>
          </p:nvPr>
        </p:nvSpPr>
        <p:spPr>
          <a:xfrm>
            <a:off x="395288" y="2492375"/>
            <a:ext cx="8280400" cy="3024188"/>
          </a:xfrm>
        </p:spPr>
        <p:txBody>
          <a:bodyPr/>
          <a:lstStyle/>
          <a:p>
            <a:pPr marL="73025" algn="ctr"/>
            <a:r>
              <a:rPr lang="fr-BE" sz="4000" smtClean="0"/>
              <a:t>Qu’est ce qu’un risque ?</a:t>
            </a:r>
          </a:p>
        </p:txBody>
      </p:sp>
      <p:sp>
        <p:nvSpPr>
          <p:cNvPr id="4" name="Espace réservé du numéro de diapositive 3"/>
          <p:cNvSpPr>
            <a:spLocks noGrp="1"/>
          </p:cNvSpPr>
          <p:nvPr>
            <p:ph type="sldNum" sz="quarter" idx="4294967295"/>
          </p:nvPr>
        </p:nvSpPr>
        <p:spPr>
          <a:xfrm>
            <a:off x="7924800" y="6416675"/>
            <a:ext cx="762000" cy="365125"/>
          </a:xfrm>
          <a:prstGeom prst="rect">
            <a:avLst/>
          </a:prstGeom>
        </p:spPr>
        <p:txBody>
          <a:bodyPr/>
          <a:lstStyle/>
          <a:p>
            <a:pPr>
              <a:defRPr/>
            </a:pPr>
            <a:fld id="{A5B13910-E719-4FD8-8D8B-5197B12CD698}" type="slidenum">
              <a:rPr lang="fr-BE" smtClean="0"/>
              <a:pPr>
                <a:defRPr/>
              </a:pPr>
              <a:t>11</a:t>
            </a:fld>
            <a:endParaRPr lang="fr-BE"/>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3850" y="188913"/>
            <a:ext cx="8424863" cy="538162"/>
          </a:xfrm>
        </p:spPr>
        <p:txBody>
          <a:bodyPr/>
          <a:lstStyle/>
          <a:p>
            <a:pPr>
              <a:defRPr/>
            </a:pPr>
            <a:endParaRPr lang="fr-BE" dirty="0"/>
          </a:p>
        </p:txBody>
      </p:sp>
      <p:sp>
        <p:nvSpPr>
          <p:cNvPr id="56323" name="Espace réservé du texte 2"/>
          <p:cNvSpPr>
            <a:spLocks noGrp="1"/>
          </p:cNvSpPr>
          <p:nvPr>
            <p:ph type="body" idx="1"/>
          </p:nvPr>
        </p:nvSpPr>
        <p:spPr>
          <a:xfrm>
            <a:off x="900113" y="1773238"/>
            <a:ext cx="7775575" cy="3743325"/>
          </a:xfrm>
        </p:spPr>
        <p:txBody>
          <a:bodyPr/>
          <a:lstStyle/>
          <a:p>
            <a:pPr marL="73025"/>
            <a:r>
              <a:rPr lang="fr-BE" smtClean="0"/>
              <a:t>Risque            =    Exposition      x              Danger</a:t>
            </a:r>
          </a:p>
        </p:txBody>
      </p:sp>
      <p:pic>
        <p:nvPicPr>
          <p:cNvPr id="4" name="Image 3" descr="tronconneuse-elagueuse-thermique-stihl-ms201t.jpg"/>
          <p:cNvPicPr>
            <a:picLocks noChangeAspect="1"/>
          </p:cNvPicPr>
          <p:nvPr/>
        </p:nvPicPr>
        <p:blipFill>
          <a:blip r:embed="rId3" cstate="print"/>
          <a:srcRect t="23751" b="19841"/>
          <a:stretch>
            <a:fillRect/>
          </a:stretch>
        </p:blipFill>
        <p:spPr>
          <a:xfrm>
            <a:off x="6228184" y="2708920"/>
            <a:ext cx="2425452" cy="1368152"/>
          </a:xfrm>
          <a:prstGeom prst="flowChartTerminator">
            <a:avLst/>
          </a:prstGeom>
        </p:spPr>
      </p:pic>
      <p:pic>
        <p:nvPicPr>
          <p:cNvPr id="56325" name="Picture 1"/>
          <p:cNvPicPr>
            <a:picLocks noChangeAspect="1" noChangeArrowheads="1"/>
          </p:cNvPicPr>
          <p:nvPr/>
        </p:nvPicPr>
        <p:blipFill>
          <a:blip r:embed="rId4" cstate="print"/>
          <a:srcRect/>
          <a:stretch>
            <a:fillRect/>
          </a:stretch>
        </p:blipFill>
        <p:spPr bwMode="auto">
          <a:xfrm>
            <a:off x="3059113" y="2565400"/>
            <a:ext cx="2303462" cy="1727200"/>
          </a:xfrm>
          <a:prstGeom prst="rect">
            <a:avLst/>
          </a:prstGeom>
          <a:noFill/>
          <a:ln w="9525">
            <a:noFill/>
            <a:miter lim="800000"/>
            <a:headEnd/>
            <a:tailEnd/>
          </a:ln>
        </p:spPr>
      </p:pic>
      <p:pic>
        <p:nvPicPr>
          <p:cNvPr id="6" name="SE_2.mpg">
            <a:hlinkClick r:id="" action="ppaction://media"/>
          </p:cNvPr>
          <p:cNvPicPr>
            <a:picLocks noRot="1" noChangeAspect="1" noChangeArrowheads="1"/>
          </p:cNvPicPr>
          <p:nvPr>
            <a:videoFile r:link="rId1"/>
          </p:nvPr>
        </p:nvPicPr>
        <p:blipFill>
          <a:blip r:embed="rId5" cstate="print"/>
          <a:srcRect/>
          <a:stretch>
            <a:fillRect/>
          </a:stretch>
        </p:blipFill>
        <p:spPr bwMode="auto">
          <a:xfrm>
            <a:off x="755650" y="2565400"/>
            <a:ext cx="1727200" cy="1727200"/>
          </a:xfrm>
          <a:prstGeom prst="rect">
            <a:avLst/>
          </a:prstGeom>
          <a:noFill/>
          <a:ln w="9525">
            <a:noFill/>
            <a:miter lim="800000"/>
            <a:headEnd/>
            <a:tailEnd/>
          </a:ln>
        </p:spPr>
      </p:pic>
      <p:sp>
        <p:nvSpPr>
          <p:cNvPr id="7" name="Espace réservé du numéro de diapositive 6"/>
          <p:cNvSpPr>
            <a:spLocks noGrp="1"/>
          </p:cNvSpPr>
          <p:nvPr>
            <p:ph type="sldNum" sz="quarter" idx="4294967295"/>
          </p:nvPr>
        </p:nvSpPr>
        <p:spPr>
          <a:xfrm>
            <a:off x="7924800" y="6416675"/>
            <a:ext cx="762000" cy="365125"/>
          </a:xfrm>
          <a:prstGeom prst="rect">
            <a:avLst/>
          </a:prstGeom>
        </p:spPr>
        <p:txBody>
          <a:bodyPr/>
          <a:lstStyle/>
          <a:p>
            <a:pPr>
              <a:defRPr/>
            </a:pPr>
            <a:fld id="{A5B13910-E719-4FD8-8D8B-5197B12CD698}" type="slidenum">
              <a:rPr lang="fr-BE" smtClean="0"/>
              <a:pPr>
                <a:defRPr/>
              </a:pPr>
              <a:t>12</a:t>
            </a:fld>
            <a:endParaRPr lang="fr-BE"/>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3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p:cTn id="12"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Grp="1" noChangeArrowheads="1"/>
          </p:cNvSpPr>
          <p:nvPr>
            <p:ph type="title"/>
          </p:nvPr>
        </p:nvSpPr>
        <p:spPr/>
        <p:txBody>
          <a:bodyPr/>
          <a:lstStyle/>
          <a:p>
            <a:pPr>
              <a:defRPr/>
            </a:pPr>
            <a:endParaRPr lang="fr-FR" smtClean="0"/>
          </a:p>
        </p:txBody>
      </p:sp>
      <p:sp>
        <p:nvSpPr>
          <p:cNvPr id="3077" name="Rectangle 3"/>
          <p:cNvSpPr>
            <a:spLocks noGrp="1" noChangeArrowheads="1"/>
          </p:cNvSpPr>
          <p:nvPr>
            <p:ph type="body" idx="1"/>
          </p:nvPr>
        </p:nvSpPr>
        <p:spPr/>
        <p:txBody>
          <a:bodyPr/>
          <a:lstStyle/>
          <a:p>
            <a:endParaRPr lang="fr-FR" smtClean="0"/>
          </a:p>
        </p:txBody>
      </p:sp>
      <p:graphicFrame>
        <p:nvGraphicFramePr>
          <p:cNvPr id="3074" name="Object 2"/>
          <p:cNvGraphicFramePr>
            <a:graphicFrameLocks noChangeAspect="1"/>
          </p:cNvGraphicFramePr>
          <p:nvPr/>
        </p:nvGraphicFramePr>
        <p:xfrm>
          <a:off x="0" y="260350"/>
          <a:ext cx="4513263" cy="6453188"/>
        </p:xfrm>
        <a:graphic>
          <a:graphicData uri="http://schemas.openxmlformats.org/presentationml/2006/ole">
            <p:oleObj spid="_x0000_s2050" name="Photo Editor Photo" r:id="rId3" imgW="23361905" imgH="33409524" progId="">
              <p:embed/>
            </p:oleObj>
          </a:graphicData>
        </a:graphic>
      </p:graphicFrame>
      <p:graphicFrame>
        <p:nvGraphicFramePr>
          <p:cNvPr id="3075" name="Object 3"/>
          <p:cNvGraphicFramePr>
            <a:graphicFrameLocks noChangeAspect="1"/>
          </p:cNvGraphicFramePr>
          <p:nvPr/>
        </p:nvGraphicFramePr>
        <p:xfrm>
          <a:off x="4630738" y="260350"/>
          <a:ext cx="4513262" cy="6453188"/>
        </p:xfrm>
        <a:graphic>
          <a:graphicData uri="http://schemas.openxmlformats.org/presentationml/2006/ole">
            <p:oleObj spid="_x0000_s2051" name="Photo Editor Photo" r:id="rId4" imgW="23361905" imgH="33409524" progId="">
              <p:embed/>
            </p:oleObj>
          </a:graphicData>
        </a:graphic>
      </p:graphicFrame>
    </p:spTree>
  </p:cSld>
  <p:clrMapOvr>
    <a:masterClrMapping/>
  </p:clrMapOvr>
  <p:transition spd="med">
    <p:zoom/>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2"/>
          <p:cNvSpPr>
            <a:spLocks noGrp="1" noChangeArrowheads="1"/>
          </p:cNvSpPr>
          <p:nvPr>
            <p:ph type="title"/>
          </p:nvPr>
        </p:nvSpPr>
        <p:spPr/>
        <p:txBody>
          <a:bodyPr/>
          <a:lstStyle/>
          <a:p>
            <a:pPr>
              <a:defRPr/>
            </a:pPr>
            <a:endParaRPr lang="fr-FR" smtClean="0"/>
          </a:p>
        </p:txBody>
      </p:sp>
      <p:sp>
        <p:nvSpPr>
          <p:cNvPr id="4101" name="Rectangle 3"/>
          <p:cNvSpPr>
            <a:spLocks noGrp="1" noChangeArrowheads="1"/>
          </p:cNvSpPr>
          <p:nvPr>
            <p:ph type="body" idx="1"/>
          </p:nvPr>
        </p:nvSpPr>
        <p:spPr/>
        <p:txBody>
          <a:bodyPr/>
          <a:lstStyle/>
          <a:p>
            <a:endParaRPr lang="fr-FR" smtClean="0"/>
          </a:p>
        </p:txBody>
      </p:sp>
      <p:graphicFrame>
        <p:nvGraphicFramePr>
          <p:cNvPr id="4098" name="Object 2"/>
          <p:cNvGraphicFramePr>
            <a:graphicFrameLocks noChangeAspect="1"/>
          </p:cNvGraphicFramePr>
          <p:nvPr/>
        </p:nvGraphicFramePr>
        <p:xfrm>
          <a:off x="0" y="260350"/>
          <a:ext cx="4462463" cy="6381750"/>
        </p:xfrm>
        <a:graphic>
          <a:graphicData uri="http://schemas.openxmlformats.org/presentationml/2006/ole">
            <p:oleObj spid="_x0000_s3074" name="Photo Editor Photo" r:id="rId3" imgW="23361905" imgH="33409524" progId="">
              <p:embed/>
            </p:oleObj>
          </a:graphicData>
        </a:graphic>
      </p:graphicFrame>
      <p:graphicFrame>
        <p:nvGraphicFramePr>
          <p:cNvPr id="4099" name="Object 3"/>
          <p:cNvGraphicFramePr>
            <a:graphicFrameLocks noChangeAspect="1"/>
          </p:cNvGraphicFramePr>
          <p:nvPr/>
        </p:nvGraphicFramePr>
        <p:xfrm>
          <a:off x="4681538" y="260350"/>
          <a:ext cx="4462462" cy="6381750"/>
        </p:xfrm>
        <a:graphic>
          <a:graphicData uri="http://schemas.openxmlformats.org/presentationml/2006/ole">
            <p:oleObj spid="_x0000_s3075" name="Photo Editor Photo" r:id="rId4" imgW="23361905" imgH="33409524" progId="">
              <p:embed/>
            </p:oleObj>
          </a:graphicData>
        </a:graphic>
      </p:graphicFrame>
    </p:spTree>
  </p:cSld>
  <p:clrMapOvr>
    <a:masterClrMapping/>
  </p:clrMapOvr>
  <p:transition spd="med">
    <p:zoom/>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BE" dirty="0" smtClean="0"/>
              <a:t>Le projet : étapes</a:t>
            </a:r>
            <a:endParaRPr lang="fr-BE" dirty="0"/>
          </a:p>
        </p:txBody>
      </p:sp>
      <p:sp>
        <p:nvSpPr>
          <p:cNvPr id="4" name="Espace réservé du numéro de diapositive 3"/>
          <p:cNvSpPr>
            <a:spLocks noGrp="1"/>
          </p:cNvSpPr>
          <p:nvPr>
            <p:ph type="sldNum" sz="quarter" idx="4294967295"/>
          </p:nvPr>
        </p:nvSpPr>
        <p:spPr>
          <a:xfrm>
            <a:off x="8382000" y="6416675"/>
            <a:ext cx="762000" cy="365125"/>
          </a:xfrm>
          <a:prstGeom prst="rect">
            <a:avLst/>
          </a:prstGeom>
        </p:spPr>
        <p:txBody>
          <a:bodyPr/>
          <a:lstStyle/>
          <a:p>
            <a:fld id="{AB4838C2-4402-4263-92C7-FFF7644238DA}" type="slidenum">
              <a:rPr lang="fr-BE" smtClean="0"/>
              <a:pPr/>
              <a:t>15</a:t>
            </a:fld>
            <a:endParaRPr lang="fr-BE"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BE" dirty="0" smtClean="0"/>
              <a:t>Quelques questions à se poser</a:t>
            </a:r>
            <a:endParaRPr lang="fr-BE" dirty="0"/>
          </a:p>
        </p:txBody>
      </p:sp>
      <p:sp>
        <p:nvSpPr>
          <p:cNvPr id="5" name="Espace réservé du texte 4"/>
          <p:cNvSpPr>
            <a:spLocks noGrp="1"/>
          </p:cNvSpPr>
          <p:nvPr>
            <p:ph type="body" idx="1"/>
          </p:nvPr>
        </p:nvSpPr>
        <p:spPr>
          <a:xfrm>
            <a:off x="323528" y="980728"/>
            <a:ext cx="8352928" cy="5040560"/>
          </a:xfrm>
        </p:spPr>
        <p:txBody>
          <a:bodyPr>
            <a:normAutofit fontScale="92500"/>
          </a:bodyPr>
          <a:lstStyle/>
          <a:p>
            <a:r>
              <a:rPr lang="fr-BE" dirty="0" smtClean="0"/>
              <a:t> Quelles sont les valeurs qui m’animent?</a:t>
            </a:r>
          </a:p>
          <a:p>
            <a:r>
              <a:rPr lang="fr-BE" dirty="0" smtClean="0"/>
              <a:t> Pourquoi est-ce que je veux me lancer dans la vente directe?</a:t>
            </a:r>
          </a:p>
          <a:p>
            <a:r>
              <a:rPr lang="fr-BE" dirty="0" smtClean="0"/>
              <a:t> Qu’est-ce que je recherche prioritairement dans ce projet :</a:t>
            </a:r>
          </a:p>
          <a:p>
            <a:pPr lvl="1" algn="just"/>
            <a:r>
              <a:rPr lang="fr-BE" dirty="0" smtClean="0">
                <a:solidFill>
                  <a:schemeClr val="bg1"/>
                </a:solidFill>
              </a:rPr>
              <a:t>Un revenu d’appoint, sans y passer trop de temps ?</a:t>
            </a:r>
          </a:p>
          <a:p>
            <a:pPr lvl="1" algn="just"/>
            <a:r>
              <a:rPr lang="fr-BE" dirty="0" smtClean="0">
                <a:solidFill>
                  <a:schemeClr val="bg1"/>
                </a:solidFill>
              </a:rPr>
              <a:t>Un revenu complémentaire car mon activité principale est insuffisante pour vivre?</a:t>
            </a:r>
          </a:p>
          <a:p>
            <a:pPr lvl="1" algn="just"/>
            <a:r>
              <a:rPr lang="fr-BE" dirty="0" smtClean="0">
                <a:solidFill>
                  <a:schemeClr val="bg1"/>
                </a:solidFill>
              </a:rPr>
              <a:t>La création d’une activité professionnelle (pour une installation...)?</a:t>
            </a:r>
          </a:p>
          <a:p>
            <a:pPr lvl="1" algn="just"/>
            <a:r>
              <a:rPr lang="fr-BE" dirty="0" smtClean="0">
                <a:solidFill>
                  <a:schemeClr val="bg1"/>
                </a:solidFill>
              </a:rPr>
              <a:t>Une activité qui me permette d’avoir du contact, de rencontrer d’autres personnes, de sortir de l’exploitation?</a:t>
            </a:r>
          </a:p>
          <a:p>
            <a:pPr lvl="1" algn="just"/>
            <a:r>
              <a:rPr lang="fr-BE" dirty="0" smtClean="0">
                <a:solidFill>
                  <a:schemeClr val="bg1"/>
                </a:solidFill>
              </a:rPr>
              <a:t>Une activité qui me permette de valoriser mes compétences, d’être responsable d’une activité?</a:t>
            </a:r>
          </a:p>
          <a:p>
            <a:pPr lvl="1" algn="just"/>
            <a:r>
              <a:rPr lang="fr-BE" dirty="0" smtClean="0">
                <a:solidFill>
                  <a:schemeClr val="bg1"/>
                </a:solidFill>
              </a:rPr>
              <a:t>Des conditions de travail spécifique ?</a:t>
            </a:r>
          </a:p>
          <a:p>
            <a:pPr lvl="1" algn="just"/>
            <a:r>
              <a:rPr lang="fr-BE" dirty="0" smtClean="0">
                <a:solidFill>
                  <a:schemeClr val="bg1"/>
                </a:solidFill>
              </a:rPr>
              <a:t>Une activité qui me permette de valoriser un patrimoine régional, de maintenir des produits traditionnels ou de les faire revivre ?</a:t>
            </a:r>
          </a:p>
          <a:p>
            <a:pPr lvl="1" algn="just"/>
            <a:r>
              <a:rPr lang="fr-BE" dirty="0" smtClean="0">
                <a:solidFill>
                  <a:schemeClr val="bg1"/>
                </a:solidFill>
              </a:rPr>
              <a:t>une activité qui me permette de valoriser des pratiques agricoles spécifique ?</a:t>
            </a:r>
            <a:endParaRPr lang="fr-BE" dirty="0">
              <a:solidFill>
                <a:schemeClr val="bg1"/>
              </a:solidFill>
            </a:endParaRP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endParaRPr lang="fr-BE"/>
          </a:p>
        </p:txBody>
      </p:sp>
      <p:sp>
        <p:nvSpPr>
          <p:cNvPr id="5" name="Espace réservé du texte 4"/>
          <p:cNvSpPr>
            <a:spLocks noGrp="1"/>
          </p:cNvSpPr>
          <p:nvPr>
            <p:ph type="body" idx="1"/>
          </p:nvPr>
        </p:nvSpPr>
        <p:spPr/>
        <p:txBody>
          <a:bodyPr/>
          <a:lstStyle/>
          <a:p>
            <a:endParaRPr lang="fr-BE"/>
          </a:p>
        </p:txBody>
      </p:sp>
      <p:pic>
        <p:nvPicPr>
          <p:cNvPr id="23554" name="Picture 2"/>
          <p:cNvPicPr>
            <a:picLocks noChangeAspect="1" noChangeArrowheads="1"/>
          </p:cNvPicPr>
          <p:nvPr/>
        </p:nvPicPr>
        <p:blipFill>
          <a:blip r:embed="rId2" cstate="print"/>
          <a:srcRect l="7538" t="20407" r="55779" b="30931"/>
          <a:stretch>
            <a:fillRect/>
          </a:stretch>
        </p:blipFill>
        <p:spPr bwMode="auto">
          <a:xfrm>
            <a:off x="-15606" y="1268760"/>
            <a:ext cx="9156629" cy="3888432"/>
          </a:xfrm>
          <a:prstGeom prst="rect">
            <a:avLst/>
          </a:prstGeom>
          <a:noFill/>
          <a:ln w="9525">
            <a:noFill/>
            <a:miter lim="800000"/>
            <a:headEnd/>
            <a:tailEnd/>
          </a:ln>
        </p:spPr>
      </p:pic>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BE" dirty="0" smtClean="0"/>
              <a:t>Les étapes</a:t>
            </a:r>
            <a:endParaRPr lang="fr-BE" dirty="0"/>
          </a:p>
        </p:txBody>
      </p:sp>
      <p:sp>
        <p:nvSpPr>
          <p:cNvPr id="4" name="Espace réservé du texte 3"/>
          <p:cNvSpPr>
            <a:spLocks noGrp="1"/>
          </p:cNvSpPr>
          <p:nvPr>
            <p:ph type="body" idx="1"/>
          </p:nvPr>
        </p:nvSpPr>
        <p:spPr>
          <a:xfrm>
            <a:off x="395536" y="836712"/>
            <a:ext cx="8280920" cy="5184576"/>
          </a:xfrm>
        </p:spPr>
        <p:txBody>
          <a:bodyPr>
            <a:normAutofit fontScale="92500" lnSpcReduction="20000"/>
          </a:bodyPr>
          <a:lstStyle/>
          <a:p>
            <a:r>
              <a:rPr lang="fr-BE" dirty="0" smtClean="0"/>
              <a:t>Etape 1</a:t>
            </a:r>
          </a:p>
          <a:p>
            <a:pPr lvl="1"/>
            <a:r>
              <a:rPr lang="fr-BE" dirty="0" smtClean="0">
                <a:solidFill>
                  <a:schemeClr val="bg1"/>
                </a:solidFill>
              </a:rPr>
              <a:t>Faire le point sur la situation actuelle (mon savoir faire, mes satisfactions, mes contraintes…)</a:t>
            </a:r>
          </a:p>
          <a:p>
            <a:r>
              <a:rPr lang="fr-BE" dirty="0" smtClean="0"/>
              <a:t>Etape 2</a:t>
            </a:r>
          </a:p>
          <a:p>
            <a:pPr lvl="1"/>
            <a:r>
              <a:rPr lang="fr-BE" dirty="0" smtClean="0">
                <a:solidFill>
                  <a:schemeClr val="bg1"/>
                </a:solidFill>
              </a:rPr>
              <a:t>Clarifier les objectifs (pourquoi me diversifier, quel est mon intérêt, temps à consacrer à cette diversification…)</a:t>
            </a:r>
          </a:p>
          <a:p>
            <a:r>
              <a:rPr lang="fr-BE" dirty="0" smtClean="0"/>
              <a:t>Etape 3</a:t>
            </a:r>
          </a:p>
          <a:p>
            <a:pPr lvl="1"/>
            <a:r>
              <a:rPr lang="fr-BE" dirty="0" smtClean="0">
                <a:solidFill>
                  <a:schemeClr val="bg1"/>
                </a:solidFill>
              </a:rPr>
              <a:t>Analyser le contexte du territoire (population, accès routiers, appui technique, réseaux agricoles ?)</a:t>
            </a:r>
          </a:p>
          <a:p>
            <a:r>
              <a:rPr lang="fr-BE" dirty="0" smtClean="0"/>
              <a:t>Etape 4</a:t>
            </a:r>
          </a:p>
          <a:p>
            <a:pPr lvl="1"/>
            <a:r>
              <a:rPr lang="fr-BE" dirty="0" smtClean="0">
                <a:solidFill>
                  <a:schemeClr val="bg1"/>
                </a:solidFill>
              </a:rPr>
              <a:t>Etudier le marché (Tendances consommation, concurrents, qualité et gammes de mes produits…)</a:t>
            </a:r>
          </a:p>
          <a:p>
            <a:r>
              <a:rPr lang="fr-BE" dirty="0" smtClean="0"/>
              <a:t>Etape 5</a:t>
            </a:r>
          </a:p>
          <a:p>
            <a:pPr lvl="1"/>
            <a:r>
              <a:rPr lang="fr-BE" dirty="0" smtClean="0">
                <a:solidFill>
                  <a:schemeClr val="bg1"/>
                </a:solidFill>
              </a:rPr>
              <a:t>Bâtir le projet (production suffisante, quota de vente, bâtiment disponible, ressources humaines et finances pour, rentabilité, comment je conçois mon atelier…)</a:t>
            </a:r>
          </a:p>
          <a:p>
            <a:r>
              <a:rPr lang="fr-BE" dirty="0" smtClean="0"/>
              <a:t>Etape 6</a:t>
            </a:r>
          </a:p>
          <a:p>
            <a:pPr lvl="1"/>
            <a:r>
              <a:rPr lang="fr-BE" dirty="0" smtClean="0">
                <a:solidFill>
                  <a:schemeClr val="bg1"/>
                </a:solidFill>
              </a:rPr>
              <a:t>Evaluer les risques (attentes atteintes, charge de travail, conduite technique, santé…)</a:t>
            </a:r>
          </a:p>
          <a:p>
            <a:pPr lvl="1"/>
            <a:endParaRPr lang="fr-BE" dirty="0">
              <a:solidFill>
                <a:schemeClr val="bg1"/>
              </a:solidFill>
            </a:endParaRPr>
          </a:p>
        </p:txBody>
      </p:sp>
      <p:sp>
        <p:nvSpPr>
          <p:cNvPr id="5" name="Accolade fermante 4"/>
          <p:cNvSpPr/>
          <p:nvPr/>
        </p:nvSpPr>
        <p:spPr>
          <a:xfrm flipH="1">
            <a:off x="323528" y="4005064"/>
            <a:ext cx="288032" cy="1800200"/>
          </a:xfrm>
          <a:prstGeom prst="rightBrace">
            <a:avLst>
              <a:gd name="adj1" fmla="val 8333"/>
              <a:gd name="adj2" fmla="val 49471"/>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BE"/>
          </a:p>
        </p:txBody>
      </p:sp>
      <p:sp>
        <p:nvSpPr>
          <p:cNvPr id="6" name="ZoneTexte 5"/>
          <p:cNvSpPr txBox="1"/>
          <p:nvPr/>
        </p:nvSpPr>
        <p:spPr>
          <a:xfrm>
            <a:off x="251520" y="5949280"/>
            <a:ext cx="4392488" cy="646331"/>
          </a:xfrm>
          <a:prstGeom prst="rect">
            <a:avLst/>
          </a:prstGeom>
          <a:noFill/>
          <a:ln>
            <a:solidFill>
              <a:schemeClr val="accent1">
                <a:shade val="95000"/>
                <a:satMod val="105000"/>
              </a:schemeClr>
            </a:solidFill>
          </a:ln>
        </p:spPr>
        <p:txBody>
          <a:bodyPr wrap="square" rtlCol="0">
            <a:spAutoFit/>
          </a:bodyPr>
          <a:lstStyle/>
          <a:p>
            <a:pPr algn="ctr"/>
            <a:r>
              <a:rPr lang="fr-BE" dirty="0" smtClean="0">
                <a:solidFill>
                  <a:schemeClr val="bg1"/>
                </a:solidFill>
              </a:rPr>
              <a:t>Intervention Conception Projet : Ergonome, Conseiller en prévention</a:t>
            </a:r>
            <a:endParaRPr lang="fr-BE" dirty="0">
              <a:solidFill>
                <a:schemeClr val="bg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539552" y="2258661"/>
            <a:ext cx="8229600" cy="707886"/>
          </a:xfrm>
        </p:spPr>
        <p:txBody>
          <a:bodyPr/>
          <a:lstStyle/>
          <a:p>
            <a:r>
              <a:rPr lang="fr-BE" dirty="0" smtClean="0"/>
              <a:t>Le projet : démarrer</a:t>
            </a:r>
            <a:endParaRPr lang="fr-BE" dirty="0"/>
          </a:p>
        </p:txBody>
      </p:sp>
      <p:sp>
        <p:nvSpPr>
          <p:cNvPr id="4" name="Espace réservé du numéro de diapositive 3"/>
          <p:cNvSpPr>
            <a:spLocks noGrp="1"/>
          </p:cNvSpPr>
          <p:nvPr>
            <p:ph type="sldNum" sz="quarter" idx="4294967295"/>
          </p:nvPr>
        </p:nvSpPr>
        <p:spPr>
          <a:xfrm>
            <a:off x="8382000" y="6416675"/>
            <a:ext cx="762000" cy="365125"/>
          </a:xfrm>
          <a:prstGeom prst="rect">
            <a:avLst/>
          </a:prstGeom>
        </p:spPr>
        <p:txBody>
          <a:bodyPr/>
          <a:lstStyle/>
          <a:p>
            <a:fld id="{AB4838C2-4402-4263-92C7-FFF7644238DA}" type="slidenum">
              <a:rPr lang="fr-BE" smtClean="0"/>
              <a:pPr/>
              <a:t>19</a:t>
            </a:fld>
            <a:endParaRPr lang="fr-BE"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onseillers-15"/>
          <p:cNvPicPr>
            <a:picLocks noChangeAspect="1" noChangeArrowheads="1"/>
          </p:cNvPicPr>
          <p:nvPr/>
        </p:nvPicPr>
        <p:blipFill>
          <a:blip r:embed="rId2" cstate="print"/>
          <a:srcRect/>
          <a:stretch>
            <a:fillRect/>
          </a:stretch>
        </p:blipFill>
        <p:spPr bwMode="auto">
          <a:xfrm>
            <a:off x="395288" y="4508500"/>
            <a:ext cx="2439987" cy="1643063"/>
          </a:xfrm>
          <a:prstGeom prst="rect">
            <a:avLst/>
          </a:prstGeom>
          <a:noFill/>
          <a:ln w="9525">
            <a:noFill/>
            <a:miter lim="800000"/>
            <a:headEnd/>
            <a:tailEnd/>
          </a:ln>
        </p:spPr>
      </p:pic>
      <p:sp>
        <p:nvSpPr>
          <p:cNvPr id="150531" name="Text Box 3"/>
          <p:cNvSpPr txBox="1">
            <a:spLocks noChangeArrowheads="1"/>
          </p:cNvSpPr>
          <p:nvPr/>
        </p:nvSpPr>
        <p:spPr bwMode="auto">
          <a:xfrm>
            <a:off x="179388" y="549275"/>
            <a:ext cx="5992812" cy="3406775"/>
          </a:xfrm>
          <a:prstGeom prst="rect">
            <a:avLst/>
          </a:prstGeom>
          <a:noFill/>
          <a:ln w="9525">
            <a:noFill/>
            <a:miter lim="800000"/>
            <a:headEnd/>
            <a:tailEnd/>
          </a:ln>
        </p:spPr>
        <p:txBody>
          <a:bodyPr lIns="82312" tIns="41156" rIns="82312" bIns="41156">
            <a:spAutoFit/>
          </a:bodyPr>
          <a:lstStyle/>
          <a:p>
            <a:r>
              <a:rPr lang="fr-FR" sz="1600" b="1">
                <a:solidFill>
                  <a:schemeClr val="bg1"/>
                </a:solidFill>
                <a:latin typeface="Arial Black" pitchFamily="34" charset="0"/>
              </a:rPr>
              <a:t>  </a:t>
            </a:r>
            <a:r>
              <a:rPr lang="fr-FR" sz="1600">
                <a:solidFill>
                  <a:srgbClr val="7D4343"/>
                </a:solidFill>
              </a:rPr>
              <a:t>4 </a:t>
            </a:r>
            <a:r>
              <a:rPr lang="fr-FR" sz="1600" u="sng">
                <a:solidFill>
                  <a:srgbClr val="7D4343"/>
                </a:solidFill>
              </a:rPr>
              <a:t>conseillers en prévention</a:t>
            </a:r>
            <a:r>
              <a:rPr lang="fr-FR" sz="1600">
                <a:solidFill>
                  <a:srgbClr val="7D4343"/>
                </a:solidFill>
              </a:rPr>
              <a:t> vous proposent un service </a:t>
            </a:r>
            <a:r>
              <a:rPr lang="fr-FR" sz="1600" b="1">
                <a:solidFill>
                  <a:srgbClr val="7D4343"/>
                </a:solidFill>
              </a:rPr>
              <a:t>gratuit </a:t>
            </a:r>
            <a:r>
              <a:rPr lang="fr-FR" sz="1600">
                <a:solidFill>
                  <a:srgbClr val="7D4343"/>
                </a:solidFill>
              </a:rPr>
              <a:t>et</a:t>
            </a:r>
            <a:r>
              <a:rPr lang="fr-FR" sz="1600" b="1">
                <a:solidFill>
                  <a:srgbClr val="7D4343"/>
                </a:solidFill>
              </a:rPr>
              <a:t> personnalisé  :</a:t>
            </a:r>
            <a:endParaRPr lang="fr-FR" sz="1600" b="1">
              <a:solidFill>
                <a:srgbClr val="7D4343"/>
              </a:solidFill>
              <a:latin typeface="Arial Unicode MS" pitchFamily="34" charset="-128"/>
            </a:endParaRPr>
          </a:p>
          <a:p>
            <a:endParaRPr lang="fr-FR" sz="1600" b="1">
              <a:solidFill>
                <a:schemeClr val="bg1"/>
              </a:solidFill>
              <a:latin typeface="Arial Unicode MS" pitchFamily="34" charset="-128"/>
            </a:endParaRPr>
          </a:p>
          <a:p>
            <a:r>
              <a:rPr lang="fr-FR" sz="2000" b="1">
                <a:solidFill>
                  <a:schemeClr val="bg1"/>
                </a:solidFill>
                <a:latin typeface="Comic Sans MS" pitchFamily="66" charset="0"/>
              </a:rPr>
              <a:t>•</a:t>
            </a:r>
            <a:r>
              <a:rPr lang="fr-FR" sz="1600" b="1">
                <a:solidFill>
                  <a:schemeClr val="bg1"/>
                </a:solidFill>
              </a:rPr>
              <a:t>Analyse des risques et des conditions de travail</a:t>
            </a:r>
            <a:endParaRPr lang="fr-FR" sz="1600">
              <a:solidFill>
                <a:schemeClr val="bg1"/>
              </a:solidFill>
              <a:latin typeface="Arial Unicode MS" pitchFamily="34" charset="-128"/>
            </a:endParaRPr>
          </a:p>
          <a:p>
            <a:endParaRPr lang="fr-FR" sz="1600" b="1">
              <a:solidFill>
                <a:schemeClr val="bg1"/>
              </a:solidFill>
            </a:endParaRPr>
          </a:p>
          <a:p>
            <a:r>
              <a:rPr lang="fr-FR" sz="1600" b="1">
                <a:solidFill>
                  <a:schemeClr val="bg1"/>
                </a:solidFill>
              </a:rPr>
              <a:t>• Informer et former </a:t>
            </a:r>
            <a:r>
              <a:rPr lang="fr-FR" sz="1600">
                <a:solidFill>
                  <a:schemeClr val="bg1"/>
                </a:solidFill>
              </a:rPr>
              <a:t>:</a:t>
            </a:r>
            <a:r>
              <a:rPr lang="fr-FR" sz="1600" b="1">
                <a:solidFill>
                  <a:schemeClr val="bg1"/>
                </a:solidFill>
              </a:rPr>
              <a:t> </a:t>
            </a:r>
            <a:endParaRPr lang="fr-FR" sz="1600">
              <a:solidFill>
                <a:schemeClr val="bg1"/>
              </a:solidFill>
            </a:endParaRPr>
          </a:p>
          <a:p>
            <a:r>
              <a:rPr lang="fr-FR" sz="1600">
                <a:solidFill>
                  <a:schemeClr val="bg1"/>
                </a:solidFill>
              </a:rPr>
              <a:t>	manipulation des animaux</a:t>
            </a:r>
          </a:p>
          <a:p>
            <a:r>
              <a:rPr lang="fr-FR" sz="1600">
                <a:solidFill>
                  <a:schemeClr val="bg1"/>
                </a:solidFill>
              </a:rPr>
              <a:t>	secourisme</a:t>
            </a:r>
          </a:p>
          <a:p>
            <a:r>
              <a:rPr lang="fr-FR" sz="1600">
                <a:solidFill>
                  <a:schemeClr val="bg1"/>
                </a:solidFill>
              </a:rPr>
              <a:t>	préserver son dos</a:t>
            </a:r>
          </a:p>
          <a:p>
            <a:r>
              <a:rPr lang="fr-FR" sz="1600">
                <a:solidFill>
                  <a:schemeClr val="bg1"/>
                </a:solidFill>
              </a:rPr>
              <a:t>	VCA</a:t>
            </a:r>
          </a:p>
          <a:p>
            <a:r>
              <a:rPr lang="fr-FR" sz="1600">
                <a:solidFill>
                  <a:schemeClr val="bg1"/>
                </a:solidFill>
              </a:rPr>
              <a:t>	Sécurité et législation</a:t>
            </a:r>
          </a:p>
          <a:p>
            <a:r>
              <a:rPr lang="fr-FR" sz="1600">
                <a:solidFill>
                  <a:schemeClr val="bg1"/>
                </a:solidFill>
              </a:rPr>
              <a:t>	Formation Phyt’Ok</a:t>
            </a:r>
          </a:p>
          <a:p>
            <a:r>
              <a:rPr lang="fr-FR" sz="1600">
                <a:solidFill>
                  <a:schemeClr val="bg1"/>
                </a:solidFill>
              </a:rPr>
              <a:t>	A la demande …</a:t>
            </a:r>
            <a:endParaRPr lang="fr-FR">
              <a:solidFill>
                <a:schemeClr val="bg1"/>
              </a:solidFill>
            </a:endParaRPr>
          </a:p>
        </p:txBody>
      </p:sp>
      <p:pic>
        <p:nvPicPr>
          <p:cNvPr id="12293" name="Picture 9"/>
          <p:cNvPicPr>
            <a:picLocks noChangeAspect="1" noChangeArrowheads="1"/>
          </p:cNvPicPr>
          <p:nvPr/>
        </p:nvPicPr>
        <p:blipFill>
          <a:blip r:embed="rId3" cstate="print"/>
          <a:stretch>
            <a:fillRect/>
          </a:stretch>
        </p:blipFill>
        <p:spPr bwMode="auto">
          <a:xfrm>
            <a:off x="6227763" y="260350"/>
            <a:ext cx="2674937" cy="1485900"/>
          </a:xfrm>
          <a:prstGeom prst="rect">
            <a:avLst/>
          </a:prstGeom>
          <a:ln>
            <a:noFill/>
          </a:ln>
          <a:effectLst>
            <a:outerShdw blurRad="190500" algn="tl" rotWithShape="0">
              <a:srgbClr val="000000">
                <a:alpha val="70000"/>
              </a:srgbClr>
            </a:outerShdw>
          </a:effectLst>
        </p:spPr>
      </p:pic>
      <p:pic>
        <p:nvPicPr>
          <p:cNvPr id="29701" name="Picture 15"/>
          <p:cNvPicPr>
            <a:picLocks noChangeAspect="1" noChangeArrowheads="1"/>
          </p:cNvPicPr>
          <p:nvPr/>
        </p:nvPicPr>
        <p:blipFill>
          <a:blip r:embed="rId4" cstate="print"/>
          <a:srcRect/>
          <a:stretch>
            <a:fillRect/>
          </a:stretch>
        </p:blipFill>
        <p:spPr bwMode="auto">
          <a:xfrm>
            <a:off x="6443663" y="2133600"/>
            <a:ext cx="2416175" cy="2139950"/>
          </a:xfrm>
          <a:prstGeom prst="rect">
            <a:avLst/>
          </a:prstGeom>
          <a:noFill/>
          <a:ln w="9525">
            <a:noFill/>
            <a:miter lim="800000"/>
            <a:headEnd/>
            <a:tailEnd/>
          </a:ln>
        </p:spPr>
      </p:pic>
      <p:pic>
        <p:nvPicPr>
          <p:cNvPr id="29702" name="Picture 12"/>
          <p:cNvPicPr>
            <a:picLocks noChangeAspect="1" noChangeArrowheads="1"/>
          </p:cNvPicPr>
          <p:nvPr/>
        </p:nvPicPr>
        <p:blipFill>
          <a:blip r:embed="rId5" cstate="print"/>
          <a:srcRect/>
          <a:stretch>
            <a:fillRect/>
          </a:stretch>
        </p:blipFill>
        <p:spPr bwMode="auto">
          <a:xfrm>
            <a:off x="4427538" y="2565400"/>
            <a:ext cx="1295400" cy="1301750"/>
          </a:xfrm>
          <a:prstGeom prst="rect">
            <a:avLst/>
          </a:prstGeom>
          <a:noFill/>
          <a:ln w="9525">
            <a:noFill/>
            <a:miter lim="800000"/>
            <a:headEnd/>
            <a:tailEnd/>
          </a:ln>
        </p:spPr>
      </p:pic>
      <p:pic>
        <p:nvPicPr>
          <p:cNvPr id="29703" name="Picture 2" descr="http://www.secteursverts.be/wp-content/uploads/2012/04/logo-preventagri-adresse.jpg"/>
          <p:cNvPicPr>
            <a:picLocks noChangeAspect="1" noChangeArrowheads="1"/>
          </p:cNvPicPr>
          <p:nvPr/>
        </p:nvPicPr>
        <p:blipFill>
          <a:blip r:embed="rId6" cstate="print"/>
          <a:srcRect/>
          <a:stretch>
            <a:fillRect/>
          </a:stretch>
        </p:blipFill>
        <p:spPr bwMode="auto">
          <a:xfrm>
            <a:off x="4284663" y="4508500"/>
            <a:ext cx="3743325" cy="1744663"/>
          </a:xfrm>
          <a:prstGeom prst="rect">
            <a:avLst/>
          </a:prstGeom>
          <a:noFill/>
          <a:ln w="9525">
            <a:noFill/>
            <a:miter lim="800000"/>
            <a:headEnd/>
            <a:tailEnd/>
          </a:ln>
        </p:spPr>
      </p:pic>
    </p:spTree>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505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1" grpId="0"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30" name="Picture 6"/>
          <p:cNvPicPr>
            <a:picLocks noChangeAspect="1" noChangeArrowheads="1"/>
          </p:cNvPicPr>
          <p:nvPr/>
        </p:nvPicPr>
        <p:blipFill>
          <a:blip r:embed="rId2" cstate="print"/>
          <a:srcRect/>
          <a:stretch>
            <a:fillRect/>
          </a:stretch>
        </p:blipFill>
        <p:spPr bwMode="auto">
          <a:xfrm>
            <a:off x="5265231" y="3356992"/>
            <a:ext cx="3518729" cy="2088232"/>
          </a:xfrm>
          <a:prstGeom prst="rect">
            <a:avLst/>
          </a:prstGeom>
          <a:noFill/>
          <a:ln w="9525">
            <a:noFill/>
            <a:miter lim="800000"/>
            <a:headEnd/>
            <a:tailEnd/>
          </a:ln>
          <a:effectLst>
            <a:softEdge rad="127000"/>
          </a:effectLst>
        </p:spPr>
      </p:pic>
      <p:pic>
        <p:nvPicPr>
          <p:cNvPr id="52226" name="Picture 2"/>
          <p:cNvPicPr>
            <a:picLocks noChangeAspect="1" noChangeArrowheads="1"/>
          </p:cNvPicPr>
          <p:nvPr/>
        </p:nvPicPr>
        <p:blipFill>
          <a:blip r:embed="rId3" cstate="print"/>
          <a:srcRect/>
          <a:stretch>
            <a:fillRect/>
          </a:stretch>
        </p:blipFill>
        <p:spPr bwMode="auto">
          <a:xfrm>
            <a:off x="107504" y="548680"/>
            <a:ext cx="2486025" cy="2743200"/>
          </a:xfrm>
          <a:prstGeom prst="rect">
            <a:avLst/>
          </a:prstGeom>
          <a:noFill/>
          <a:ln w="9525">
            <a:noFill/>
            <a:miter lim="800000"/>
            <a:headEnd/>
            <a:tailEnd/>
          </a:ln>
          <a:effectLst>
            <a:softEdge rad="635000"/>
          </a:effectLst>
        </p:spPr>
      </p:pic>
      <p:sp>
        <p:nvSpPr>
          <p:cNvPr id="3" name="Rectangle 2"/>
          <p:cNvSpPr/>
          <p:nvPr/>
        </p:nvSpPr>
        <p:spPr>
          <a:xfrm>
            <a:off x="179512" y="3717032"/>
            <a:ext cx="4968552" cy="830997"/>
          </a:xfrm>
          <a:prstGeom prst="rect">
            <a:avLst/>
          </a:prstGeom>
        </p:spPr>
        <p:txBody>
          <a:bodyPr wrap="square">
            <a:spAutoFit/>
          </a:bodyPr>
          <a:lstStyle/>
          <a:p>
            <a:pPr algn="ctr"/>
            <a:r>
              <a:rPr lang="fr-BE" sz="1600" b="1" i="1" dirty="0" smtClean="0">
                <a:solidFill>
                  <a:schemeClr val="bg1"/>
                </a:solidFill>
              </a:rPr>
              <a:t>« Toute seule, j’étais obligée d’avoir du matériel. J’avais besoin de gagner du temps, particulièrement au démarrage avec les charges administratives ».</a:t>
            </a:r>
            <a:endParaRPr lang="fr-BE" sz="1600" b="1" dirty="0">
              <a:solidFill>
                <a:schemeClr val="bg1"/>
              </a:solidFill>
            </a:endParaRPr>
          </a:p>
        </p:txBody>
      </p:sp>
      <p:sp>
        <p:nvSpPr>
          <p:cNvPr id="6" name="Rectangle 5"/>
          <p:cNvSpPr/>
          <p:nvPr/>
        </p:nvSpPr>
        <p:spPr>
          <a:xfrm>
            <a:off x="2627784" y="1836113"/>
            <a:ext cx="6120680" cy="584775"/>
          </a:xfrm>
          <a:prstGeom prst="rect">
            <a:avLst/>
          </a:prstGeom>
        </p:spPr>
        <p:txBody>
          <a:bodyPr wrap="square">
            <a:spAutoFit/>
          </a:bodyPr>
          <a:lstStyle/>
          <a:p>
            <a:pPr algn="ctr"/>
            <a:r>
              <a:rPr lang="fr-BE" sz="1600" b="1" i="1" dirty="0" smtClean="0">
                <a:solidFill>
                  <a:schemeClr val="bg1"/>
                </a:solidFill>
              </a:rPr>
              <a:t>« Les six premiers mois heureusement que j’avais du matériel efficace pour pouvoir me lancer et vendre ».</a:t>
            </a:r>
            <a:endParaRPr lang="fr-BE" sz="1600" b="1" dirty="0">
              <a:solidFill>
                <a:schemeClr val="bg1"/>
              </a:solidFill>
            </a:endParaRPr>
          </a:p>
        </p:txBody>
      </p:sp>
      <p:sp>
        <p:nvSpPr>
          <p:cNvPr id="7" name="Rectangle 6"/>
          <p:cNvSpPr/>
          <p:nvPr/>
        </p:nvSpPr>
        <p:spPr>
          <a:xfrm>
            <a:off x="4427984" y="2564904"/>
            <a:ext cx="4572000" cy="830997"/>
          </a:xfrm>
          <a:prstGeom prst="rect">
            <a:avLst/>
          </a:prstGeom>
        </p:spPr>
        <p:txBody>
          <a:bodyPr>
            <a:spAutoFit/>
          </a:bodyPr>
          <a:lstStyle/>
          <a:p>
            <a:pPr algn="r"/>
            <a:r>
              <a:rPr lang="fr-BE" sz="1600" b="1" i="1" dirty="0" smtClean="0">
                <a:solidFill>
                  <a:schemeClr val="bg1"/>
                </a:solidFill>
              </a:rPr>
              <a:t>« Ce sont des petites choses qui, mises bout</a:t>
            </a:r>
          </a:p>
          <a:p>
            <a:pPr algn="r"/>
            <a:r>
              <a:rPr lang="fr-BE" sz="1600" b="1" i="1" dirty="0" smtClean="0">
                <a:solidFill>
                  <a:schemeClr val="bg1"/>
                </a:solidFill>
              </a:rPr>
              <a:t>à bout, me permettent d’avoir plus de temps chez moi ».</a:t>
            </a:r>
            <a:endParaRPr lang="fr-BE" sz="1600" b="1" i="1" dirty="0">
              <a:solidFill>
                <a:schemeClr val="bg1"/>
              </a:solidFill>
            </a:endParaRPr>
          </a:p>
        </p:txBody>
      </p:sp>
      <p:sp>
        <p:nvSpPr>
          <p:cNvPr id="8" name="Rectangle 7"/>
          <p:cNvSpPr/>
          <p:nvPr/>
        </p:nvSpPr>
        <p:spPr>
          <a:xfrm>
            <a:off x="1907704" y="5385990"/>
            <a:ext cx="6552728" cy="830997"/>
          </a:xfrm>
          <a:prstGeom prst="rect">
            <a:avLst/>
          </a:prstGeom>
        </p:spPr>
        <p:txBody>
          <a:bodyPr wrap="square">
            <a:spAutoFit/>
          </a:bodyPr>
          <a:lstStyle/>
          <a:p>
            <a:r>
              <a:rPr lang="fr-BE" sz="1600" b="1" i="1" dirty="0" smtClean="0">
                <a:solidFill>
                  <a:schemeClr val="bg1"/>
                </a:solidFill>
              </a:rPr>
              <a:t>« Le répartiteur et les blocs moules sont deux investissements qui permettent de gagner beaucoup de temps et qui sont largement rentabilisés en deux ans ».</a:t>
            </a:r>
            <a:endParaRPr lang="fr-BE" sz="1600" i="1" dirty="0">
              <a:solidFill>
                <a:schemeClr val="bg1"/>
              </a:solidFill>
            </a:endParaRPr>
          </a:p>
        </p:txBody>
      </p:sp>
      <p:pic>
        <p:nvPicPr>
          <p:cNvPr id="52229" name="Picture 5"/>
          <p:cNvPicPr>
            <a:picLocks noChangeAspect="1" noChangeArrowheads="1"/>
          </p:cNvPicPr>
          <p:nvPr/>
        </p:nvPicPr>
        <p:blipFill>
          <a:blip r:embed="rId4" cstate="print"/>
          <a:srcRect/>
          <a:stretch>
            <a:fillRect/>
          </a:stretch>
        </p:blipFill>
        <p:spPr bwMode="auto">
          <a:xfrm>
            <a:off x="7740352" y="188640"/>
            <a:ext cx="1214379" cy="1458367"/>
          </a:xfrm>
          <a:prstGeom prst="rect">
            <a:avLst/>
          </a:prstGeom>
          <a:noFill/>
          <a:ln w="9525">
            <a:noFill/>
            <a:miter lim="800000"/>
            <a:headEnd/>
            <a:tailEnd/>
          </a:ln>
          <a:effectLst>
            <a:softEdge rad="127000"/>
          </a:effectLst>
        </p:spPr>
      </p:pic>
      <p:pic>
        <p:nvPicPr>
          <p:cNvPr id="14" name="Picture 4"/>
          <p:cNvPicPr>
            <a:picLocks noChangeAspect="1" noChangeArrowheads="1"/>
          </p:cNvPicPr>
          <p:nvPr/>
        </p:nvPicPr>
        <p:blipFill>
          <a:blip r:embed="rId5" cstate="print"/>
          <a:srcRect/>
          <a:stretch>
            <a:fillRect/>
          </a:stretch>
        </p:blipFill>
        <p:spPr bwMode="auto">
          <a:xfrm>
            <a:off x="0" y="5013176"/>
            <a:ext cx="1871994" cy="1440160"/>
          </a:xfrm>
          <a:prstGeom prst="rect">
            <a:avLst/>
          </a:prstGeom>
          <a:noFill/>
          <a:ln w="9525">
            <a:noFill/>
            <a:miter lim="800000"/>
            <a:headEnd/>
            <a:tailEnd/>
          </a:ln>
          <a:effectLst>
            <a:softEdge rad="127000"/>
          </a:effectLst>
        </p:spPr>
      </p:pic>
      <p:sp>
        <p:nvSpPr>
          <p:cNvPr id="15" name="Rectangle 14"/>
          <p:cNvSpPr/>
          <p:nvPr/>
        </p:nvSpPr>
        <p:spPr>
          <a:xfrm>
            <a:off x="2411760" y="116632"/>
            <a:ext cx="5004048" cy="1323439"/>
          </a:xfrm>
          <a:prstGeom prst="rect">
            <a:avLst/>
          </a:prstGeom>
        </p:spPr>
        <p:txBody>
          <a:bodyPr wrap="square">
            <a:spAutoFit/>
          </a:bodyPr>
          <a:lstStyle/>
          <a:p>
            <a:pPr algn="ctr"/>
            <a:r>
              <a:rPr lang="fr-BE" sz="1600" b="1" i="1" dirty="0" smtClean="0">
                <a:solidFill>
                  <a:schemeClr val="bg1"/>
                </a:solidFill>
              </a:rPr>
              <a:t>«J’étais à la recherche d’une meilleure valorisation économique de mon atelier. Je souhaitais avoir une meilleure reconnaissance de mon travail. Les particuliers venaient sur la ferme alors je me suis lancée dans la vente.»</a:t>
            </a:r>
            <a:endParaRPr lang="fr-BE" sz="1600" b="1" i="1" dirty="0">
              <a:solidFill>
                <a:schemeClr val="bg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smtClean="0"/>
              <a:t>Temps de travail</a:t>
            </a:r>
            <a:endParaRPr lang="fr-BE" dirty="0"/>
          </a:p>
        </p:txBody>
      </p:sp>
      <p:sp>
        <p:nvSpPr>
          <p:cNvPr id="3" name="Espace réservé du texte 2"/>
          <p:cNvSpPr>
            <a:spLocks noGrp="1"/>
          </p:cNvSpPr>
          <p:nvPr>
            <p:ph type="body" idx="1"/>
          </p:nvPr>
        </p:nvSpPr>
        <p:spPr/>
        <p:txBody>
          <a:bodyPr>
            <a:normAutofit lnSpcReduction="10000"/>
          </a:bodyPr>
          <a:lstStyle/>
          <a:p>
            <a:r>
              <a:rPr lang="fr-BE" dirty="0" smtClean="0"/>
              <a:t>50 000 L de lait de vache : 1 000 à 2 000 h de travail</a:t>
            </a:r>
          </a:p>
          <a:p>
            <a:endParaRPr lang="fr-BE" dirty="0" smtClean="0"/>
          </a:p>
          <a:p>
            <a:r>
              <a:rPr lang="fr-BE" dirty="0" smtClean="0"/>
              <a:t>Temps de travail comprend : 	</a:t>
            </a:r>
          </a:p>
          <a:p>
            <a:pPr lvl="1"/>
            <a:r>
              <a:rPr lang="fr-BE" dirty="0" smtClean="0">
                <a:solidFill>
                  <a:schemeClr val="bg1"/>
                </a:solidFill>
              </a:rPr>
              <a:t>fabrication, nettoyage, vente et mise au points des produits</a:t>
            </a:r>
          </a:p>
          <a:p>
            <a:endParaRPr lang="fr-BE" dirty="0" smtClean="0"/>
          </a:p>
          <a:p>
            <a:r>
              <a:rPr lang="fr-BE" dirty="0" smtClean="0"/>
              <a:t>Temps de travail : différences ?</a:t>
            </a:r>
          </a:p>
          <a:p>
            <a:pPr lvl="1"/>
            <a:r>
              <a:rPr lang="fr-BE" dirty="0" smtClean="0">
                <a:solidFill>
                  <a:schemeClr val="bg1"/>
                </a:solidFill>
              </a:rPr>
              <a:t>Type de produit</a:t>
            </a:r>
          </a:p>
          <a:p>
            <a:pPr lvl="1"/>
            <a:r>
              <a:rPr lang="fr-BE" dirty="0" smtClean="0">
                <a:solidFill>
                  <a:schemeClr val="bg1"/>
                </a:solidFill>
              </a:rPr>
              <a:t>Largeur de la gamme</a:t>
            </a:r>
          </a:p>
          <a:p>
            <a:pPr lvl="1"/>
            <a:r>
              <a:rPr lang="fr-BE" dirty="0" smtClean="0">
                <a:solidFill>
                  <a:schemeClr val="bg1"/>
                </a:solidFill>
              </a:rPr>
              <a:t>Type de circuit (marché, magasin…)</a:t>
            </a:r>
          </a:p>
          <a:p>
            <a:pPr lvl="1"/>
            <a:r>
              <a:rPr lang="fr-BE" dirty="0" smtClean="0">
                <a:solidFill>
                  <a:schemeClr val="bg1"/>
                </a:solidFill>
              </a:rPr>
              <a:t>Fonctionnalité locaux et équipements</a:t>
            </a:r>
          </a:p>
          <a:p>
            <a:pPr lvl="1"/>
            <a:r>
              <a:rPr lang="fr-BE" dirty="0" smtClean="0">
                <a:solidFill>
                  <a:schemeClr val="bg1"/>
                </a:solidFill>
              </a:rPr>
              <a:t>Vente : à la ferme (temps client) , livraison (par soi même, livreur, rayon …), quantité vendue sur le circuit</a:t>
            </a:r>
          </a:p>
          <a:p>
            <a:pPr lvl="1"/>
            <a:endParaRPr lang="fr-BE" dirty="0" smtClean="0">
              <a:solidFill>
                <a:schemeClr val="bg1"/>
              </a:solidFill>
            </a:endParaRPr>
          </a:p>
          <a:p>
            <a:pPr lvl="1"/>
            <a:endParaRPr lang="fr-BE" dirty="0" smtClean="0">
              <a:solidFill>
                <a:schemeClr val="bg1"/>
              </a:solidFill>
            </a:endParaRPr>
          </a:p>
        </p:txBody>
      </p:sp>
      <p:sp>
        <p:nvSpPr>
          <p:cNvPr id="4" name="Espace réservé du numéro de diapositive 3"/>
          <p:cNvSpPr>
            <a:spLocks noGrp="1"/>
          </p:cNvSpPr>
          <p:nvPr>
            <p:ph type="sldNum" sz="quarter" idx="12"/>
          </p:nvPr>
        </p:nvSpPr>
        <p:spPr/>
        <p:txBody>
          <a:bodyPr/>
          <a:lstStyle/>
          <a:p>
            <a:fld id="{AB4838C2-4402-4263-92C7-FFF7644238DA}" type="slidenum">
              <a:rPr lang="fr-BE" smtClean="0"/>
              <a:pPr/>
              <a:t>21</a:t>
            </a:fld>
            <a:endParaRPr lang="fr-BE"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smtClean="0"/>
              <a:t>Maraîchage</a:t>
            </a:r>
            <a:endParaRPr lang="fr-BE" dirty="0"/>
          </a:p>
        </p:txBody>
      </p:sp>
      <p:sp>
        <p:nvSpPr>
          <p:cNvPr id="3" name="Espace réservé du texte 2"/>
          <p:cNvSpPr>
            <a:spLocks noGrp="1"/>
          </p:cNvSpPr>
          <p:nvPr>
            <p:ph type="body" idx="1"/>
          </p:nvPr>
        </p:nvSpPr>
        <p:spPr/>
        <p:txBody>
          <a:bodyPr/>
          <a:lstStyle/>
          <a:p>
            <a:r>
              <a:rPr lang="fr-BE" dirty="0" smtClean="0"/>
              <a:t>Attention à l’apport d’eau !</a:t>
            </a:r>
          </a:p>
          <a:p>
            <a:r>
              <a:rPr lang="fr-BE" dirty="0" smtClean="0"/>
              <a:t>Matériels : </a:t>
            </a:r>
            <a:endParaRPr lang="fr-BE" dirty="0"/>
          </a:p>
        </p:txBody>
      </p:sp>
      <p:sp>
        <p:nvSpPr>
          <p:cNvPr id="4" name="Espace réservé du numéro de diapositive 3"/>
          <p:cNvSpPr>
            <a:spLocks noGrp="1"/>
          </p:cNvSpPr>
          <p:nvPr>
            <p:ph type="sldNum" sz="quarter" idx="12"/>
          </p:nvPr>
        </p:nvSpPr>
        <p:spPr/>
        <p:txBody>
          <a:bodyPr/>
          <a:lstStyle/>
          <a:p>
            <a:fld id="{AB4838C2-4402-4263-92C7-FFF7644238DA}" type="slidenum">
              <a:rPr lang="fr-BE" smtClean="0"/>
              <a:pPr/>
              <a:t>22</a:t>
            </a:fld>
            <a:endParaRPr lang="fr-BE" dirty="0"/>
          </a:p>
        </p:txBody>
      </p:sp>
      <p:pic>
        <p:nvPicPr>
          <p:cNvPr id="38915" name="Picture 3"/>
          <p:cNvPicPr>
            <a:picLocks noChangeAspect="1" noChangeArrowheads="1"/>
          </p:cNvPicPr>
          <p:nvPr/>
        </p:nvPicPr>
        <p:blipFill>
          <a:blip r:embed="rId2" cstate="print"/>
          <a:srcRect/>
          <a:stretch>
            <a:fillRect/>
          </a:stretch>
        </p:blipFill>
        <p:spPr bwMode="auto">
          <a:xfrm>
            <a:off x="5690518" y="2996953"/>
            <a:ext cx="3453482" cy="2880320"/>
          </a:xfrm>
          <a:prstGeom prst="rect">
            <a:avLst/>
          </a:prstGeom>
          <a:noFill/>
          <a:ln w="9525">
            <a:noFill/>
            <a:miter lim="800000"/>
            <a:headEnd/>
            <a:tailEnd/>
          </a:ln>
        </p:spPr>
      </p:pic>
      <p:pic>
        <p:nvPicPr>
          <p:cNvPr id="38916" name="Picture 4"/>
          <p:cNvPicPr>
            <a:picLocks noChangeAspect="1" noChangeArrowheads="1"/>
          </p:cNvPicPr>
          <p:nvPr/>
        </p:nvPicPr>
        <p:blipFill>
          <a:blip r:embed="rId3" cstate="print"/>
          <a:srcRect/>
          <a:stretch>
            <a:fillRect/>
          </a:stretch>
        </p:blipFill>
        <p:spPr bwMode="auto">
          <a:xfrm>
            <a:off x="2708895" y="4797152"/>
            <a:ext cx="2943225" cy="1533525"/>
          </a:xfrm>
          <a:prstGeom prst="rect">
            <a:avLst/>
          </a:prstGeom>
          <a:noFill/>
          <a:ln w="9525">
            <a:noFill/>
            <a:miter lim="800000"/>
            <a:headEnd/>
            <a:tailEnd/>
          </a:ln>
        </p:spPr>
      </p:pic>
      <p:sp>
        <p:nvSpPr>
          <p:cNvPr id="38918" name="AutoShape 6" descr="data:image/jpeg;base64,/9j/4AAQSkZJRgABAQAAAQABAAD/2wCEAAkGBxMTEhUUExQWFhQXGB4aGBgYGBodIBwgIBocGhohGh8aHCggHBolHBwaJDEiJSkrLi4vHh8zODMsNygtLisBCgoKDg0OGxAQGywmICUsLCwsLCwsLCwsLCwsLCwsLCwsLCwsLCwsLCwsLCwsLCwsLCwsLCwsLCwsLCwsLCwsLP/AABEIAK4BIgMBIgACEQEDEQH/xAAbAAADAQEBAQEAAAAAAAAAAAAEBQYDAgABB//EAD4QAAIBAgUCBQEECAYDAAMBAAECEQMhAAQFEjFBUQYTImFxgTJCkaEUI1KxwdHh8AcVM2JykkOC8RZUojT/xAAaAQADAQEBAQAAAAAAAAAAAAABAgMABAUG/8QALREAAgICAQQBAgQHAQAAAAAAAAECEQMhMQQSQVETIoEyUmGRBRQjQqGx8BX/2gAMAwEAAhEDEQA/ABzjoHGQv89R/LuMdqbY+MaIndbMFCHAt1/j9I6Y7Rw5lbHmO55Ee+MGnjm39/lgZVYcG398YZK1QA9BbBWRzZpsGgGxBB6g/mD74EuQGIsf39f5/XGcwZ7YStjFHSqWDKCAZjcReOxgA843XVKcFa5ZVIiRyD39x7YSZXPOoIEFTcqwBHzB4MdRfGWdrCoB6QIvAn+PGEgu16FaGGpZhqO6irSrAEsDyOw7DvhQrdcdVmJVZ6j+JH8MCu18PVmNvNOHGgPNUWEfaJPToP8A+iMIQ2GOi57y6kn7JBVrTE8H6EA4eFKSZgzVpSoR5gf4n85wJn08wq9Q2A97YZ6hnVfaGZZQ+lqaHj3LlTz7YEqVqbc7gB96AZ/9ZgfjjrwZMUZd05fb/rL4u1bYOvp2mmQJtOBdZyNOpZySfnDOgMqxCEVIJEvIG3ngCZ6XwXVfT6cg+Y5Hcn+mPX6X481/HWirzRWiW0/KJRI29euGZoytxY9sOKeq5SQKeVBPQtH9cZav4nfLoWKU1A6C5/LHU8MVzIyyt8IAq0ggETEcHHaaqoH8MDL4oo5swhlgOIiMYV0VbjHzPVYnizPmnwznyRfLNalVKpt6W/fjrT6zJUE8jCLNZ9kNhbBWm6stWBPrX8xicsUuyyN7oa5nUWYz6ZntganqlRW+6QehFsDVnIY4HpepxgQhYzZZZB3IWonpBNwOJw+yFRSSAfWRc4nsjm0pUyFuxxxpeoCmXqVASxEKMWxZI4ppfuDbGWXy8sXqANeF46Y31DMBR2wDpo2LveZNwMZZ3I1KxJDAD3wZZpZE+3lmehXnc6zWVowuyuYqh/UbYLr5AUvUziR0nANXMbjbHNFNaQUrGdTUJETGMsowhzvAt164EWjB9VvnEz4s1hf9Gndibx0xXHhlmn2DdrRX1KG6GGJvxBmysgc43yWtMlEDabC5OJ7UNUDtYFj8Yv03S5FP6lpGlB1o40vLFmnnD98yikCb4W5cOqhogHnGtOokmabf8ox6EsHybkWx9OlHZSLUEcY9ganmLCGtGPYj/wCZH2U+JBoEifzH9DjVVDdIbp0Dfyb9+EjZkorMpiBOM8n4mpuAKg8pv2hJU/I5X8xjzvgm1cdnF3Jcjki8dZ/+4AqNhvTQ1NpBBMja4IIYDoSPvD88ANlvWRNiSDHz/DCQa4YWd5NrMpmILD5W/wC6cdh+n4YFpVdriQeGvP8AtP5Y+BpwZRMg3zOB/fOCnyrMA9P1EASJEg946g9/x91qvJHbif3YLQIV2u5XsVE/QiRaOo/DCNUwvg61NNgCxBE7vmentaMLlq+2Gn+XF6YC1abkAmzMSFi270+mL/ajCdcUS9gN6Rk43preMc0xtuPtHj2Hf57Y6DRbCMxuGxnunGc46S+Eqgpm9Ppg7NCmDv2biwBki8m98BqLEwMA1NXFPdTqtDtZIBgnpj0v4ZGVyl44OnCvJQNp4ChmhYvAwnzpRp3LYmNxOAkpZ2lT/SK+0ookLu/AxgXSc/UzQYwAsyJ4+mPVZ0INytClSkU1AJ5jrjHMZtUO03HNumNnyLQSCAR+7AdXTCSpVp/jieXEske1izipKgfViSg2I7buwnEll80yEhZVgfvAg4/W/DeUqLVpblgSZvOKzW8vRVCxpIzHuoxKEY4040cWWCjo/LaNdmpqWEEjthnpGVJMmAOs4JrZdnbiPjAeutXekaGUpyzCGY2gdY98QjgSlokrk6RtlNeypq1Fh222DLxPX6Y0y9VQ3mVDA6AnE94e0dqK+XVGxje/fB3+WuW3PJSY+Mc+fpNuuP8ALOhY5JXRQPrrtakJ94wPnM4VE16u2egMY+HUVpDaoUEiBhBmdDbMMTJdh742Lpu2u6Ov3N2TW6O8/nkXawBdT1F8fKmapWqEOvtBwRlHajTKVKUFTFxPwcF/pyVFjZFToCpj92PUhhhFaR1RSrgUbf0kwtRo6dMc5fwzT80NJB6zgvN6c1Rh5VRUYcxjSlXCmC0kDqLH+uKxTsLo4XJU6VW5Z56dMHvkcsxJVNrdRGPeajISoPmTYHicAtmcwW2lNhHJ6H4w/aCw3J5dSpEARxODGyylIMT7YnvMrU0Z2G5Z6c4P0XVqNRIL7TNp743BjT/KD0XHscM1WTFa3S2PYWw0Ka1HcsNMHnE7qOmtRM3KHg9vnFxmK9MKTVRDewmI+I64Sa5rANNqKqvlteZMj24745MWGWN86OSXSprk48JamRKTBFx7j+mK2vQ3nzU6g7199puPnH5TlM2UYMIkG2P0vw9qIqKCv/svbv8AT3x5/wDEMDhL5IkYJr6WLa/2p/2z+NscB44uf7thvquQ2o5XqB9BMnCKkpi9h098SxyU42g1QdTqkY4J/DHAPHAx5gegxq2Y0etBKwdscG3Xkjrj7QXqfs8nBumnc4asyU1A5CLJ+kScc6lVp7z5Uqlo3fHYfu6Yz9GoxLEmTaf74x98ztOM12+5wRTjp+IwlIB8SmTgumgF2sMZGsZUBSzHgDn5M2A+cfarMC24qIEQen9cVhh7qpWPDG5GOo1KqEVVQlKfP7N+J744pZ9KwG9IY8TEfTGuRoVqi+qqzUSJCvCkH+IxnnPIygD1Nxlok8flj2ceNQXbE7oxUVRlRpFyVV96kwytNvjD7SsjTVStNhb7SAcYSZTxFQc7aZWW+ysQSfY4bpmM1Rmp5dMqR6h94fOHoNhNPKUb+YhA6McBanpdg2Xll695xjkaDEl6zhl6Ht2j4x6hmKqM7U2YiZFgV9ueMYwGmdzV6YRpEQwGLjL5k16YLAggXnCDQtRzTPNZAqnstj2IPXB2r5qabbZANjsNxhZRTElBTWxbqGrGnUVPL2KT9s9cK87n6uXmqF9G77QMx3kDjChKuYzD/o6FpU3ZwSsdye/tjTWMvn8sqsr03WYaFiZtcHkYaMEn+oIwjFaG+Z1ylXVWNRR+0OvHIxzTqhmVD5hQj7VwPacbaNqNN5R6G0RZwBBt0MWOKHNUKNSnsqVNu0CQIDAdPnBa9j2K08OBzwGXkMTcHH0ZR6TjdT9PG5DM/hiZ1rJ5tazDKu5y5A9ZMfIgc/TDzTqlVaWyHU3KtB5626Tg0awrTqKHzC9WdtoaQQOnPOF+p0zK1kLVaQE2sbc8cjDTTg1RVarTJgEEsLg9oHTA1Yfq4B4J+x+5hgJGPaXncswG31KQSSB6gff2wLTyIWrKFWH3ZP8Ad8c5HNUaSbnUoCQNwW0kwOPfGPk5lqxSmytTYyCREYO0bQW2YqbiJTcBx3+D3x2iK43M/SCs3xjSy7BirwxAuR374003Q6tapFNSfeMMk29AbSWwCpUFJGGwtPE400TLfpP2KHqntzi7o+FaNFQ2dqj/AIDk/wA8D1vGdGkDSytNaQ4DEXP9+846MeBy5OeedLgzTwXmIHoUfUfzx7C9vEdaf9d/+2PuL/ysSP8AMyPziuj7gXEXJHaBxPf4wHqGVJ9SyZ5v+J/phtTIqjbutyGkH94wv1TPLTAUVBMcxc/0x5tN8Hayfr0SVJEfAwVpPiE0iOQRww/jjMONpK+qOosfrOMEywgbQGbr/TphnGMl2zRKULP0jR/FdOqQlQqC3HSfYjocFappwPqTkCNv8sflNUMl9hWf7nF54U1nzE8tqhaqqbiYjggRfmxF8eP1XQ/D/UxceUI4ewimoPses42p0xN5joRe/SR2x1nMyWECCe+0Y5ymcqop2UvMYRJdwosfuiLntjnSckSrZ9zJMwQAYxhTqKTeZwg1TV81cGmFffNiCIj7P/KcdZHU3F6ix88/CjknHSukn23r7MPxyZR1aq01kgkT0jCzM63UYlKKgW5Yfnihy+XylVAQWIIks3piCAR2HxOKHT9Ny5TaDYewP5yJxfF0cVue2XjgXk/OtJ1X9HzGxg7uVHqm3P3h0GKDOGv5vmAL5LDkLIW3XrhnrGR2useXBtIBBIPSfukc3xP5zzlmktRSGHpIe/sYPJx2a8HQlSGCZdasK5IYm202I6GOmNRl6FAnz/WLxuuBxwv8cKHzmYpop3KxBExIB4uRyet8VVajRq0lrkJUdEJ4DAQIKzaD/PiMExB5rS66Z5XpZffQ3boiFmDMdsVlDP06rEEOkiCLkD+WNaFZKiNmKNc7V+3RiCsWtJII6iBhxoNfLV5NHbv+/uBnp7CRcYN2DgSpp6UgwViV5ClpBHWByDg/KZimmW3tsWZO0kT7c+2CdVWka1OnC75MxeBtJkhfs8Hn3xLZjN0zmalOoieZSANOBu3gxbiFBFjPEDpjUazur4jcozMiLTW4XmBwZjgYJoanlgA6hUBHQ9D1E9sajSMsKcu29GAawJKzYqYF1+ROFGo5WmxFNKLAEMqsWIAIHC9ADE98YJQ5U0RSkV9wU+o7vVc2kCxBwNnqnmqCArLBLSZmOJHQj88B06aimEoqEYCWYILnhgCxifqe8YVZTSHRWL1w6pMqpkcEEMQImcGLsDDMvq9OmikzsbiFmI+OMO9Pz1Ko3mNVYHbIA6jrI74iMl4kpHaFXcDzAgqf3R9cFeH8w28uqyiztgw0mQf+RUnDt6FopUpVjmCRUnLlJWYgNHRh+/HshmKu1nchvdTdR8HnA2k0HCGma3mKDMbQdsm4P15wuzlYU29brSZpCqDdpi56RNrd8T5HKTU9SrLSXygWaJDTyexA74nf/wAohWqVQtJ2MbeJIHY4H03W66/qyguLL3XiS3AbsOuHWX8NVM4wCo1aPvuAAvtPHGKRg29CSmlyJPDmvCpuWooKkzzM3nj+OKvKZKrmpFJHDfdZbbfnBeR8Nadp4/WuKtQf+KlwD/uP84xpnfF9Vl2UQuXpdk5+rfyjHTDpm9s5ZdRXAfl/D2WysNnK26pH2Fux+Y/v3x8z/i8oCmWRaSftC5P8B+eIfNagqyWaT3J5wiz/AIk5C8Y6O2ECPdORT6jrIktUaWPUmcSGu66CIXnocJK+dqVGAEkngTc4a6NooZ4zKsqcQAZn3xLJ1HorDB7Fh1qp+1j2LJvAmVnlvxOPYj8jLfGiVajUWSsHaSo3ERH/AMx0lFCPsBi17wTHzwFwxyvh1NxK1WcC8EiFnj5OPlTSmXcQGpdATtbdf2Nh1jHLdcFqJvNZmGvTAX4kGOxFsEZHRwylwWUHiY/ufbFFp2inaN/pgGRAkE+3vc/hgatliCYqRTUm8AR2vx1GG7/CF7RGNOqgxUb0+1//AJhn4V8lMyoUkllZZ+kiw+MGrkKzVUNNtysIcsIUKZgg9TboO2DczovlRUy9MNWANw0AjqdvbtEE4Sf1xcX5Xgzh4KKjke9j0ERP446oUVDBLjmfSTxxx+OANNz9cgqFLk8hwy7TaRM7i3Ww/DB2l5wtu8zy1YGyqxqNx1uOb2/LtGPS44riwLHFE2+iNkanmVSaodidy3I6ncOQep6Y113MCtSDopUJDjzIk8g2tAuee2KytmcuwVahLtcqrqQSRY7SAVB/v2xN+I66Zhf0eig8xWEoHbrzcn1WmRHQ9cW22UqloTZWq6KrAFhMMokg2me0xP44bZDU1VwtOo5U/ZBkLPUEEAEWNuOfkpK3hfM7Shr0AyyQjM6kiYBBKQe0kjjFZpPhSjRpB6gNbM7ZipIUdRG1iIjrf+GGaVcgTZqmqSWou2+pdgv3gOJ4i3b4wFkaYqGm4RgYO3cu5WseHAnnr/CMUWkNCkLTNEsGLBnBIiyySZANiPrgrT67PTZ2K0yB6lK79pJmXEqSrAR6R8HuoxEL4d3MVPmq1RCFqKwK7ollqL23cXuBzj3g7Ss1S8yi9SmiVpAG4Pu2yrCxIFiJmT7Y/QNQqlWSDCH0lAu28WMkepgfaMJNeylNEqEmnCg7qik7g25ZVU+zJaCWG0/icFS8AoQ0vDRWnVppUpZd7ipTLPUZhwCCRI3DoBI7TxRrpqIQlEtSqxZpmIgbgDY8zyMCDN7aQYvTbaTf7yn3g3EHgdMCajpOczVWi1CoBC/eZkhbbJPJZr8CLX7lmACyGj56lmGasu9CQDVVh6laZ67gxkfuv1dZan+jebVTYKYAJNVHDiRb1EHkiBIF44weuQzdCiBVIqQPWyMQRFwT6QbDt9cfNezQpqsqXWoNxUBnIhRMRcr6gTIgYV8hXAvpUHqlMzRL0/NVSQ0AcfaI6bljrzGDKv2YqVdzhjMqpEHj0iDYGO4xL1fEtdQBl6bFVaTTZWtJ9IB22B5va+KjK5whqdJqcVKiGptVZG2+/bYTExwMFoyYm1bShVpGkHDbhK1gIYTAHcleZvOJ/wAOeFKtPMNTep6YM7SRuHf362xctlPPQ03NUKxG3ldsHcvB9YjqLkWJwtzqeXWCmKjkjat4Uj7X1IIv0+uApUqM1uwLJeE2NELvWoDI8zbDqAZUQebW564+6rkaVFN7UyopMCJb4vtHF74KzlaqrIKTpI+3sHpHf1TB/hh3ltIzFdN1SEpR6nf0LHuxuwjsIxeGJy2RlljHQjXWUq0magg83ncFgH5bjAml/wCHtTNv5rqSJkkkrTHe55+n4YqmzuSywimn6S46sNlIfC8t9be+Feq69XzFqlSE6IvpQfQc/WcdMOnS2znnnb0NaWX07JgD/wD01B9yn6aY+W6/SfjAmp+Ka9VdgIpUhYJT9IjsTyf3e2JjMagq8XOEmf12Os4v9MCNSkUNfOqowg1PxH0W+J/N6izSTMYwyBFV1SVQE3ZzAHziM878FoYV5N6mdaoZZrY203TzmaoRFO08sbR7++LGl4QyhFg9eOoqBB8gdvnDDLaMVpHywigNMWJ9wSvSeuOSWVs6o40hVkfCP6OxKVlJXneswekEGxwzajX27HcM8yCqswg34UE2/ljnMlVB3KN7cMwUi1/skgsfaZvgY1cy4erSqV6ZH/jLkAx2mSgMH4/HCcj8Bf8Ak+e//ap/9D/HHsJ08SZ2BNSrPWZn6+jnHsamGyizOdpUwEFSEVY2qoZmjqAwIYRFxMz3wkyuWrKd9ar5in/SUASBzucwBwL/ANcd1NYylOnsatVVWElWFSpuB5AYGIItHHwcd0NaoNsqMSuXkU1WCZJ4MC4UARF/yxJKS8DNphVKs3lPUSpTcbgA4J2C8HpDR7flj1HSiYcsWUEt1YSSebDg8CJEDC7U0qisFy1KmKCoI3WVpPxJiZt0ieMHpla6BAQvkiGIQmQ0ENu9I3LeIA5v0xq8mDKWmUwd6k+YtwHJsWtwxIab3/dGBdZzLblSJbn07gfYmDESR0P1wMhqGqu2nTdSq2dTtIBMkMRyL/Zse0Gz2tkqxpOp2spX0ICSVJEWJvYkGRcd+uClQCdzumJWdWIZz97a8e4LFbtHA4iecH0NEpbnrfpFemZ3Dao9Mgbt25ST7dfnoq0yrWy6Vdj0vNU/rEqKyknncHkTI4lcNxXRMt5gJqB2kKssDJgQDePexvi3jRPyB+HcntrZlGbzNpBos87SGHYDbANiV5Now0oafSp2ARJIurXBBn5jaRyQel+ca5gVCw2UmqI3pCUypKEnruAlb8yTaYvbev4XQUZq+Z5nLBam2CbEU1UFeBADSY9ycTb8jowq6atWoXZjU2AutNQocGI2tcFqckTHNgQRhAM9VT/TUCmG58twJBjbtUQBIMQRHXnB1Sg1BlFMlEzMJNX1sitECDAa8i5/Zv0wxqZenQDVcvUAIBLUHDmk9rgejct5MLwTzzg3QKFGc8ZopVQSCx5UfZXuOSTNvg84K/y56VVc0jB2cEMrVQAwILJvFQhV2GBYn2HfTLaY1Wo+YqNs3qu6nuABIUQp2kfZI3bQSOhBJOG+oZSnUCoxU7zG30cCCIV9wKz9rgiJEYDa8BS9ifU9To1ilM1zlKlgXDUzKw0AbTa4+0exBgnHeYQ07jL+atQCms+hQxMsXD32+keolrzFjf7V09MpVSfLO26PWk8zZQAYEz6ibSMd5vU5dQ/6OTyEasWCw1pZlUSDNltbnpgBFmhaCKL1hmN60lvsJBUzukq4IYqOfTBEXPGLXIakVphaQSok7tjBVVrwNtpViODF7Y/PNQqEOjUmLgb1Yb/TSiChUfaIjcSsmfxw+0fXqKjcxUMxA3gAQeNrlW5t1i0e+DTuweKGuo6nnP8ATFKUI3byeLXE3gciAJi5Jm6/LJRpJtKEqWAADFy+8WBhyIiB0MWvgTMa261PONSwmEWqVUkW3OPvFZ/uME5dZXe+1dwnZtsT1KhTHsehM9b41N8G0gGsr7sxQT9WKajYLsx/3sVJlZmy2MX4xzRq1KYpsa7E008t0Kqdwj0lCssBPQyB1jgsMzkmzNRRRRyymQVBDcRcqbD3nDhfC9LLjfnqwQm4pqQ9RvpwPm49xi8enk+dEJdRFcb/ANCLI1UUKaFE+YzEs1Ri5vYBWnjrAEdPfDen4UJmvm3p5dW/bsW+EHqbgcmbDG2X14ksmRpJl4B9bkNVYAEnbumBYzAIHcYktS1IFi1R2durMSSfqbxjphhjE5p5ZS5Kw6zlcvbK0fMccVa3A90piw+TBwl1PU61c7q1Rm+TYfAFh9BidzOshRbnCLP6wzdcVckhFFspM1qyJxc4RZ3XCes+wwgrZ2euMNzHiw7/AP3EZZvRWOIYZnOs3JgYX1HOHOh+Fczmxup7Qg/8lQ7V7QIBJP0xYV/CK5amhq7JkBqkEgSQQXm4E2mI+JxzyyHRGBCeHstTeowrnaAhKzMbhEbusROK+jS86hRmlQy43iHZRbn7Pv8A8u4xXeH9MydRS9DY5n1MII4EjrAMcWwyr0BTJEqqEXbYpvaBzzHcHEXNtlVFIitK8O06VQVRVeo7sf1cBZkwYAtAnrhxnsyKRHmUnDgsFCN1PBMemAJMMDBA9saa0oTY1SqyooLbqYC+r/cF6cW+PrjqS1hTWqv61HE04LSLSSwJDRHuTxbGpsJOLrFNKs1MwPMuAWTcAD9kmGhbCNyieuM85qdYVBT2s3qgNT+8RyCAD929+nxZjpWisxivTI8z1AsoZYkN3DlpEQbdIOH1XxBQQur0SxE7iqTDbbBgRJbbf4jBYD8mzdOpveEaNx4WqOvsYx9xaDVC3qGnuQbg+Ztmb8Tb46Y9itk6G+m6fQrpuNKkbdEUkXtyO8wYE84LqV6VEQ2xFmwJUQeyp/Gf3Yx0xaaIEpKKSKxAXbJmTclifvSRbt9fmoZGnWYU6tNyJ3XibHrNyt+mOcsFZfNMxO6vSphZJBXexAngBwQeOJt+ONHzlMuQrNVbrFlmLnaWkD2MjA1TT6DqAVTZSNhYOWCkKJ7xwOMK8qVpq7+lJJkgmxuBIIk/Ij2xo0B2Nc9qbUpLKrA9BYz9bR7zOJ/VdVzFJ6YWixWo20bdp3gxKgi61B2464FqadWrt5ir5kTHmb/cCAYIBvMe2K7QFNNBv/V1HEi+4em1iTa0CI6YfuQKJXQab1arPUdMsAxhajbKjKTcLMkNyJKm5tN8F5XTKlKt5LirUo1E206iSVT/AJlYuoWREbrTF8VuayErvlXj7oA2kk3kGymTzzhZpWhJUEPVcblG9NxkMIIPUA9JFiCeZwO41GdGlToVKA82vURn9O8AB2HAk0wIBO4EEcdRjfWdUCvvR6vpsVNMimDJ9QYqdzGQAAYE4L13TjX4R6nlbtu10WGtwNvqsAOnwMT2m6imZ82lVXy3UbTJIYg2Mix6iVPv2EhbC3R3qlLz6Tqyw7AkBy24QN429CTaAI4P0D0jTxTp+bm9w2/cDtzAIBJPPaCAJ684ZUNKNElgalVagCMg8two3WgvBESe5icMdH1jLUa9eBTd7QUVXJUAhwxaIK2JUHi/cYLfoyJAa5Wc1npmo8xuLfZCfdH/ACIUCVHA5MAmhyuey7otRiqgkLJDyWAFgYljH3pPNr4VeK0r02aqstRUncAokA39JII2q3pmJiZJ5wP4ezym1c1CKl1LGSI9UhWUGDBAYH6dcZq1aMnsYa9poonz18x3IbaKp3QrTZN4ggem1zzGOKGplalFK6GkAQyFlUKkCxkAKAVsBPyMd5XM1XB8xP1KHci1XO5woMKBwCOIuOJiMH18xQJimhdYja5YiOVILSysDxEfuxoxctAlJR2wXKU8vUqOBUFXcGVWYgsViQFKLMhmi1ipkdihyfhnMJ6fMp7ZgrzsHW8QW6EE+wMYvdF8NZmugVUin+0/pU9ZgD1Sb2BE9sOamT0/Kf61Q5mqP/Gn2QexAMD6n6Y6oYK/E/sjmnnv8K+5L6FodWptVAarKIJVdiCeZvA5Pbk4p/8AJsplb52sHfnyKX8YufrtHzhZqfjCvUGylty9LgJSsY92if8ArGJivmVWSx/rjoUUuNEHJvnZXah4zqbfLyqLlqf+0DcfrEL9AT74lc3nIlnaWPJYyT8k3OEmd1wCy/jhHms8xuTjWkCmw7PZ8bw+5gw4Yc2NsL6+e3MxkkEz/OOw5wtzGbGBXqHEpZCqgF182ZOBdrNebYpfDHgytmgKjHZS+m4yDBVTbb1knjgHFRk/8N0SoSagenEpIHMcHpc9YuD35hPIWjjIfS/CtfMjdTWEg/rHO1fx7e/GOtF01RVK5ofqwdtpu0wACLXPXtj9bPl00210WmPLKlgWZd23g2UFSOh/HtMahTRiorUndAhqLUS/oAMWgGfUBeQZ7XxJTk9Mr2JbDaDealIKHobRANKIEWADAQRxxF8fBnGao6VAzUwoXa4PpW4YlgAbkGxJvEWvjDQK2Yr5U2ppVpsPLlmUsAfWHCmSCP2jz2wXk94NU+mAD5gBLsTeAJBlRJ6iOBbgPQyO9E0ijSdjTZ03GdoeQbe4kxY8+2N8/VqohBLOCx9asoZb8MCt1mALGJwJk8+HGwswKkK2xiP+MzwZtHY/gXlFLM9RoMQIJ2/QmwMjr8WMYHcGhUcyy1aVMCn5ZMu1X0KLlRtBkmpuFrnkcTOG+eelBNZgbbPNQldo4JMSFEnraYwk8QeGFaRTDqbG4LqefQSokERAJ3cifdjl9Oo5ikErrWKosCWULflk2ElhPftwL4NoGxAFyuUrKv6RXZTwgdSA1xtZgJWzDgDrc9HeY1ChWcpQ9FZjJqQbekrJJi9o68jHyl4NyTwEqniCrXVyOpZNrgwYjcOOt8CUNEqICmXOUejILLUQiNtpMkyebz8YLaYKaOTpNL72Yq7uv6urz14qAfkMewA+kZ4EhM0wQH0+oG3Tkzx3x9wO0axu2epVs09MVnFYTsNgoAghdsAsT78XwsznjJaLNRzFN3ZD6ZghveZBUfE4Z6jkMjtkVHNYNZ/Qh3EzLbUEg40y+UoVhJSk7EEFoUkR0vMXPGNFLyCQv01aVZDVZAjsP1YYksF+6QeepvMwcZ5POU1G57ESFpsPtRYmWuQb3EYP0jRWhhXqF95NlBBW/pIb4HEAfTElri1qNWpTqlKyJG129JEgbSQObHiCMCk3oF1yWlOuGqeZ5u1QsMgPU9x9rabfh2OI7xBXzebr+XSl/Jn7FoBMjcZibDr09sa6Fk6lJ/Nrp6dohGO52UjoIvHbmxEYvkWgQtemEWooHQhCog3EGLRccWwfwsNWhHpiVgW8+utOqEJ8o1HRXMRH2b9Ja4sIJ5wXoGWqKalbMM9OsQD5a7RT4WI3CGeLEk9RewON9OymXzs10p7GTeCN25VIYglVMBZ2g2jA43PTdd676LmId+CIAG6ZSBNpvIB64Ww0H1dSfL1ArIGDKCX3PaedyqBYmT9657cSv+I+fLVaGZy4kiVd1QRIb0AxI/ag2m/bBa6UtVkqZsslIyoBrhFsbFhZoJuAL8A46pB6FD9G2rWosSN61VZhMQRDwILAQB1wYunaFasX6brWpeclJ6So5M7nVhA4aPVH/r7DDOt4XqM++tURxTvTVKIBdiCSGAYTYjrHfHWRza5UFXLuSYMj1R03EnbFrEEm45ucZUhXr1AMutXkkDcWJnrH1+MOoyk9IWU4xW2F5XO+XTQBWpp0WoFBANtu2JBSeIIIg7sZPnxUKinSFR9u0syIJvMBVW/9MVmlf4buf1udq7ByZYE/Un0j88NW1/I5IbcnSFR+N54/7G5+BbFoYF52Rlmb40IdK8B5rMHzMw3lr1L8x8c/iRhyK+m5G1Jf0msOtiAfn7I+gJxN614jr5j/AFXO39hbL+HX6zhDmM6q8nHTGFHO5bspda8W5nMSGfYh+4kgfU8t+72xOVs0qi5jCTO612thJms8T1w1pApsfZ3W4+zhHmc+W5JwufMdzgWpWnE5TKKAVWzWA6tcnHkSSALz2vig0XQ1ddzt6TAYIJYA/wC4gqD/AFxFzKqJMn34xUaBpgp0f0mvTJ3MEpB4Ck8s/MttAIgrElbnjFLltAp0o8oIKm2/mIzW/aU3G7vA+mOF0mrmapUxtUHc7QxS0iQ0GPaO0DtN5V4KLG/Jn4d8SV0dMvUCOGZfWxggRaSOAen4cHFpUrlZYTO1SyWEwStmJibTBJ44xBeJdDqZRV3ba1MEAECOwHvc2JUmebTf7qGtB8un6Nl/Lmou4oAPVHqVY+1+UzcWOEaKJlrm9SULtlXqBS2yeByQx+yZAPXHGTree67aACKSSWb703ZIm5HcYVaNoriKtapRbcRuUFoQCSSWBu3AiItjLPatQouBRrFWU+s7XKsOFAVibjusdecIk2M2ijOjnc7hmDMIMEwbdmnm0+84X0tOotWO9KhC2KesIZ7GPV+P44R65q7mGp1a5BIBCo4IJvIBsQRPM8YJ8P8A+YNUPmO60BeaoWSBxAA5+tsFrQEM9S0SjX3eUBTI7i/twOPbAZ14Uj5bopEQbMy8XmxI6yPbGP8Alhao7UGqTu3MKrMF+VMXEdseqaYjNRrJVprWWVYOIBkwSI5aeDAmbnCUhjShqtEhQXKobL62Nj3gfZ7dY7Y+6dqa0KgV3AR27EqDMXLGQSOtxhLr+m18ruzD1A4kD0iAszEiTeYxPHWK2ZHkhUvHqP3RN7np7YdRtaEci98X6rToqI3FX+yxawIPEReJm/T2wp0Q1nc02rCmGHpcAGReFF4FsMNLFKtTWjXir0HogCLWvY+84F0LRzla21jUDKxKcuCJsAs9owr0huShTQQAAbnr6Dj2CP8A8iqftL+ePY33MI9W09cxT3Ou1olSZbbHYDrhRR0fOUkNUtQJkelV9cTEqLDd7Xw01XVqSbiS7HgFW/gMEUsomYKKd1RSVDJJXbaSQQQSfbFXrgRb5G+mmmF2h/VTHq3GGB6zjGvnqRrl5BFNIqOvCjpuK3HuY7YG1arRVhl2yxanEABBAjoDM4TDT2yYqV6SvDNBpBuQx+8IhVE4SkMF6jlMrmWpPSqxEn9XKhjPp3Aj2N+cLNuaq1VotCsHkEMrLHcJ9rjvbHWZz1JK27z9zvT9aLHcFYI4I/HjBa5V/KC07UoLbq0XMyLlpY3YTbGekBcjaho701IoPT8p/UUqAtfgkODuj2M/IwNm6LmoamxQT6EYH0kCWIYz6VEmDPTmcIMxnq1VQkkIPura3YkHjFHo/hHOZvbCbKYsCRtUD26n6ThoYZMSWaK0gfWKmWaCSalQRYKsWkCbRN/fpjPTNDzObZRSpyE+yQAAkiDeABbnqcfomQ8E5HJqHzVQOexsv0Uepv7tj2peOQo8vKUwqiwZgB/1Ufx/DHRDClwQnlk/0A9L/wAOaFBfMztUQOQDA+rG5+kYMzPi/L5dfLyVFf8AkRA/D7TfWMRuoajUqtuquznuTx8DgfTCrNZ4LycXUF5I93ob6rrVauZq1C3YcKPhRbCXM54LycJs7qx6WGE2YzxP9cNaQNsc5zWeYthLmM8TOAKlfAr5jE3MdQC6lfA7VsDPVx1Sy7vO0EwJMAmB79hiTkVSPpfpycUPh/wnWzP2F/Ec/wDHuIvP78H+HvA/mqrVKm1mXeFgcbojn7XJjH6TpOS8ihuYjeoO0WIuYWbgmbSTiE8nhFow9kRX8GCivr9R+9HcGAAYsSf4Xwy08Uv0VmoEodo3hhuIYc+nkRBMmQRPOGuY1R33EhKm0CQqk3HQzPb8sY6fmTtcVMs1FmBLDb6TPUlGgckwTIt0xFu3srVBtPPUmot6xuARSNm1g0wS0n1TEcxcHGORq1kdmpUSRUe6EqFA9ibxIPHxJwLV0dVYVYWrUAC7CxA2Hq24kkxI/hijpvUZbFQwAG0SywPwv8YyMR3iHXqlV6uX/RpCHefUqt/tZC0grdjKyfpjLJ/o6qm9ClMmSlTbAYmzMVt0GLSpp1M+oiCeoJB/HkYFzuj0aitIN/fDMCPgNEKCChVRZfTsnobcSMQGv0UCDM5OjVouDFVTO0NI/wBP62tbDTVfD6sNtJllD6g5MR/TCepqeep0ym0lAQVYAbWA6zc3+fphkwNDnw7nGCb6ygu9nncrCPs36mcUCZejURXLFfYNJk9DaCpjCHRkq5lagR6aPVAb1TuDD45xrUrZvKruzVKm9JfSwVrd5HaMKEK1TMncpT9bRIhli69J9PTvbGOT0RRVDQpAFwpMi3MER8jBugZ9fVVT0yZHBjuOME5nJioWdXZWYdOD9O2AoMbuQPm0D7gUPlECUdVhv/YdcDZ3TaFN0qpSRI+1tIE+zCI+owso5qtkwy1qUjkVqcn4kdIGBdS8YVKdZQ21qLQVYC8H5sYwe18AtclhpWr06/oKqomDuAg/EHjGeZywpKydIimZJieLk8XxOZnLVFqeZl3SoHgHpt/AYMo18wXalVpM6wIYkAfIjqMFVQNgBp1BbzmHxTSPp7Y9gHMUMwHYDZAJj8cexgHnqsg3vSZ6xMAAcT+ztsPnG/hfL5pKnnuGpIZCifeDaZHHNsPXyLUlAB3RZQLGPeevvgTUM+/l+WEuGMljf5EcD2wY74Rpa22e1rxdRkU9zL1JXmD7nrjKlri+jYGNISPVyZ5Jm/QYwymRaowFOluqERKrJ+lrYt9C/wAL6rw2YYU1/ZF2/kPzxdYfeiDzflI1tQaooRKfrkkPyxn4sbQOMU2h/wCHmbzMNXJpp/vmY9l/nGL2jR07ThCgGp/2c/Xp+WEer+NK1SVp/ql9rt+PT6YrHGlwiMpt8sbZbQdO08A1IaoOC/qb/wBVFh+GF2r+OqjStBfLX9owW+g4H54ka1UkksSSeSTJwDmc6q9cVUUJYbmsyzsWdizHqxk/nhfmc6q4UZ7Vu2EeZz5PXBbBVjfPav2MDCTM58nrgCrm8BVcxhHMdQC62Y/+4EqZj64wZ5xxiTkUUTpqhwVp+n1K7baSF2AkxFh7zYYEAOKDRc9ToEDbUSpcMw5INoj8MJJ0tFIK2EU/BGZ27qq+WtrWY3+D8HFL4WyLUk8ryyzsw9SDcCsgndHSB7R74KTVaop+QqDzYADup6iVt2H5YpNPeqlIKSpcD17AR+H1xyucpcl1BLgkfEOlNQqLVRKg3P8AdElS3aD1PsD0w40TzGq+ZX3JcCnu9QYxJMjgfPY4c5CutWpHmyVmCOVb394wJrVQU3FJDY33AdeuBQT2ovVpVElQ5qEkskwkWBv1PbpGNWrVCpbg4nNa1DMIFARnUHphvpVSo1KSCJ6HB4NZrUzQKneoM/eGGWmIop7lbC3UAVpyiS3bCnOeIWpBd6bZxkZlnQckDvjog3/diHoeInFRTyh64eVdX2wSeeMMAxzwpK8Ov2+cD+JciVp/qSqIwiY7m4sLAjr0OMszmPMYkEFu3bFZlsvupqN0Wj2PzhW1Y3g/GKOm5rzn8kRtPO6Ok97/AEwfpVTNlyteXomzEkET064ss5kDTqrUo0VZt8MJsBFz7ThV4/0yvUCNRTgHcEI/PB77dC9tbN8gaqhmARqcxaxH88NsnnFaALHi+PzrTPEVSl+qqKQptbme/wA4qMxWaKbzAn4P1wdrk2nwVwyjNTIN5sfjEf4r0dKdEAU7K14uIPLD4N8WOh6mB6XIKEc4XeKn3JUp0vVuFisGJ9sLbsJ+beG6u2qU4EzKzf8AsY/Q8+UqUmXcQCIMTPHIxG6T4UzSEsQVIEiebYbUdVpsuyuxBPp3AEEH3GGc1egKIgPhnMiylCosDJuOn5Y9ilFGoLCSBwdpuOhx8wvyh7EF5HI5nNPFJGcnk9PqeMXGif4YizZqpP8AsTj6n+WKzVdUpZJAEp24AWAMROreI69eQW2r+ytvxPJx6aX5VSPObvnZWVNUyWRXZSVdw+6gv/7H+eJfVvFmYqyFPlp2Xn6n+WEDNgbMZiMMopAbNnfrgXMZ0LhXm9QPTCTOZ44IBtndV7HCHN6j74W5jOE4X1q5wkpjqAZXzk4CqZjA7VDjOcSciiVGjVJxnOPuNRlzIHfCtjJWeytAuwUcnD3KeEq7MJ2gcgm09gBjfJ5OnlqtIuPMmW7cG2Lnw8f0gGvUAiPSon0j+eIZMj/tLQxryTmneGUotNYh15IHWPzABxS5fLU3LbqaspHoJgwORHUEHGWv0mkGkxSIB49Q+ehwzymSbapZyTGI3b2U4MczmXjgEjHNfOVAhCESftd4wYMkt/fCitk28zaGgdcM+AGGW1/L0VYKh3SdxF/V74AoavVdyds3kWw6eklMMFRYi9rnCjKamEJAXnGXowdT19t6iolsOl1dGO0WxLZusG9UXxhUaCCOcZgRcUM7DbW4OFnivT/MosyxIuMB03kA9cNdNq7wVPGFHPyihrrAFWXHWW1CvVNiSBwMPtS0BRmTxtN4w/0PR0AYgAYo5KtImk/LF/hqgVYNUH/LFzpGY3TtYEDC2lpqspB6jGGmaQaQba9pxIoPzpu/e9OoQ0G3SffE4+o1MqpGZA2jhumG1Kq6GVNogjvieztZitTed6Bp2te3bDJAsw8SJlKyI4UFmuGXkY3yFcOAlRVK9P64T/5PRqndT301b7oPB9sGZXLNSBUNuZfvHqPfDJgaGVfIvvDUnAUiCpv+HbDjS8lTpKnp9Q5P54S5Wmft7veOmKDM54ECBBOBOPoMWNVzO8EMP+M2I+uIzxXoYStTzSFpJAqAAG3ePbDapnSRB/LHsrmgQEcbhxPXC0xrQgfVoJArJA4t/XHsUJ/w/wAg1zTaTfnvj2N9INn/2Q=="/>
          <p:cNvSpPr>
            <a:spLocks noChangeAspect="1" noChangeArrowheads="1"/>
          </p:cNvSpPr>
          <p:nvPr/>
        </p:nvSpPr>
        <p:spPr bwMode="auto">
          <a:xfrm>
            <a:off x="155575" y="-2087563"/>
            <a:ext cx="7258050" cy="4362451"/>
          </a:xfrm>
          <a:prstGeom prst="rect">
            <a:avLst/>
          </a:prstGeom>
          <a:noFill/>
        </p:spPr>
        <p:txBody>
          <a:bodyPr vert="horz" wrap="square" lIns="91440" tIns="45720" rIns="91440" bIns="45720" numCol="1" anchor="t" anchorCtr="0" compatLnSpc="1">
            <a:prstTxWarp prst="textNoShape">
              <a:avLst/>
            </a:prstTxWarp>
          </a:bodyPr>
          <a:lstStyle/>
          <a:p>
            <a:endParaRPr lang="fr-BE"/>
          </a:p>
        </p:txBody>
      </p:sp>
      <p:pic>
        <p:nvPicPr>
          <p:cNvPr id="38920" name="Picture 8" descr="https://www.mymajorcompany.com/mmcMediaPlugin/media/image/f5/f5c179ddd1035.jpg"/>
          <p:cNvPicPr>
            <a:picLocks noChangeAspect="1" noChangeArrowheads="1"/>
          </p:cNvPicPr>
          <p:nvPr/>
        </p:nvPicPr>
        <p:blipFill>
          <a:blip r:embed="rId4" cstate="print"/>
          <a:srcRect/>
          <a:stretch>
            <a:fillRect/>
          </a:stretch>
        </p:blipFill>
        <p:spPr bwMode="auto">
          <a:xfrm>
            <a:off x="5364088" y="188640"/>
            <a:ext cx="3567090" cy="2144000"/>
          </a:xfrm>
          <a:prstGeom prst="rect">
            <a:avLst/>
          </a:prstGeom>
          <a:noFill/>
        </p:spPr>
      </p:pic>
      <p:pic>
        <p:nvPicPr>
          <p:cNvPr id="38922" name="Picture 10" descr="SEMOIR MANUEL : 3 MODELES DE SEMOIRS MANUELS MODULABLES DE 1 A 7 RANGS"/>
          <p:cNvPicPr>
            <a:picLocks noChangeAspect="1" noChangeArrowheads="1"/>
          </p:cNvPicPr>
          <p:nvPr/>
        </p:nvPicPr>
        <p:blipFill>
          <a:blip r:embed="rId5" cstate="print"/>
          <a:srcRect/>
          <a:stretch>
            <a:fillRect/>
          </a:stretch>
        </p:blipFill>
        <p:spPr bwMode="auto">
          <a:xfrm>
            <a:off x="539552" y="2420887"/>
            <a:ext cx="2088232" cy="2053429"/>
          </a:xfrm>
          <a:prstGeom prst="rect">
            <a:avLst/>
          </a:prstGeom>
          <a:noFill/>
        </p:spPr>
      </p:pic>
      <p:pic>
        <p:nvPicPr>
          <p:cNvPr id="38924" name="Picture 12" descr="Brouette maraichère AE"/>
          <p:cNvPicPr>
            <a:picLocks noChangeAspect="1" noChangeArrowheads="1"/>
          </p:cNvPicPr>
          <p:nvPr/>
        </p:nvPicPr>
        <p:blipFill>
          <a:blip r:embed="rId6" cstate="print"/>
          <a:srcRect/>
          <a:stretch>
            <a:fillRect/>
          </a:stretch>
        </p:blipFill>
        <p:spPr bwMode="auto">
          <a:xfrm>
            <a:off x="2771800" y="2492896"/>
            <a:ext cx="2857500" cy="1714500"/>
          </a:xfrm>
          <a:prstGeom prst="rect">
            <a:avLst/>
          </a:prstGeom>
          <a:noFill/>
        </p:spPr>
      </p:pic>
      <p:pic>
        <p:nvPicPr>
          <p:cNvPr id="5" name="Picture 3"/>
          <p:cNvPicPr>
            <a:picLocks noChangeAspect="1" noChangeArrowheads="1"/>
          </p:cNvPicPr>
          <p:nvPr/>
        </p:nvPicPr>
        <p:blipFill>
          <a:blip r:embed="rId7" cstate="print"/>
          <a:srcRect/>
          <a:stretch>
            <a:fillRect/>
          </a:stretch>
        </p:blipFill>
        <p:spPr bwMode="auto">
          <a:xfrm>
            <a:off x="179512" y="4653136"/>
            <a:ext cx="2499229" cy="1890093"/>
          </a:xfrm>
          <a:prstGeom prst="rect">
            <a:avLst/>
          </a:prstGeom>
          <a:noFill/>
          <a:ln w="9525">
            <a:noFill/>
            <a:miter lim="800000"/>
            <a:headEnd/>
            <a:tailEnd/>
          </a:ln>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smtClean="0"/>
              <a:t>Stockage</a:t>
            </a:r>
            <a:endParaRPr lang="fr-BE" dirty="0"/>
          </a:p>
        </p:txBody>
      </p:sp>
      <p:sp>
        <p:nvSpPr>
          <p:cNvPr id="3" name="Espace réservé du texte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2"/>
          </p:nvPr>
        </p:nvSpPr>
        <p:spPr/>
        <p:txBody>
          <a:bodyPr/>
          <a:lstStyle/>
          <a:p>
            <a:fld id="{AB4838C2-4402-4263-92C7-FFF7644238DA}" type="slidenum">
              <a:rPr lang="fr-BE" smtClean="0"/>
              <a:pPr/>
              <a:t>23</a:t>
            </a:fld>
            <a:endParaRPr lang="fr-BE" dirty="0"/>
          </a:p>
        </p:txBody>
      </p:sp>
      <p:pic>
        <p:nvPicPr>
          <p:cNvPr id="39939" name="Picture 3"/>
          <p:cNvPicPr>
            <a:picLocks noChangeAspect="1" noChangeArrowheads="1"/>
          </p:cNvPicPr>
          <p:nvPr/>
        </p:nvPicPr>
        <p:blipFill>
          <a:blip r:embed="rId2" cstate="print"/>
          <a:srcRect/>
          <a:stretch>
            <a:fillRect/>
          </a:stretch>
        </p:blipFill>
        <p:spPr bwMode="auto">
          <a:xfrm>
            <a:off x="1298575" y="971550"/>
            <a:ext cx="6545263" cy="4914900"/>
          </a:xfrm>
          <a:prstGeom prst="rect">
            <a:avLst/>
          </a:prstGeom>
          <a:noFill/>
          <a:ln w="9525">
            <a:noFill/>
            <a:miter lim="800000"/>
            <a:headEnd/>
            <a:tailEnd/>
          </a:ln>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539552" y="2258661"/>
            <a:ext cx="8229600" cy="707886"/>
          </a:xfrm>
        </p:spPr>
        <p:txBody>
          <a:bodyPr/>
          <a:lstStyle/>
          <a:p>
            <a:r>
              <a:rPr lang="fr-BE" dirty="0" smtClean="0"/>
              <a:t>Le projet : le bâtiment</a:t>
            </a:r>
            <a:endParaRPr lang="fr-BE" dirty="0"/>
          </a:p>
        </p:txBody>
      </p:sp>
      <p:sp>
        <p:nvSpPr>
          <p:cNvPr id="4" name="Espace réservé du numéro de diapositive 3"/>
          <p:cNvSpPr>
            <a:spLocks noGrp="1"/>
          </p:cNvSpPr>
          <p:nvPr>
            <p:ph type="sldNum" sz="quarter" idx="4294967295"/>
          </p:nvPr>
        </p:nvSpPr>
        <p:spPr>
          <a:xfrm>
            <a:off x="8382000" y="6416675"/>
            <a:ext cx="762000" cy="365125"/>
          </a:xfrm>
          <a:prstGeom prst="rect">
            <a:avLst/>
          </a:prstGeom>
        </p:spPr>
        <p:txBody>
          <a:bodyPr/>
          <a:lstStyle/>
          <a:p>
            <a:fld id="{AB4838C2-4402-4263-92C7-FFF7644238DA}" type="slidenum">
              <a:rPr lang="fr-BE" smtClean="0"/>
              <a:pPr/>
              <a:t>24</a:t>
            </a:fld>
            <a:endParaRPr lang="fr-BE" dirty="0"/>
          </a:p>
        </p:txBody>
      </p:sp>
      <p:pic>
        <p:nvPicPr>
          <p:cNvPr id="47108" name="Picture 4"/>
          <p:cNvPicPr>
            <a:picLocks noChangeAspect="1" noChangeArrowheads="1"/>
          </p:cNvPicPr>
          <p:nvPr/>
        </p:nvPicPr>
        <p:blipFill>
          <a:blip r:embed="rId2" cstate="print"/>
          <a:srcRect/>
          <a:stretch>
            <a:fillRect/>
          </a:stretch>
        </p:blipFill>
        <p:spPr bwMode="auto">
          <a:xfrm>
            <a:off x="3563888" y="3645024"/>
            <a:ext cx="1835696" cy="1636920"/>
          </a:xfrm>
          <a:prstGeom prst="rect">
            <a:avLst/>
          </a:prstGeom>
          <a:noFill/>
          <a:ln w="9525">
            <a:noFill/>
            <a:miter lim="800000"/>
            <a:headEnd/>
            <a:tailEnd/>
          </a:ln>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BE" dirty="0" smtClean="0"/>
              <a:t>Le poste de travail : quelques règles </a:t>
            </a:r>
            <a:endParaRPr lang="fr-BE" dirty="0"/>
          </a:p>
        </p:txBody>
      </p:sp>
      <p:sp>
        <p:nvSpPr>
          <p:cNvPr id="4" name="Espace réservé du texte 3"/>
          <p:cNvSpPr>
            <a:spLocks noGrp="1"/>
          </p:cNvSpPr>
          <p:nvPr>
            <p:ph type="body" idx="1"/>
          </p:nvPr>
        </p:nvSpPr>
        <p:spPr/>
        <p:txBody>
          <a:bodyPr>
            <a:normAutofit lnSpcReduction="10000"/>
          </a:bodyPr>
          <a:lstStyle/>
          <a:p>
            <a:r>
              <a:rPr lang="fr-BE" dirty="0" smtClean="0"/>
              <a:t>Liste des postes nécessaires</a:t>
            </a:r>
          </a:p>
          <a:p>
            <a:pPr lvl="1"/>
            <a:r>
              <a:rPr lang="fr-BE" dirty="0" smtClean="0">
                <a:solidFill>
                  <a:schemeClr val="bg1"/>
                </a:solidFill>
              </a:rPr>
              <a:t>Hauteur/ profondeur de poste de travail</a:t>
            </a:r>
          </a:p>
          <a:p>
            <a:r>
              <a:rPr lang="fr-BE" dirty="0" smtClean="0"/>
              <a:t>Bruit, lumière</a:t>
            </a:r>
          </a:p>
          <a:p>
            <a:r>
              <a:rPr lang="fr-BE" dirty="0" smtClean="0"/>
              <a:t>Liste des outils nécessaires </a:t>
            </a:r>
          </a:p>
          <a:p>
            <a:pPr lvl="1"/>
            <a:r>
              <a:rPr lang="fr-BE" dirty="0" smtClean="0">
                <a:solidFill>
                  <a:schemeClr val="bg1"/>
                </a:solidFill>
              </a:rPr>
              <a:t>poids et placement dans l’atelier</a:t>
            </a:r>
          </a:p>
          <a:p>
            <a:r>
              <a:rPr lang="fr-BE" dirty="0" smtClean="0"/>
              <a:t>Circulation des produits / Hommes</a:t>
            </a:r>
          </a:p>
          <a:p>
            <a:r>
              <a:rPr lang="fr-BE" dirty="0" smtClean="0"/>
              <a:t>Lavage et stockage </a:t>
            </a:r>
          </a:p>
          <a:p>
            <a:r>
              <a:rPr lang="fr-BE" dirty="0" smtClean="0"/>
              <a:t>Maintenance à prévoir</a:t>
            </a:r>
          </a:p>
          <a:p>
            <a:r>
              <a:rPr lang="fr-BE" dirty="0" smtClean="0"/>
              <a:t>Prévision production (avenir)</a:t>
            </a:r>
          </a:p>
          <a:p>
            <a:r>
              <a:rPr lang="fr-BE" dirty="0" smtClean="0"/>
              <a:t>Manutention</a:t>
            </a:r>
          </a:p>
          <a:p>
            <a:pPr lvl="1"/>
            <a:r>
              <a:rPr lang="fr-BE" dirty="0" smtClean="0">
                <a:solidFill>
                  <a:schemeClr val="bg1"/>
                </a:solidFill>
              </a:rPr>
              <a:t>Nombre, poids, outils possibles</a:t>
            </a:r>
          </a:p>
          <a:p>
            <a:endParaRPr lang="fr-BE" dirty="0" smtClean="0"/>
          </a:p>
          <a:p>
            <a:endParaRPr lang="fr-BE" dirty="0" smtClean="0"/>
          </a:p>
          <a:p>
            <a:endParaRPr lang="fr-BE" dirty="0"/>
          </a:p>
        </p:txBody>
      </p:sp>
      <p:pic>
        <p:nvPicPr>
          <p:cNvPr id="26626" name="Picture 2"/>
          <p:cNvPicPr>
            <a:picLocks noChangeAspect="1" noChangeArrowheads="1"/>
          </p:cNvPicPr>
          <p:nvPr/>
        </p:nvPicPr>
        <p:blipFill>
          <a:blip r:embed="rId2" cstate="print"/>
          <a:srcRect l="40004" t="56024" r="22290" b="2599"/>
          <a:stretch>
            <a:fillRect/>
          </a:stretch>
        </p:blipFill>
        <p:spPr bwMode="auto">
          <a:xfrm>
            <a:off x="5004048" y="4005064"/>
            <a:ext cx="3867108" cy="2448272"/>
          </a:xfrm>
          <a:prstGeom prst="rect">
            <a:avLst/>
          </a:prstGeom>
          <a:noFill/>
          <a:ln w="9525">
            <a:noFill/>
            <a:miter lim="800000"/>
            <a:headEnd/>
            <a:tailEnd/>
          </a:ln>
          <a:effectLst/>
        </p:spPr>
      </p:pic>
      <p:pic>
        <p:nvPicPr>
          <p:cNvPr id="23554" name="Picture 2"/>
          <p:cNvPicPr>
            <a:picLocks noChangeAspect="1" noChangeArrowheads="1"/>
          </p:cNvPicPr>
          <p:nvPr/>
        </p:nvPicPr>
        <p:blipFill>
          <a:blip r:embed="rId2" cstate="print"/>
          <a:srcRect l="15677" t="25461" r="62471" b="30846"/>
          <a:stretch>
            <a:fillRect/>
          </a:stretch>
        </p:blipFill>
        <p:spPr bwMode="auto">
          <a:xfrm>
            <a:off x="6732240" y="908720"/>
            <a:ext cx="2246334" cy="2808312"/>
          </a:xfrm>
          <a:prstGeom prst="rect">
            <a:avLst/>
          </a:prstGeom>
          <a:noFill/>
          <a:ln w="9525">
            <a:noFill/>
            <a:miter lim="800000"/>
            <a:headEnd/>
            <a:tailEnd/>
          </a:ln>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3528" y="188640"/>
            <a:ext cx="8424936" cy="538609"/>
          </a:xfrm>
        </p:spPr>
        <p:txBody>
          <a:bodyPr/>
          <a:lstStyle/>
          <a:p>
            <a:r>
              <a:rPr lang="fr-BE" dirty="0" smtClean="0"/>
              <a:t>Poste de préparation de commande</a:t>
            </a:r>
            <a:endParaRPr lang="fr-BE" dirty="0"/>
          </a:p>
        </p:txBody>
      </p:sp>
      <p:sp>
        <p:nvSpPr>
          <p:cNvPr id="3" name="Espace réservé du texte 2"/>
          <p:cNvSpPr>
            <a:spLocks noGrp="1"/>
          </p:cNvSpPr>
          <p:nvPr>
            <p:ph type="body" idx="1"/>
          </p:nvPr>
        </p:nvSpPr>
        <p:spPr>
          <a:xfrm>
            <a:off x="395536" y="1052736"/>
            <a:ext cx="8280920" cy="4320480"/>
          </a:xfrm>
        </p:spPr>
        <p:txBody>
          <a:bodyPr/>
          <a:lstStyle/>
          <a:p>
            <a:pPr lvl="1"/>
            <a:r>
              <a:rPr lang="fr-BE" sz="2200" dirty="0" smtClean="0">
                <a:solidFill>
                  <a:schemeClr val="bg1"/>
                </a:solidFill>
              </a:rPr>
              <a:t>Accessoires de travail ?</a:t>
            </a:r>
          </a:p>
          <a:p>
            <a:pPr lvl="1"/>
            <a:r>
              <a:rPr lang="fr-BE" sz="2200" dirty="0" smtClean="0">
                <a:solidFill>
                  <a:schemeClr val="bg1"/>
                </a:solidFill>
              </a:rPr>
              <a:t>Hauteur ?</a:t>
            </a:r>
          </a:p>
          <a:p>
            <a:pPr lvl="1"/>
            <a:r>
              <a:rPr lang="fr-BE" sz="2200" dirty="0" smtClean="0">
                <a:solidFill>
                  <a:schemeClr val="bg1"/>
                </a:solidFill>
              </a:rPr>
              <a:t>Nettoyage  ?</a:t>
            </a:r>
          </a:p>
          <a:p>
            <a:pPr lvl="1"/>
            <a:r>
              <a:rPr lang="fr-BE" sz="2200" dirty="0" smtClean="0">
                <a:solidFill>
                  <a:schemeClr val="bg1"/>
                </a:solidFill>
              </a:rPr>
              <a:t>Luminosité ?</a:t>
            </a:r>
          </a:p>
          <a:p>
            <a:pPr lvl="1"/>
            <a:r>
              <a:rPr lang="fr-BE" sz="2200" dirty="0" smtClean="0">
                <a:solidFill>
                  <a:schemeClr val="bg1"/>
                </a:solidFill>
              </a:rPr>
              <a:t>Encombrement ?</a:t>
            </a:r>
          </a:p>
          <a:p>
            <a:pPr lvl="1"/>
            <a:r>
              <a:rPr lang="fr-BE" sz="2200" dirty="0" smtClean="0">
                <a:solidFill>
                  <a:schemeClr val="bg1"/>
                </a:solidFill>
              </a:rPr>
              <a:t>Circulation ?</a:t>
            </a:r>
          </a:p>
          <a:p>
            <a:pPr lvl="1"/>
            <a:r>
              <a:rPr lang="fr-BE" sz="2200" dirty="0" smtClean="0">
                <a:solidFill>
                  <a:schemeClr val="bg1"/>
                </a:solidFill>
              </a:rPr>
              <a:t>Manutention produit ?</a:t>
            </a:r>
          </a:p>
          <a:p>
            <a:endParaRPr lang="fr-BE" dirty="0"/>
          </a:p>
        </p:txBody>
      </p:sp>
      <p:sp>
        <p:nvSpPr>
          <p:cNvPr id="4" name="Espace réservé du numéro de diapositive 3"/>
          <p:cNvSpPr>
            <a:spLocks noGrp="1"/>
          </p:cNvSpPr>
          <p:nvPr>
            <p:ph type="sldNum" sz="quarter" idx="12"/>
          </p:nvPr>
        </p:nvSpPr>
        <p:spPr/>
        <p:txBody>
          <a:bodyPr/>
          <a:lstStyle/>
          <a:p>
            <a:fld id="{AB4838C2-4402-4263-92C7-FFF7644238DA}" type="slidenum">
              <a:rPr lang="fr-BE" smtClean="0"/>
              <a:pPr/>
              <a:t>26</a:t>
            </a:fld>
            <a:endParaRPr lang="fr-BE" dirty="0"/>
          </a:p>
        </p:txBody>
      </p:sp>
      <p:pic>
        <p:nvPicPr>
          <p:cNvPr id="27651" name="Picture 3"/>
          <p:cNvPicPr>
            <a:picLocks noChangeAspect="1" noChangeArrowheads="1"/>
          </p:cNvPicPr>
          <p:nvPr/>
        </p:nvPicPr>
        <p:blipFill>
          <a:blip r:embed="rId2" cstate="print"/>
          <a:srcRect/>
          <a:stretch>
            <a:fillRect/>
          </a:stretch>
        </p:blipFill>
        <p:spPr bwMode="auto">
          <a:xfrm>
            <a:off x="5652120" y="1124744"/>
            <a:ext cx="2928702" cy="5197549"/>
          </a:xfrm>
          <a:prstGeom prst="rect">
            <a:avLst/>
          </a:prstGeom>
          <a:noFill/>
          <a:ln w="9525">
            <a:noFill/>
            <a:miter lim="800000"/>
            <a:headEnd/>
            <a:tailEnd/>
          </a:ln>
          <a:effectLst/>
        </p:spPr>
      </p:pic>
      <p:pic>
        <p:nvPicPr>
          <p:cNvPr id="27653" name="Picture 5"/>
          <p:cNvPicPr>
            <a:picLocks noChangeAspect="1" noChangeArrowheads="1"/>
          </p:cNvPicPr>
          <p:nvPr/>
        </p:nvPicPr>
        <p:blipFill>
          <a:blip r:embed="rId3" cstate="print"/>
          <a:srcRect/>
          <a:stretch>
            <a:fillRect/>
          </a:stretch>
        </p:blipFill>
        <p:spPr bwMode="auto">
          <a:xfrm>
            <a:off x="611560" y="4149080"/>
            <a:ext cx="4365625" cy="2460625"/>
          </a:xfrm>
          <a:prstGeom prst="rect">
            <a:avLst/>
          </a:prstGeom>
          <a:noFill/>
          <a:ln w="9525">
            <a:noFill/>
            <a:miter lim="800000"/>
            <a:headEnd/>
            <a:tailEnd/>
          </a:ln>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3" descr="闒粀闀粀"/>
          <p:cNvPicPr>
            <a:picLocks noChangeAspect="1" noChangeArrowheads="1"/>
          </p:cNvPicPr>
          <p:nvPr/>
        </p:nvPicPr>
        <p:blipFill>
          <a:blip r:embed="rId2" cstate="print"/>
          <a:srcRect/>
          <a:stretch>
            <a:fillRect/>
          </a:stretch>
        </p:blipFill>
        <p:spPr bwMode="auto">
          <a:xfrm>
            <a:off x="899592" y="1628800"/>
            <a:ext cx="2235082" cy="4215732"/>
          </a:xfrm>
          <a:prstGeom prst="rect">
            <a:avLst/>
          </a:prstGeom>
          <a:noFill/>
          <a:ln w="9525">
            <a:noFill/>
            <a:miter lim="800000"/>
            <a:headEnd/>
            <a:tailEnd/>
          </a:ln>
        </p:spPr>
      </p:pic>
      <p:sp>
        <p:nvSpPr>
          <p:cNvPr id="2" name="Titre 1"/>
          <p:cNvSpPr>
            <a:spLocks noGrp="1"/>
          </p:cNvSpPr>
          <p:nvPr>
            <p:ph type="title"/>
          </p:nvPr>
        </p:nvSpPr>
        <p:spPr/>
        <p:txBody>
          <a:bodyPr/>
          <a:lstStyle/>
          <a:p>
            <a:r>
              <a:rPr lang="fr-BE" dirty="0" smtClean="0"/>
              <a:t>Préparation de commande</a:t>
            </a:r>
            <a:endParaRPr lang="fr-BE" dirty="0"/>
          </a:p>
        </p:txBody>
      </p:sp>
      <p:sp>
        <p:nvSpPr>
          <p:cNvPr id="3" name="Espace réservé du texte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2"/>
          </p:nvPr>
        </p:nvSpPr>
        <p:spPr/>
        <p:txBody>
          <a:bodyPr/>
          <a:lstStyle/>
          <a:p>
            <a:fld id="{AB4838C2-4402-4263-92C7-FFF7644238DA}" type="slidenum">
              <a:rPr lang="fr-BE" smtClean="0"/>
              <a:pPr/>
              <a:t>27</a:t>
            </a:fld>
            <a:endParaRPr lang="fr-BE" dirty="0"/>
          </a:p>
        </p:txBody>
      </p:sp>
      <p:grpSp>
        <p:nvGrpSpPr>
          <p:cNvPr id="5" name="Groupe 16"/>
          <p:cNvGrpSpPr/>
          <p:nvPr/>
        </p:nvGrpSpPr>
        <p:grpSpPr>
          <a:xfrm>
            <a:off x="323528" y="1124744"/>
            <a:ext cx="8352928" cy="4744436"/>
            <a:chOff x="-8834" y="731267"/>
            <a:chExt cx="6917634" cy="3723258"/>
          </a:xfrm>
        </p:grpSpPr>
        <p:pic>
          <p:nvPicPr>
            <p:cNvPr id="28675" name="Picture 3" descr="闒粀闀粀"/>
            <p:cNvPicPr>
              <a:picLocks noChangeAspect="1" noChangeArrowheads="1"/>
            </p:cNvPicPr>
            <p:nvPr/>
          </p:nvPicPr>
          <p:blipFill>
            <a:blip r:embed="rId2" cstate="print"/>
            <a:srcRect/>
            <a:stretch>
              <a:fillRect/>
            </a:stretch>
          </p:blipFill>
          <p:spPr bwMode="auto">
            <a:xfrm>
              <a:off x="4051300" y="1146175"/>
              <a:ext cx="1851025" cy="3308350"/>
            </a:xfrm>
            <a:prstGeom prst="rect">
              <a:avLst/>
            </a:prstGeom>
            <a:noFill/>
            <a:ln w="9525">
              <a:noFill/>
              <a:miter lim="800000"/>
              <a:headEnd/>
              <a:tailEnd/>
            </a:ln>
          </p:spPr>
        </p:pic>
        <p:sp>
          <p:nvSpPr>
            <p:cNvPr id="28676" name="Line 4"/>
            <p:cNvSpPr>
              <a:spLocks noChangeShapeType="1"/>
            </p:cNvSpPr>
            <p:nvPr/>
          </p:nvSpPr>
          <p:spPr bwMode="auto">
            <a:xfrm>
              <a:off x="2451100" y="2481263"/>
              <a:ext cx="0" cy="1143000"/>
            </a:xfrm>
            <a:prstGeom prst="line">
              <a:avLst/>
            </a:prstGeom>
            <a:noFill/>
            <a:ln w="22225">
              <a:solidFill>
                <a:srgbClr val="000000"/>
              </a:solidFill>
              <a:round/>
              <a:headEnd type="triangle" w="med" len="med"/>
              <a:tailEnd type="triangle" w="med" len="med"/>
            </a:ln>
          </p:spPr>
          <p:txBody>
            <a:bodyPr vert="horz" wrap="square" lIns="91440" tIns="45720" rIns="91440" bIns="45720" numCol="1" anchor="t" anchorCtr="0" compatLnSpc="1">
              <a:prstTxWarp prst="textNoShape">
                <a:avLst/>
              </a:prstTxWarp>
            </a:bodyPr>
            <a:lstStyle/>
            <a:p>
              <a:endParaRPr lang="fr-BE">
                <a:solidFill>
                  <a:schemeClr val="bg1"/>
                </a:solidFill>
              </a:endParaRPr>
            </a:p>
          </p:txBody>
        </p:sp>
        <p:sp>
          <p:nvSpPr>
            <p:cNvPr id="28677" name="Text Box 5"/>
            <p:cNvSpPr txBox="1">
              <a:spLocks noChangeArrowheads="1"/>
            </p:cNvSpPr>
            <p:nvPr/>
          </p:nvSpPr>
          <p:spPr bwMode="auto">
            <a:xfrm>
              <a:off x="2565400" y="2746375"/>
              <a:ext cx="685800" cy="22860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fr-BE" sz="1100" b="0" i="0" u="none" strike="noStrike" cap="none" normalizeH="0" baseline="0" smtClean="0">
                  <a:ln>
                    <a:noFill/>
                  </a:ln>
                  <a:solidFill>
                    <a:schemeClr val="bg1"/>
                  </a:solidFill>
                  <a:effectLst/>
                  <a:latin typeface="Arial" pitchFamily="34" charset="0"/>
                  <a:cs typeface="Arial" pitchFamily="34" charset="0"/>
                </a:rPr>
                <a:t>84 cm</a:t>
              </a:r>
              <a:endParaRPr kumimoji="0" lang="fr-FR" sz="1800" b="0" i="0" u="none" strike="noStrike" cap="none" normalizeH="0" baseline="0" smtClean="0">
                <a:ln>
                  <a:noFill/>
                </a:ln>
                <a:solidFill>
                  <a:schemeClr val="bg1"/>
                </a:solidFill>
                <a:effectLst/>
                <a:latin typeface="Arial" pitchFamily="34" charset="0"/>
                <a:cs typeface="Arial" pitchFamily="34" charset="0"/>
              </a:endParaRPr>
            </a:p>
          </p:txBody>
        </p:sp>
        <p:sp>
          <p:nvSpPr>
            <p:cNvPr id="28678" name="Line 6"/>
            <p:cNvSpPr>
              <a:spLocks noChangeShapeType="1"/>
            </p:cNvSpPr>
            <p:nvPr/>
          </p:nvSpPr>
          <p:spPr bwMode="auto">
            <a:xfrm flipH="1" flipV="1">
              <a:off x="393700" y="2709863"/>
              <a:ext cx="1143000" cy="342900"/>
            </a:xfrm>
            <a:prstGeom prst="line">
              <a:avLst/>
            </a:prstGeom>
            <a:noFill/>
            <a:ln w="22225">
              <a:solidFill>
                <a:srgbClr val="000000"/>
              </a:solidFill>
              <a:round/>
              <a:headEnd type="triangle" w="med" len="med"/>
              <a:tailEnd type="triangle" w="med" len="med"/>
            </a:ln>
          </p:spPr>
          <p:txBody>
            <a:bodyPr vert="horz" wrap="square" lIns="91440" tIns="45720" rIns="91440" bIns="45720" numCol="1" anchor="t" anchorCtr="0" compatLnSpc="1">
              <a:prstTxWarp prst="textNoShape">
                <a:avLst/>
              </a:prstTxWarp>
            </a:bodyPr>
            <a:lstStyle/>
            <a:p>
              <a:endParaRPr lang="fr-BE">
                <a:solidFill>
                  <a:schemeClr val="bg1"/>
                </a:solidFill>
              </a:endParaRPr>
            </a:p>
          </p:txBody>
        </p:sp>
        <p:sp>
          <p:nvSpPr>
            <p:cNvPr id="28679" name="Text Box 7"/>
            <p:cNvSpPr txBox="1">
              <a:spLocks noChangeArrowheads="1"/>
            </p:cNvSpPr>
            <p:nvPr/>
          </p:nvSpPr>
          <p:spPr bwMode="auto">
            <a:xfrm>
              <a:off x="-8834" y="2938463"/>
              <a:ext cx="477078" cy="22860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fr-BE" sz="1100" b="0" i="0" u="none" strike="noStrike" cap="none" normalizeH="0" baseline="0" dirty="0" smtClean="0">
                  <a:ln>
                    <a:noFill/>
                  </a:ln>
                  <a:solidFill>
                    <a:schemeClr val="bg1"/>
                  </a:solidFill>
                  <a:effectLst/>
                  <a:latin typeface="Arial" pitchFamily="34" charset="0"/>
                  <a:cs typeface="Arial" pitchFamily="34" charset="0"/>
                </a:rPr>
                <a:t>95 cm</a:t>
              </a:r>
              <a:endParaRPr kumimoji="0" lang="fr-FR" sz="1800" b="0" i="0" u="none" strike="noStrike" cap="none" normalizeH="0" baseline="0" dirty="0" smtClean="0">
                <a:ln>
                  <a:noFill/>
                </a:ln>
                <a:solidFill>
                  <a:schemeClr val="bg1"/>
                </a:solidFill>
                <a:effectLst/>
                <a:latin typeface="Arial" pitchFamily="34" charset="0"/>
                <a:cs typeface="Arial" pitchFamily="34" charset="0"/>
              </a:endParaRPr>
            </a:p>
          </p:txBody>
        </p:sp>
        <p:sp>
          <p:nvSpPr>
            <p:cNvPr id="28680" name="Text Box 8"/>
            <p:cNvSpPr txBox="1">
              <a:spLocks noChangeArrowheads="1"/>
            </p:cNvSpPr>
            <p:nvPr/>
          </p:nvSpPr>
          <p:spPr bwMode="auto">
            <a:xfrm>
              <a:off x="965200" y="803275"/>
              <a:ext cx="914400" cy="22860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fr-BE" sz="1600" b="0" i="0" u="none" strike="noStrike" cap="none" normalizeH="0" baseline="0" dirty="0" smtClean="0">
                  <a:ln>
                    <a:noFill/>
                  </a:ln>
                  <a:solidFill>
                    <a:schemeClr val="bg1"/>
                  </a:solidFill>
                  <a:effectLst/>
                  <a:latin typeface="Arial" pitchFamily="34" charset="0"/>
                  <a:cs typeface="Arial" pitchFamily="34" charset="0"/>
                </a:rPr>
                <a:t>Actuel</a:t>
              </a:r>
              <a:endParaRPr kumimoji="0" lang="fr-FR" sz="2800" b="0" i="0" u="none" strike="noStrike" cap="none" normalizeH="0" baseline="0" dirty="0" smtClean="0">
                <a:ln>
                  <a:noFill/>
                </a:ln>
                <a:solidFill>
                  <a:schemeClr val="bg1"/>
                </a:solidFill>
                <a:effectLst/>
                <a:latin typeface="Arial" pitchFamily="34" charset="0"/>
                <a:cs typeface="Arial" pitchFamily="34" charset="0"/>
              </a:endParaRPr>
            </a:p>
          </p:txBody>
        </p:sp>
        <p:sp>
          <p:nvSpPr>
            <p:cNvPr id="28681" name="Text Box 9"/>
            <p:cNvSpPr txBox="1">
              <a:spLocks noChangeArrowheads="1"/>
            </p:cNvSpPr>
            <p:nvPr/>
          </p:nvSpPr>
          <p:spPr bwMode="auto">
            <a:xfrm>
              <a:off x="4051300" y="731267"/>
              <a:ext cx="1714500" cy="30060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fr-BE" sz="1600" b="0" i="0" u="none" strike="noStrike" cap="none" normalizeH="0" baseline="0" dirty="0" smtClean="0">
                  <a:ln>
                    <a:noFill/>
                  </a:ln>
                  <a:solidFill>
                    <a:schemeClr val="bg1"/>
                  </a:solidFill>
                  <a:effectLst/>
                  <a:latin typeface="Arial" pitchFamily="34" charset="0"/>
                  <a:cs typeface="Arial" pitchFamily="34" charset="0"/>
                </a:rPr>
                <a:t>Pour personnes de 1M65 environ</a:t>
              </a:r>
              <a:endParaRPr kumimoji="0" lang="fr-FR" sz="2800" b="0" i="0" u="none" strike="noStrike" cap="none" normalizeH="0" baseline="0" dirty="0" smtClean="0">
                <a:ln>
                  <a:noFill/>
                </a:ln>
                <a:solidFill>
                  <a:schemeClr val="bg1"/>
                </a:solidFill>
                <a:effectLst/>
                <a:latin typeface="Arial" pitchFamily="34" charset="0"/>
                <a:cs typeface="Arial" pitchFamily="34" charset="0"/>
              </a:endParaRPr>
            </a:p>
          </p:txBody>
        </p:sp>
        <p:sp>
          <p:nvSpPr>
            <p:cNvPr id="28682" name="Line 10"/>
            <p:cNvSpPr>
              <a:spLocks noChangeShapeType="1"/>
            </p:cNvSpPr>
            <p:nvPr/>
          </p:nvSpPr>
          <p:spPr bwMode="auto">
            <a:xfrm>
              <a:off x="5994400" y="2403475"/>
              <a:ext cx="0" cy="1143000"/>
            </a:xfrm>
            <a:prstGeom prst="line">
              <a:avLst/>
            </a:prstGeom>
            <a:noFill/>
            <a:ln w="22225">
              <a:solidFill>
                <a:srgbClr val="000000"/>
              </a:solidFill>
              <a:round/>
              <a:headEnd type="triangle" w="med" len="med"/>
              <a:tailEnd type="triangle" w="med" len="med"/>
            </a:ln>
          </p:spPr>
          <p:txBody>
            <a:bodyPr vert="horz" wrap="square" lIns="91440" tIns="45720" rIns="91440" bIns="45720" numCol="1" anchor="t" anchorCtr="0" compatLnSpc="1">
              <a:prstTxWarp prst="textNoShape">
                <a:avLst/>
              </a:prstTxWarp>
            </a:bodyPr>
            <a:lstStyle/>
            <a:p>
              <a:endParaRPr lang="fr-BE">
                <a:solidFill>
                  <a:schemeClr val="bg1"/>
                </a:solidFill>
              </a:endParaRPr>
            </a:p>
          </p:txBody>
        </p:sp>
        <p:sp>
          <p:nvSpPr>
            <p:cNvPr id="28683" name="Text Box 11"/>
            <p:cNvSpPr txBox="1">
              <a:spLocks noChangeArrowheads="1"/>
            </p:cNvSpPr>
            <p:nvPr/>
          </p:nvSpPr>
          <p:spPr bwMode="auto">
            <a:xfrm>
              <a:off x="6223000" y="2746375"/>
              <a:ext cx="685800" cy="22860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fr-BE" sz="1100" b="0" i="0" u="none" strike="noStrike" cap="none" normalizeH="0" baseline="0" smtClean="0">
                  <a:ln>
                    <a:noFill/>
                  </a:ln>
                  <a:solidFill>
                    <a:schemeClr val="bg1"/>
                  </a:solidFill>
                  <a:effectLst/>
                  <a:latin typeface="Arial" pitchFamily="34" charset="0"/>
                  <a:cs typeface="Arial" pitchFamily="34" charset="0"/>
                </a:rPr>
                <a:t>85 cm</a:t>
              </a:r>
              <a:endParaRPr kumimoji="0" lang="fr-FR" sz="1800" b="0" i="0" u="none" strike="noStrike" cap="none" normalizeH="0" baseline="0" smtClean="0">
                <a:ln>
                  <a:noFill/>
                </a:ln>
                <a:solidFill>
                  <a:schemeClr val="bg1"/>
                </a:solidFill>
                <a:effectLst/>
                <a:latin typeface="Arial" pitchFamily="34" charset="0"/>
                <a:cs typeface="Arial" pitchFamily="34" charset="0"/>
              </a:endParaRPr>
            </a:p>
          </p:txBody>
        </p:sp>
        <p:sp>
          <p:nvSpPr>
            <p:cNvPr id="28684" name="Line 12"/>
            <p:cNvSpPr>
              <a:spLocks noChangeShapeType="1"/>
            </p:cNvSpPr>
            <p:nvPr/>
          </p:nvSpPr>
          <p:spPr bwMode="auto">
            <a:xfrm flipH="1" flipV="1">
              <a:off x="3937000" y="2974975"/>
              <a:ext cx="1143000" cy="342900"/>
            </a:xfrm>
            <a:prstGeom prst="line">
              <a:avLst/>
            </a:prstGeom>
            <a:noFill/>
            <a:ln w="22225">
              <a:solidFill>
                <a:srgbClr val="000000"/>
              </a:solidFill>
              <a:round/>
              <a:headEnd type="triangle" w="med" len="med"/>
              <a:tailEnd type="triangle" w="med" len="med"/>
            </a:ln>
          </p:spPr>
          <p:txBody>
            <a:bodyPr vert="horz" wrap="square" lIns="91440" tIns="45720" rIns="91440" bIns="45720" numCol="1" anchor="t" anchorCtr="0" compatLnSpc="1">
              <a:prstTxWarp prst="textNoShape">
                <a:avLst/>
              </a:prstTxWarp>
            </a:bodyPr>
            <a:lstStyle/>
            <a:p>
              <a:endParaRPr lang="fr-BE">
                <a:solidFill>
                  <a:schemeClr val="bg1"/>
                </a:solidFill>
              </a:endParaRPr>
            </a:p>
          </p:txBody>
        </p:sp>
        <p:sp>
          <p:nvSpPr>
            <p:cNvPr id="28685" name="Text Box 13"/>
            <p:cNvSpPr txBox="1">
              <a:spLocks noChangeArrowheads="1"/>
            </p:cNvSpPr>
            <p:nvPr/>
          </p:nvSpPr>
          <p:spPr bwMode="auto">
            <a:xfrm>
              <a:off x="3509618" y="3104654"/>
              <a:ext cx="501926" cy="22860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fr-BE" sz="1100" b="0" i="0" u="none" strike="noStrike" cap="none" normalizeH="0" baseline="0" dirty="0" smtClean="0">
                  <a:ln>
                    <a:noFill/>
                  </a:ln>
                  <a:solidFill>
                    <a:schemeClr val="bg1"/>
                  </a:solidFill>
                  <a:effectLst/>
                  <a:latin typeface="Arial" pitchFamily="34" charset="0"/>
                  <a:cs typeface="Arial" pitchFamily="34" charset="0"/>
                </a:rPr>
                <a:t>60 cm</a:t>
              </a:r>
              <a:endParaRPr kumimoji="0" lang="fr-FR" sz="1800" b="0" i="0" u="none" strike="noStrike" cap="none" normalizeH="0" baseline="0" dirty="0" smtClean="0">
                <a:ln>
                  <a:noFill/>
                </a:ln>
                <a:solidFill>
                  <a:schemeClr val="bg1"/>
                </a:solidFill>
                <a:effectLst/>
                <a:latin typeface="Arial" pitchFamily="34" charset="0"/>
                <a:cs typeface="Arial" pitchFamily="34" charset="0"/>
              </a:endParaRPr>
            </a:p>
          </p:txBody>
        </p:sp>
      </p:gr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smtClean="0"/>
              <a:t>Plan de travail</a:t>
            </a:r>
            <a:endParaRPr lang="fr-BE" dirty="0"/>
          </a:p>
        </p:txBody>
      </p:sp>
      <p:sp>
        <p:nvSpPr>
          <p:cNvPr id="3" name="Espace réservé du texte 2"/>
          <p:cNvSpPr>
            <a:spLocks noGrp="1"/>
          </p:cNvSpPr>
          <p:nvPr>
            <p:ph type="body" idx="1"/>
          </p:nvPr>
        </p:nvSpPr>
        <p:spPr>
          <a:xfrm>
            <a:off x="323528" y="1340768"/>
            <a:ext cx="8280920" cy="4536504"/>
          </a:xfrm>
        </p:spPr>
        <p:txBody>
          <a:bodyPr>
            <a:normAutofit fontScale="85000" lnSpcReduction="10000"/>
          </a:bodyPr>
          <a:lstStyle/>
          <a:p>
            <a:r>
              <a:rPr lang="fr-FR" dirty="0" smtClean="0"/>
              <a:t>Les plans de travail doivent permettre de travailler debout , assis-debout et assis (comptabilité).</a:t>
            </a:r>
            <a:endParaRPr lang="fr-BE" dirty="0" smtClean="0"/>
          </a:p>
          <a:p>
            <a:r>
              <a:rPr lang="fr-FR" dirty="0" smtClean="0"/>
              <a:t>Concernant le plan de travail, il devrait être réglable en hauteur si possible. </a:t>
            </a:r>
            <a:endParaRPr lang="fr-BE" dirty="0" smtClean="0"/>
          </a:p>
          <a:p>
            <a:r>
              <a:rPr lang="fr-FR" dirty="0" smtClean="0"/>
              <a:t>Un point d’eau permettant nettoyage et lavage des mains doit être présent.</a:t>
            </a:r>
            <a:endParaRPr lang="fr-BE" dirty="0" smtClean="0"/>
          </a:p>
          <a:p>
            <a:pPr lvl="0"/>
            <a:r>
              <a:rPr lang="fr-FR" b="1" dirty="0" smtClean="0"/>
              <a:t>Si les dimensions des charges sont constantes,</a:t>
            </a:r>
            <a:endParaRPr lang="fr-BE" dirty="0" smtClean="0"/>
          </a:p>
          <a:p>
            <a:pPr lvl="1"/>
            <a:r>
              <a:rPr lang="fr-FR" dirty="0" smtClean="0">
                <a:solidFill>
                  <a:schemeClr val="bg1"/>
                </a:solidFill>
              </a:rPr>
              <a:t>placer un </a:t>
            </a:r>
            <a:r>
              <a:rPr lang="fr-FR" b="1" dirty="0" smtClean="0">
                <a:solidFill>
                  <a:schemeClr val="bg1"/>
                </a:solidFill>
              </a:rPr>
              <a:t>support à hauteur fixe </a:t>
            </a:r>
            <a:r>
              <a:rPr lang="fr-FR" dirty="0" smtClean="0">
                <a:solidFill>
                  <a:schemeClr val="bg1"/>
                </a:solidFill>
              </a:rPr>
              <a:t>sur lequel sera dépose la charge ou la palette. La hauteur optimale du support est fonction de la hauteur de l’objet. L’objectif est de manipuler l’objet a une hauteur comprise entre 60 et 90 cm.</a:t>
            </a:r>
            <a:endParaRPr lang="fr-BE" dirty="0" smtClean="0">
              <a:solidFill>
                <a:schemeClr val="bg1"/>
              </a:solidFill>
            </a:endParaRPr>
          </a:p>
          <a:p>
            <a:pPr lvl="0"/>
            <a:r>
              <a:rPr lang="fr-FR" b="1" dirty="0" smtClean="0"/>
              <a:t>Si la hauteur des objets à manipuler varie,</a:t>
            </a:r>
            <a:endParaRPr lang="fr-BE" dirty="0" smtClean="0"/>
          </a:p>
          <a:p>
            <a:pPr lvl="1"/>
            <a:r>
              <a:rPr lang="fr-FR" dirty="0" smtClean="0">
                <a:solidFill>
                  <a:schemeClr val="bg1"/>
                </a:solidFill>
              </a:rPr>
              <a:t>utiliser </a:t>
            </a:r>
            <a:r>
              <a:rPr lang="fr-FR" b="1" dirty="0" smtClean="0">
                <a:solidFill>
                  <a:schemeClr val="bg1"/>
                </a:solidFill>
              </a:rPr>
              <a:t>un support réglable en hauteur</a:t>
            </a:r>
            <a:r>
              <a:rPr lang="fr-FR" dirty="0" smtClean="0">
                <a:solidFill>
                  <a:schemeClr val="bg1"/>
                </a:solidFill>
              </a:rPr>
              <a:t>, par exemple une table élévatrice. On peut ainsi adapter la hauteur de travail aux variations de dimensions de l’objet.</a:t>
            </a:r>
          </a:p>
          <a:p>
            <a:pPr lvl="1"/>
            <a:r>
              <a:rPr lang="fr-FR" dirty="0" smtClean="0">
                <a:solidFill>
                  <a:schemeClr val="bg1"/>
                </a:solidFill>
              </a:rPr>
              <a:t>	</a:t>
            </a:r>
          </a:p>
          <a:p>
            <a:pPr lvl="1"/>
            <a:r>
              <a:rPr lang="fr-FR" sz="2400" dirty="0" smtClean="0">
                <a:solidFill>
                  <a:schemeClr val="bg1"/>
                </a:solidFill>
              </a:rPr>
              <a:t>Pour une personne de 1,58m, il faut un plan de travail en préparation à 70cm environ</a:t>
            </a:r>
            <a:r>
              <a:rPr lang="fr-FR" dirty="0" smtClean="0"/>
              <a:t>.</a:t>
            </a:r>
            <a:endParaRPr lang="fr-BE" dirty="0">
              <a:solidFill>
                <a:schemeClr val="bg1"/>
              </a:solidFill>
            </a:endParaRPr>
          </a:p>
        </p:txBody>
      </p:sp>
      <p:sp>
        <p:nvSpPr>
          <p:cNvPr id="4" name="Espace réservé du numéro de diapositive 3"/>
          <p:cNvSpPr>
            <a:spLocks noGrp="1"/>
          </p:cNvSpPr>
          <p:nvPr>
            <p:ph type="sldNum" sz="quarter" idx="12"/>
          </p:nvPr>
        </p:nvSpPr>
        <p:spPr/>
        <p:txBody>
          <a:bodyPr/>
          <a:lstStyle/>
          <a:p>
            <a:fld id="{AB4838C2-4402-4263-92C7-FFF7644238DA}" type="slidenum">
              <a:rPr lang="fr-BE" smtClean="0"/>
              <a:pPr/>
              <a:t>28</a:t>
            </a:fld>
            <a:endParaRPr lang="fr-BE" dirty="0"/>
          </a:p>
        </p:txBody>
      </p:sp>
      <p:pic>
        <p:nvPicPr>
          <p:cNvPr id="6" name="Image 5" descr="C:\taff msa\admin\Newsletter\BD\VacheOK.gif"/>
          <p:cNvPicPr>
            <a:picLocks noChangeAspect="1"/>
          </p:cNvPicPr>
          <p:nvPr/>
        </p:nvPicPr>
        <p:blipFill>
          <a:blip r:embed="rId2" cstate="print"/>
          <a:srcRect/>
          <a:stretch>
            <a:fillRect/>
          </a:stretch>
        </p:blipFill>
        <p:spPr bwMode="auto">
          <a:xfrm>
            <a:off x="323528" y="5085184"/>
            <a:ext cx="614025" cy="720080"/>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smtClean="0"/>
              <a:t>Le magasin de vente : la banque</a:t>
            </a:r>
            <a:endParaRPr lang="fr-BE" dirty="0"/>
          </a:p>
        </p:txBody>
      </p:sp>
      <p:sp>
        <p:nvSpPr>
          <p:cNvPr id="3" name="Espace réservé du texte 2"/>
          <p:cNvSpPr>
            <a:spLocks noGrp="1"/>
          </p:cNvSpPr>
          <p:nvPr>
            <p:ph type="body" idx="1"/>
          </p:nvPr>
        </p:nvSpPr>
        <p:spPr/>
        <p:txBody>
          <a:bodyPr/>
          <a:lstStyle/>
          <a:p>
            <a:r>
              <a:rPr lang="fr-BE" dirty="0" smtClean="0"/>
              <a:t>Remplissage (par devant : ouverture vitrine ou arrière ?)</a:t>
            </a:r>
          </a:p>
          <a:p>
            <a:r>
              <a:rPr lang="fr-BE" dirty="0" smtClean="0"/>
              <a:t>Accès  des produits (profondeur, date de  péremption) </a:t>
            </a:r>
          </a:p>
          <a:p>
            <a:r>
              <a:rPr lang="fr-BE" dirty="0" smtClean="0"/>
              <a:t>Parking  : circulation</a:t>
            </a:r>
            <a:endParaRPr lang="fr-BE" dirty="0"/>
          </a:p>
        </p:txBody>
      </p:sp>
      <p:sp>
        <p:nvSpPr>
          <p:cNvPr id="4" name="Espace réservé du numéro de diapositive 3"/>
          <p:cNvSpPr>
            <a:spLocks noGrp="1"/>
          </p:cNvSpPr>
          <p:nvPr>
            <p:ph type="sldNum" sz="quarter" idx="12"/>
          </p:nvPr>
        </p:nvSpPr>
        <p:spPr/>
        <p:txBody>
          <a:bodyPr/>
          <a:lstStyle/>
          <a:p>
            <a:fld id="{AB4838C2-4402-4263-92C7-FFF7644238DA}" type="slidenum">
              <a:rPr lang="fr-BE" smtClean="0"/>
              <a:pPr/>
              <a:t>29</a:t>
            </a:fld>
            <a:endParaRPr lang="fr-BE" dirty="0"/>
          </a:p>
        </p:txBody>
      </p:sp>
      <p:pic>
        <p:nvPicPr>
          <p:cNvPr id="23555" name="Picture 3"/>
          <p:cNvPicPr>
            <a:picLocks noChangeAspect="1" noChangeArrowheads="1"/>
          </p:cNvPicPr>
          <p:nvPr/>
        </p:nvPicPr>
        <p:blipFill>
          <a:blip r:embed="rId2" cstate="print"/>
          <a:srcRect/>
          <a:stretch>
            <a:fillRect/>
          </a:stretch>
        </p:blipFill>
        <p:spPr bwMode="auto">
          <a:xfrm>
            <a:off x="251520" y="2708920"/>
            <a:ext cx="4032448" cy="3025991"/>
          </a:xfrm>
          <a:prstGeom prst="rect">
            <a:avLst/>
          </a:prstGeom>
          <a:noFill/>
          <a:ln w="9525">
            <a:noFill/>
            <a:miter lim="800000"/>
            <a:headEnd/>
            <a:tailEnd/>
          </a:ln>
          <a:effectLst/>
        </p:spPr>
      </p:pic>
      <p:pic>
        <p:nvPicPr>
          <p:cNvPr id="23557" name="Picture 5"/>
          <p:cNvPicPr>
            <a:picLocks noChangeAspect="1" noChangeArrowheads="1"/>
          </p:cNvPicPr>
          <p:nvPr/>
        </p:nvPicPr>
        <p:blipFill>
          <a:blip r:embed="rId3" cstate="print"/>
          <a:srcRect/>
          <a:stretch>
            <a:fillRect/>
          </a:stretch>
        </p:blipFill>
        <p:spPr bwMode="auto">
          <a:xfrm>
            <a:off x="5076056" y="4941168"/>
            <a:ext cx="3061197" cy="1728192"/>
          </a:xfrm>
          <a:prstGeom prst="rect">
            <a:avLst/>
          </a:prstGeom>
          <a:noFill/>
          <a:ln w="9525">
            <a:noFill/>
            <a:miter lim="800000"/>
            <a:headEnd/>
            <a:tailEnd/>
          </a:ln>
          <a:effectLst/>
        </p:spPr>
      </p:pic>
      <p:pic>
        <p:nvPicPr>
          <p:cNvPr id="26627" name="Picture 3"/>
          <p:cNvPicPr>
            <a:picLocks noChangeAspect="1" noChangeArrowheads="1"/>
          </p:cNvPicPr>
          <p:nvPr/>
        </p:nvPicPr>
        <p:blipFill>
          <a:blip r:embed="rId4" cstate="print"/>
          <a:srcRect/>
          <a:stretch>
            <a:fillRect/>
          </a:stretch>
        </p:blipFill>
        <p:spPr bwMode="auto">
          <a:xfrm>
            <a:off x="4427984" y="2204864"/>
            <a:ext cx="4572000" cy="2574925"/>
          </a:xfrm>
          <a:prstGeom prst="rect">
            <a:avLst/>
          </a:prstGeom>
          <a:noFill/>
          <a:ln w="9525">
            <a:noFill/>
            <a:miter lim="800000"/>
            <a:headEnd/>
            <a:tailEnd/>
          </a:ln>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re 1"/>
          <p:cNvSpPr>
            <a:spLocks noGrp="1"/>
          </p:cNvSpPr>
          <p:nvPr>
            <p:ph type="title"/>
          </p:nvPr>
        </p:nvSpPr>
        <p:spPr>
          <a:xfrm>
            <a:off x="457200" y="274638"/>
            <a:ext cx="8229600" cy="584775"/>
          </a:xfrm>
        </p:spPr>
        <p:txBody>
          <a:bodyPr/>
          <a:lstStyle/>
          <a:p>
            <a:pPr eaLnBrk="1" fontAlgn="auto" hangingPunct="1">
              <a:spcAft>
                <a:spcPts val="0"/>
              </a:spcAft>
              <a:defRPr/>
            </a:pPr>
            <a:r>
              <a:rPr lang="fr-FR" smtClean="0">
                <a:ea typeface="+mj-ea"/>
              </a:rPr>
              <a:t>Sommaire</a:t>
            </a:r>
          </a:p>
        </p:txBody>
      </p:sp>
      <p:sp>
        <p:nvSpPr>
          <p:cNvPr id="30723" name="Espace réservé du contenu 2"/>
          <p:cNvSpPr>
            <a:spLocks noGrp="1"/>
          </p:cNvSpPr>
          <p:nvPr>
            <p:ph idx="1"/>
          </p:nvPr>
        </p:nvSpPr>
        <p:spPr>
          <a:xfrm>
            <a:off x="539750" y="1341438"/>
            <a:ext cx="8064500" cy="4464050"/>
          </a:xfrm>
        </p:spPr>
        <p:txBody>
          <a:bodyPr/>
          <a:lstStyle/>
          <a:p>
            <a:pPr eaLnBrk="1" hangingPunct="1">
              <a:lnSpc>
                <a:spcPct val="135000"/>
              </a:lnSpc>
            </a:pPr>
            <a:r>
              <a:rPr lang="fr-FR" dirty="0" smtClean="0"/>
              <a:t>Accidentologie</a:t>
            </a:r>
          </a:p>
          <a:p>
            <a:pPr eaLnBrk="1" hangingPunct="1">
              <a:lnSpc>
                <a:spcPct val="135000"/>
              </a:lnSpc>
            </a:pPr>
            <a:r>
              <a:rPr lang="fr-FR" dirty="0" smtClean="0"/>
              <a:t>Quels sont vos risques ?</a:t>
            </a:r>
          </a:p>
          <a:p>
            <a:pPr eaLnBrk="1" hangingPunct="1">
              <a:lnSpc>
                <a:spcPct val="135000"/>
              </a:lnSpc>
            </a:pPr>
            <a:r>
              <a:rPr lang="fr-FR" dirty="0" smtClean="0"/>
              <a:t>Le projet : étapes</a:t>
            </a:r>
          </a:p>
          <a:p>
            <a:pPr eaLnBrk="1" hangingPunct="1">
              <a:lnSpc>
                <a:spcPct val="135000"/>
              </a:lnSpc>
            </a:pPr>
            <a:r>
              <a:rPr lang="fr-FR" dirty="0" smtClean="0"/>
              <a:t>Le projet : bâtiment</a:t>
            </a:r>
          </a:p>
          <a:p>
            <a:pPr eaLnBrk="1" hangingPunct="1">
              <a:lnSpc>
                <a:spcPct val="135000"/>
              </a:lnSpc>
            </a:pPr>
            <a:r>
              <a:rPr lang="fr-FR" dirty="0" smtClean="0"/>
              <a:t>Le projet : exemples par atelier</a:t>
            </a:r>
          </a:p>
          <a:p>
            <a:pPr eaLnBrk="1" hangingPunct="1">
              <a:lnSpc>
                <a:spcPct val="135000"/>
              </a:lnSpc>
            </a:pPr>
            <a:endParaRPr lang="fr-FR" dirty="0" smtClean="0"/>
          </a:p>
        </p:txBody>
      </p:sp>
      <p:sp>
        <p:nvSpPr>
          <p:cNvPr id="30724" name="Espace réservé du numéro de diapositive 3"/>
          <p:cNvSpPr txBox="1">
            <a:spLocks noGrp="1"/>
          </p:cNvSpPr>
          <p:nvPr/>
        </p:nvSpPr>
        <p:spPr bwMode="auto">
          <a:xfrm>
            <a:off x="3492500" y="6308725"/>
            <a:ext cx="5184775" cy="269875"/>
          </a:xfrm>
          <a:prstGeom prst="rect">
            <a:avLst/>
          </a:prstGeom>
          <a:noFill/>
          <a:ln w="9525">
            <a:noFill/>
            <a:miter lim="800000"/>
            <a:headEnd/>
            <a:tailEnd/>
          </a:ln>
        </p:spPr>
        <p:txBody>
          <a:bodyPr lIns="0" tIns="0" rIns="0" bIns="0"/>
          <a:lstStyle/>
          <a:p>
            <a:pPr algn="r"/>
            <a:r>
              <a:rPr lang="fr-FR" sz="1200">
                <a:solidFill>
                  <a:schemeClr val="bg1"/>
                </a:solidFill>
              </a:rPr>
              <a:t>Mission Wallonne - PreventAgri         </a:t>
            </a:r>
            <a:fld id="{3E65A9CE-49A4-4820-AEDA-91F26C0FD742}" type="slidenum">
              <a:rPr lang="fr-FR" sz="1200">
                <a:solidFill>
                  <a:schemeClr val="bg1"/>
                </a:solidFill>
              </a:rPr>
              <a:pPr algn="r"/>
              <a:t>3</a:t>
            </a:fld>
            <a:endParaRPr lang="fr-FR" sz="1200">
              <a:solidFill>
                <a:schemeClr val="bg1"/>
              </a:solidFill>
            </a:endParaRPr>
          </a:p>
        </p:txBody>
      </p:sp>
    </p:spTree>
  </p:cSld>
  <p:clrMapOvr>
    <a:masterClrMapping/>
  </p:clrMapOvr>
  <p:transition spd="med">
    <p:zoom/>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smtClean="0"/>
              <a:t>Exemple magasin de vente</a:t>
            </a:r>
            <a:endParaRPr lang="fr-BE" dirty="0"/>
          </a:p>
        </p:txBody>
      </p:sp>
      <p:sp>
        <p:nvSpPr>
          <p:cNvPr id="4" name="Espace réservé du numéro de diapositive 3"/>
          <p:cNvSpPr>
            <a:spLocks noGrp="1"/>
          </p:cNvSpPr>
          <p:nvPr>
            <p:ph type="sldNum" sz="quarter" idx="12"/>
          </p:nvPr>
        </p:nvSpPr>
        <p:spPr/>
        <p:txBody>
          <a:bodyPr/>
          <a:lstStyle/>
          <a:p>
            <a:fld id="{AB4838C2-4402-4263-92C7-FFF7644238DA}" type="slidenum">
              <a:rPr lang="fr-BE" smtClean="0"/>
              <a:pPr/>
              <a:t>30</a:t>
            </a:fld>
            <a:endParaRPr lang="fr-BE" dirty="0"/>
          </a:p>
        </p:txBody>
      </p:sp>
      <p:sp>
        <p:nvSpPr>
          <p:cNvPr id="24591" name="Text Box 15"/>
          <p:cNvSpPr txBox="1">
            <a:spLocks noChangeArrowheads="1"/>
          </p:cNvSpPr>
          <p:nvPr/>
        </p:nvSpPr>
        <p:spPr bwMode="auto">
          <a:xfrm>
            <a:off x="323528" y="2780928"/>
            <a:ext cx="2592288" cy="228600"/>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fr-BE" sz="1100" b="0" i="0" u="none" strike="noStrike" cap="none" normalizeH="0" baseline="0" dirty="0" smtClean="0">
                <a:ln>
                  <a:noFill/>
                </a:ln>
                <a:solidFill>
                  <a:schemeClr val="bg1"/>
                </a:solidFill>
                <a:effectLst/>
                <a:latin typeface="Arial" pitchFamily="34" charset="0"/>
                <a:cs typeface="Arial" pitchFamily="34" charset="0"/>
              </a:rPr>
              <a:t>Pour personnes de 1M60 environ</a:t>
            </a:r>
            <a:endParaRPr kumimoji="0" lang="fr-FR" sz="1800" b="0" i="0" u="none" strike="noStrike" cap="none" normalizeH="0" baseline="0" dirty="0" smtClean="0">
              <a:ln>
                <a:noFill/>
              </a:ln>
              <a:solidFill>
                <a:schemeClr val="bg1"/>
              </a:solidFill>
              <a:effectLst/>
              <a:latin typeface="Arial" pitchFamily="34" charset="0"/>
              <a:cs typeface="Arial" pitchFamily="34" charset="0"/>
            </a:endParaRPr>
          </a:p>
        </p:txBody>
      </p:sp>
      <p:pic>
        <p:nvPicPr>
          <p:cNvPr id="24592" name="Picture 16"/>
          <p:cNvPicPr>
            <a:picLocks noChangeAspect="1" noChangeArrowheads="1"/>
          </p:cNvPicPr>
          <p:nvPr/>
        </p:nvPicPr>
        <p:blipFill>
          <a:blip r:embed="rId2" cstate="print"/>
          <a:srcRect l="62733" t="21343" r="16149" b="20450"/>
          <a:stretch>
            <a:fillRect/>
          </a:stretch>
        </p:blipFill>
        <p:spPr bwMode="auto">
          <a:xfrm>
            <a:off x="3535084" y="1052736"/>
            <a:ext cx="5467808" cy="4824536"/>
          </a:xfrm>
          <a:prstGeom prst="rect">
            <a:avLst/>
          </a:prstGeom>
          <a:noFill/>
          <a:ln w="9525">
            <a:noFill/>
            <a:miter lim="800000"/>
            <a:headEnd/>
            <a:tailEnd/>
          </a:ln>
        </p:spPr>
      </p:pic>
      <p:grpSp>
        <p:nvGrpSpPr>
          <p:cNvPr id="3" name="Groupe 21"/>
          <p:cNvGrpSpPr/>
          <p:nvPr/>
        </p:nvGrpSpPr>
        <p:grpSpPr>
          <a:xfrm>
            <a:off x="179512" y="836712"/>
            <a:ext cx="2822169" cy="1872208"/>
            <a:chOff x="179512" y="836712"/>
            <a:chExt cx="2822169" cy="1872208"/>
          </a:xfrm>
        </p:grpSpPr>
        <p:grpSp>
          <p:nvGrpSpPr>
            <p:cNvPr id="5" name="Groupe 19"/>
            <p:cNvGrpSpPr/>
            <p:nvPr/>
          </p:nvGrpSpPr>
          <p:grpSpPr>
            <a:xfrm>
              <a:off x="179512" y="836712"/>
              <a:ext cx="2822169" cy="1872208"/>
              <a:chOff x="611559" y="914524"/>
              <a:chExt cx="2822169" cy="1872208"/>
            </a:xfrm>
          </p:grpSpPr>
          <p:pic>
            <p:nvPicPr>
              <p:cNvPr id="24580" name="Picture 4"/>
              <p:cNvPicPr>
                <a:picLocks noChangeAspect="1" noChangeArrowheads="1"/>
              </p:cNvPicPr>
              <p:nvPr/>
            </p:nvPicPr>
            <p:blipFill>
              <a:blip r:embed="rId3" cstate="print"/>
              <a:srcRect/>
              <a:stretch>
                <a:fillRect/>
              </a:stretch>
            </p:blipFill>
            <p:spPr bwMode="auto">
              <a:xfrm>
                <a:off x="611560" y="1196752"/>
                <a:ext cx="2822168" cy="1589980"/>
              </a:xfrm>
              <a:prstGeom prst="rect">
                <a:avLst/>
              </a:prstGeom>
              <a:noFill/>
            </p:spPr>
          </p:pic>
          <p:sp>
            <p:nvSpPr>
              <p:cNvPr id="24582" name="Text Box 6"/>
              <p:cNvSpPr txBox="1">
                <a:spLocks noChangeArrowheads="1"/>
              </p:cNvSpPr>
              <p:nvPr/>
            </p:nvSpPr>
            <p:spPr bwMode="auto">
              <a:xfrm>
                <a:off x="2545037" y="1922636"/>
                <a:ext cx="648072" cy="275520"/>
              </a:xfrm>
              <a:prstGeom prst="rect">
                <a:avLst/>
              </a:prstGeom>
              <a:ln>
                <a:solidFill>
                  <a:srgbClr val="FF0000"/>
                </a:solidFill>
                <a:headEnd/>
                <a:tailEn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fr-BE" sz="1100" b="0" i="0" u="none" strike="noStrike" cap="none" normalizeH="0" baseline="0" dirty="0" smtClean="0">
                    <a:ln>
                      <a:noFill/>
                    </a:ln>
                    <a:solidFill>
                      <a:schemeClr val="bg1"/>
                    </a:solidFill>
                    <a:effectLst/>
                    <a:latin typeface="Arial" pitchFamily="34" charset="0"/>
                    <a:cs typeface="Arial" pitchFamily="34" charset="0"/>
                  </a:rPr>
                  <a:t>106 cm</a:t>
                </a:r>
                <a:endParaRPr kumimoji="0" lang="fr-FR" sz="1800" b="0" i="0" u="none" strike="noStrike" cap="none" normalizeH="0" baseline="0" dirty="0" smtClean="0">
                  <a:ln>
                    <a:noFill/>
                  </a:ln>
                  <a:solidFill>
                    <a:schemeClr val="bg1"/>
                  </a:solidFill>
                  <a:effectLst/>
                  <a:latin typeface="Arial" pitchFamily="34" charset="0"/>
                  <a:cs typeface="Arial" pitchFamily="34" charset="0"/>
                </a:endParaRPr>
              </a:p>
            </p:txBody>
          </p:sp>
          <p:sp>
            <p:nvSpPr>
              <p:cNvPr id="24584" name="Text Box 8"/>
              <p:cNvSpPr txBox="1">
                <a:spLocks noChangeArrowheads="1"/>
              </p:cNvSpPr>
              <p:nvPr/>
            </p:nvSpPr>
            <p:spPr bwMode="auto">
              <a:xfrm>
                <a:off x="611559" y="2111152"/>
                <a:ext cx="565325" cy="275520"/>
              </a:xfrm>
              <a:prstGeom prst="rect">
                <a:avLst/>
              </a:prstGeom>
              <a:ln>
                <a:solidFill>
                  <a:srgbClr val="FF0000"/>
                </a:solidFill>
                <a:headEnd/>
                <a:tailEn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fr-BE" sz="1100" b="0" i="0" u="none" strike="noStrike" cap="none" normalizeH="0" baseline="0" dirty="0" smtClean="0">
                    <a:ln>
                      <a:noFill/>
                    </a:ln>
                    <a:solidFill>
                      <a:schemeClr val="bg1"/>
                    </a:solidFill>
                    <a:effectLst/>
                    <a:latin typeface="Arial" pitchFamily="34" charset="0"/>
                    <a:cs typeface="Arial" pitchFamily="34" charset="0"/>
                  </a:rPr>
                  <a:t>81 cm</a:t>
                </a:r>
                <a:endParaRPr kumimoji="0" lang="fr-FR" sz="1800" b="0" i="0" u="none" strike="noStrike" cap="none" normalizeH="0" baseline="0" dirty="0" smtClean="0">
                  <a:ln>
                    <a:noFill/>
                  </a:ln>
                  <a:solidFill>
                    <a:schemeClr val="bg1"/>
                  </a:solidFill>
                  <a:effectLst/>
                  <a:latin typeface="Arial" pitchFamily="34" charset="0"/>
                  <a:cs typeface="Arial" pitchFamily="34" charset="0"/>
                </a:endParaRPr>
              </a:p>
            </p:txBody>
          </p:sp>
          <p:sp>
            <p:nvSpPr>
              <p:cNvPr id="24590" name="Text Box 14"/>
              <p:cNvSpPr txBox="1">
                <a:spLocks noChangeArrowheads="1"/>
              </p:cNvSpPr>
              <p:nvPr/>
            </p:nvSpPr>
            <p:spPr bwMode="auto">
              <a:xfrm>
                <a:off x="1464916" y="914524"/>
                <a:ext cx="914400" cy="228600"/>
              </a:xfrm>
              <a:prstGeom prst="rect">
                <a:avLst/>
              </a:prstGeom>
              <a:ln>
                <a:solidFill>
                  <a:srgbClr val="FF0000"/>
                </a:solidFill>
                <a:headEnd/>
                <a:tailEn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fr-BE" sz="1100" b="0" i="0" u="none" strike="noStrike" cap="none" normalizeH="0" baseline="0" dirty="0" smtClean="0">
                    <a:ln>
                      <a:noFill/>
                    </a:ln>
                    <a:solidFill>
                      <a:schemeClr val="bg1"/>
                    </a:solidFill>
                    <a:effectLst/>
                    <a:latin typeface="Arial" pitchFamily="34" charset="0"/>
                    <a:cs typeface="Arial" pitchFamily="34" charset="0"/>
                  </a:rPr>
                  <a:t>Actuel</a:t>
                </a:r>
                <a:endParaRPr kumimoji="0" lang="fr-FR" sz="1800" b="0" i="0" u="none" strike="noStrike" cap="none" normalizeH="0" baseline="0" dirty="0" smtClean="0">
                  <a:ln>
                    <a:noFill/>
                  </a:ln>
                  <a:solidFill>
                    <a:schemeClr val="bg1"/>
                  </a:solidFill>
                  <a:effectLst/>
                  <a:latin typeface="Arial" pitchFamily="34" charset="0"/>
                  <a:cs typeface="Arial" pitchFamily="34" charset="0"/>
                </a:endParaRPr>
              </a:p>
            </p:txBody>
          </p:sp>
        </p:grpSp>
        <p:sp>
          <p:nvSpPr>
            <p:cNvPr id="24583" name="Line 7"/>
            <p:cNvSpPr>
              <a:spLocks noChangeShapeType="1"/>
            </p:cNvSpPr>
            <p:nvPr/>
          </p:nvSpPr>
          <p:spPr bwMode="auto">
            <a:xfrm flipH="1" flipV="1">
              <a:off x="971600" y="1844824"/>
              <a:ext cx="1" cy="688800"/>
            </a:xfrm>
            <a:prstGeom prst="line">
              <a:avLst/>
            </a:prstGeom>
            <a:noFill/>
            <a:ln w="22225">
              <a:solidFill>
                <a:srgbClr val="000000"/>
              </a:solidFill>
              <a:round/>
              <a:headEnd type="triangle" w="med" len="med"/>
              <a:tailEnd type="triangle" w="med" len="med"/>
            </a:ln>
          </p:spPr>
          <p:txBody>
            <a:bodyPr vert="horz" wrap="square" lIns="91440" tIns="45720" rIns="91440" bIns="45720" numCol="1" anchor="t" anchorCtr="0" compatLnSpc="1">
              <a:prstTxWarp prst="textNoShape">
                <a:avLst/>
              </a:prstTxWarp>
            </a:bodyPr>
            <a:lstStyle/>
            <a:p>
              <a:endParaRPr lang="fr-BE">
                <a:solidFill>
                  <a:schemeClr val="bg1"/>
                </a:solidFill>
              </a:endParaRPr>
            </a:p>
          </p:txBody>
        </p:sp>
        <p:sp>
          <p:nvSpPr>
            <p:cNvPr id="24581" name="Line 5"/>
            <p:cNvSpPr>
              <a:spLocks noChangeShapeType="1"/>
            </p:cNvSpPr>
            <p:nvPr/>
          </p:nvSpPr>
          <p:spPr bwMode="auto">
            <a:xfrm>
              <a:off x="1763688" y="1628800"/>
              <a:ext cx="0" cy="964320"/>
            </a:xfrm>
            <a:prstGeom prst="line">
              <a:avLst/>
            </a:prstGeom>
            <a:noFill/>
            <a:ln w="22225">
              <a:solidFill>
                <a:srgbClr val="000000"/>
              </a:solidFill>
              <a:round/>
              <a:headEnd type="triangle" w="med" len="med"/>
              <a:tailEnd type="triangle" w="med" len="med"/>
            </a:ln>
          </p:spPr>
          <p:txBody>
            <a:bodyPr vert="horz" wrap="square" lIns="91440" tIns="45720" rIns="91440" bIns="45720" numCol="1" anchor="t" anchorCtr="0" compatLnSpc="1">
              <a:prstTxWarp prst="textNoShape">
                <a:avLst/>
              </a:prstTxWarp>
            </a:bodyPr>
            <a:lstStyle/>
            <a:p>
              <a:endParaRPr lang="fr-BE">
                <a:solidFill>
                  <a:schemeClr val="bg1"/>
                </a:solidFill>
              </a:endParaRPr>
            </a:p>
          </p:txBody>
        </p:sp>
      </p:grpSp>
      <p:sp>
        <p:nvSpPr>
          <p:cNvPr id="24587" name="Text Box 11"/>
          <p:cNvSpPr txBox="1">
            <a:spLocks noChangeArrowheads="1"/>
          </p:cNvSpPr>
          <p:nvPr/>
        </p:nvSpPr>
        <p:spPr bwMode="auto">
          <a:xfrm>
            <a:off x="2123728" y="2204864"/>
            <a:ext cx="632048" cy="263042"/>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fr-BE" sz="1100" b="0" i="0" u="none" strike="noStrike" cap="none" normalizeH="0" baseline="0" dirty="0" smtClean="0">
                <a:ln>
                  <a:noFill/>
                </a:ln>
                <a:solidFill>
                  <a:schemeClr val="bg1"/>
                </a:solidFill>
                <a:effectLst/>
                <a:latin typeface="Arial" pitchFamily="34" charset="0"/>
                <a:cs typeface="Arial" pitchFamily="34" charset="0"/>
              </a:rPr>
              <a:t>70 cm</a:t>
            </a:r>
            <a:endParaRPr kumimoji="0" lang="fr-FR" sz="1800" b="0" i="0" u="none" strike="noStrike" cap="none" normalizeH="0" baseline="0" dirty="0" smtClean="0">
              <a:ln>
                <a:noFill/>
              </a:ln>
              <a:solidFill>
                <a:schemeClr val="bg1"/>
              </a:solidFill>
              <a:effectLst/>
              <a:latin typeface="Arial" pitchFamily="34" charset="0"/>
              <a:cs typeface="Arial" pitchFamily="34" charset="0"/>
            </a:endParaRPr>
          </a:p>
        </p:txBody>
      </p:sp>
      <p:sp>
        <p:nvSpPr>
          <p:cNvPr id="24589" name="Text Box 13"/>
          <p:cNvSpPr txBox="1">
            <a:spLocks noChangeArrowheads="1"/>
          </p:cNvSpPr>
          <p:nvPr/>
        </p:nvSpPr>
        <p:spPr bwMode="auto">
          <a:xfrm>
            <a:off x="179512" y="2420888"/>
            <a:ext cx="576064" cy="263042"/>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fr-BE" sz="1100" b="0" i="0" u="none" strike="noStrike" cap="none" normalizeH="0" baseline="0" dirty="0" smtClean="0">
                <a:ln>
                  <a:noFill/>
                </a:ln>
                <a:solidFill>
                  <a:schemeClr val="bg1"/>
                </a:solidFill>
                <a:effectLst/>
                <a:latin typeface="Arial" pitchFamily="34" charset="0"/>
                <a:cs typeface="Arial" pitchFamily="34" charset="0"/>
              </a:rPr>
              <a:t>70 cm</a:t>
            </a:r>
            <a:endParaRPr kumimoji="0" lang="fr-FR" sz="1800" b="0" i="0" u="none" strike="noStrike" cap="none" normalizeH="0" baseline="0" dirty="0" smtClean="0">
              <a:ln>
                <a:noFill/>
              </a:ln>
              <a:solidFill>
                <a:schemeClr val="bg1"/>
              </a:solidFill>
              <a:effectLst/>
              <a:latin typeface="Arial" pitchFamily="34" charset="0"/>
              <a:cs typeface="Arial" pitchFamily="34" charset="0"/>
            </a:endParaRPr>
          </a:p>
        </p:txBody>
      </p:sp>
      <p:grpSp>
        <p:nvGrpSpPr>
          <p:cNvPr id="6" name="Groupe 27"/>
          <p:cNvGrpSpPr/>
          <p:nvPr/>
        </p:nvGrpSpPr>
        <p:grpSpPr>
          <a:xfrm>
            <a:off x="107504" y="3212976"/>
            <a:ext cx="2959224" cy="1546225"/>
            <a:chOff x="107504" y="3212976"/>
            <a:chExt cx="2959224" cy="1546225"/>
          </a:xfrm>
        </p:grpSpPr>
        <p:pic>
          <p:nvPicPr>
            <p:cNvPr id="24593" name="Picture 17"/>
            <p:cNvPicPr>
              <a:picLocks noChangeAspect="1" noChangeArrowheads="1"/>
            </p:cNvPicPr>
            <p:nvPr/>
          </p:nvPicPr>
          <p:blipFill>
            <a:blip r:embed="rId4" cstate="print"/>
            <a:srcRect/>
            <a:stretch>
              <a:fillRect/>
            </a:stretch>
          </p:blipFill>
          <p:spPr bwMode="auto">
            <a:xfrm>
              <a:off x="323528" y="3212976"/>
              <a:ext cx="2743200" cy="1546225"/>
            </a:xfrm>
            <a:prstGeom prst="rect">
              <a:avLst/>
            </a:prstGeom>
            <a:noFill/>
          </p:spPr>
        </p:pic>
        <p:sp>
          <p:nvSpPr>
            <p:cNvPr id="24594" name="Line 18"/>
            <p:cNvSpPr>
              <a:spLocks noChangeShapeType="1"/>
            </p:cNvSpPr>
            <p:nvPr/>
          </p:nvSpPr>
          <p:spPr bwMode="auto">
            <a:xfrm>
              <a:off x="827584" y="3356992"/>
              <a:ext cx="0" cy="1371600"/>
            </a:xfrm>
            <a:prstGeom prst="line">
              <a:avLst/>
            </a:prstGeom>
            <a:noFill/>
            <a:ln w="22225">
              <a:solidFill>
                <a:srgbClr val="000000"/>
              </a:solidFill>
              <a:round/>
              <a:headEnd type="triangle" w="med" len="med"/>
              <a:tailEnd type="triangle" w="med" len="med"/>
            </a:ln>
          </p:spPr>
          <p:txBody>
            <a:bodyPr vert="horz" wrap="square" lIns="91440" tIns="45720" rIns="91440" bIns="45720" numCol="1" anchor="t" anchorCtr="0" compatLnSpc="1">
              <a:prstTxWarp prst="textNoShape">
                <a:avLst/>
              </a:prstTxWarp>
            </a:bodyPr>
            <a:lstStyle/>
            <a:p>
              <a:endParaRPr lang="fr-BE"/>
            </a:p>
          </p:txBody>
        </p:sp>
        <p:sp>
          <p:nvSpPr>
            <p:cNvPr id="24595" name="Text Box 19"/>
            <p:cNvSpPr txBox="1">
              <a:spLocks noChangeArrowheads="1"/>
            </p:cNvSpPr>
            <p:nvPr/>
          </p:nvSpPr>
          <p:spPr bwMode="auto">
            <a:xfrm>
              <a:off x="107504" y="4005064"/>
              <a:ext cx="571500" cy="228600"/>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fr-BE" sz="1100" b="0" i="0" u="none" strike="noStrike" cap="none" normalizeH="0" baseline="0" dirty="0" smtClean="0">
                  <a:ln>
                    <a:noFill/>
                  </a:ln>
                  <a:solidFill>
                    <a:schemeClr val="bg1"/>
                  </a:solidFill>
                  <a:effectLst/>
                  <a:latin typeface="Arial" pitchFamily="34" charset="0"/>
                  <a:cs typeface="Arial" pitchFamily="34" charset="0"/>
                </a:rPr>
                <a:t>60 cm</a:t>
              </a:r>
              <a:endParaRPr kumimoji="0" lang="fr-FR" sz="1800" b="0" i="0" u="none" strike="noStrike" cap="none" normalizeH="0" baseline="0" dirty="0" smtClean="0">
                <a:ln>
                  <a:noFill/>
                </a:ln>
                <a:solidFill>
                  <a:schemeClr val="bg1"/>
                </a:solidFill>
                <a:effectLst/>
                <a:latin typeface="Arial" pitchFamily="34" charset="0"/>
                <a:cs typeface="Arial" pitchFamily="34" charset="0"/>
              </a:endParaRPr>
            </a:p>
          </p:txBody>
        </p:sp>
        <p:sp>
          <p:nvSpPr>
            <p:cNvPr id="24596" name="Text Box 20"/>
            <p:cNvSpPr txBox="1">
              <a:spLocks noChangeArrowheads="1"/>
            </p:cNvSpPr>
            <p:nvPr/>
          </p:nvSpPr>
          <p:spPr bwMode="auto">
            <a:xfrm>
              <a:off x="107504" y="3573016"/>
              <a:ext cx="571500" cy="228600"/>
            </a:xfrm>
            <a:prstGeom prst="rect">
              <a:avLst/>
            </a:prstGeom>
            <a:ln>
              <a:solidFill>
                <a:srgbClr val="FF0000"/>
              </a:solidFill>
              <a:headEnd/>
              <a:tailEn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fr-BE" sz="1100" b="0" i="0" u="none" strike="noStrike" cap="none" normalizeH="0" baseline="0" smtClean="0">
                  <a:ln>
                    <a:noFill/>
                  </a:ln>
                  <a:solidFill>
                    <a:schemeClr val="bg1"/>
                  </a:solidFill>
                  <a:effectLst/>
                  <a:latin typeface="Arial" pitchFamily="34" charset="0"/>
                  <a:cs typeface="Arial" pitchFamily="34" charset="0"/>
                </a:rPr>
                <a:t>80 cm</a:t>
              </a:r>
              <a:endParaRPr kumimoji="0" lang="fr-FR" sz="1800" b="0" i="0" u="none" strike="noStrike" cap="none" normalizeH="0" baseline="0" smtClean="0">
                <a:ln>
                  <a:noFill/>
                </a:ln>
                <a:solidFill>
                  <a:schemeClr val="bg1"/>
                </a:solidFill>
                <a:effectLst/>
                <a:latin typeface="Arial" pitchFamily="34" charset="0"/>
                <a:cs typeface="Arial" pitchFamily="34" charset="0"/>
              </a:endParaRPr>
            </a:p>
          </p:txBody>
        </p:sp>
      </p:grpSp>
      <p:pic>
        <p:nvPicPr>
          <p:cNvPr id="24597" name="Picture 21"/>
          <p:cNvPicPr>
            <a:picLocks noChangeAspect="1" noChangeArrowheads="1"/>
          </p:cNvPicPr>
          <p:nvPr/>
        </p:nvPicPr>
        <p:blipFill>
          <a:blip r:embed="rId5" cstate="print"/>
          <a:srcRect/>
          <a:stretch>
            <a:fillRect/>
          </a:stretch>
        </p:blipFill>
        <p:spPr bwMode="auto">
          <a:xfrm>
            <a:off x="251520" y="4941168"/>
            <a:ext cx="2971800" cy="1674812"/>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smtClean="0"/>
              <a:t>Le matériel</a:t>
            </a:r>
            <a:endParaRPr lang="fr-BE" dirty="0"/>
          </a:p>
        </p:txBody>
      </p:sp>
      <p:sp>
        <p:nvSpPr>
          <p:cNvPr id="3" name="Espace réservé du texte 2"/>
          <p:cNvSpPr>
            <a:spLocks noGrp="1"/>
          </p:cNvSpPr>
          <p:nvPr>
            <p:ph type="body" idx="1"/>
          </p:nvPr>
        </p:nvSpPr>
        <p:spPr/>
        <p:txBody>
          <a:bodyPr/>
          <a:lstStyle/>
          <a:p>
            <a:r>
              <a:rPr lang="fr-BE" dirty="0" smtClean="0"/>
              <a:t>Equipement sur roulettes (attention au lissage du sol et passage entre les portes)</a:t>
            </a:r>
          </a:p>
          <a:p>
            <a:r>
              <a:rPr lang="fr-BE" dirty="0" smtClean="0"/>
              <a:t>Léger autant que possible</a:t>
            </a:r>
          </a:p>
          <a:p>
            <a:r>
              <a:rPr lang="fr-BE" dirty="0" smtClean="0"/>
              <a:t>Bacs : de lavage, de fermentation</a:t>
            </a:r>
          </a:p>
          <a:p>
            <a:r>
              <a:rPr lang="fr-BE" dirty="0" smtClean="0"/>
              <a:t>Portes : visibilité si travail à plusieurs, facilité d’ouverture</a:t>
            </a:r>
          </a:p>
          <a:p>
            <a:r>
              <a:rPr lang="fr-BE" dirty="0" smtClean="0"/>
              <a:t>Pompes : attention bruit (</a:t>
            </a:r>
            <a:r>
              <a:rPr lang="fr-BE" dirty="0" err="1" smtClean="0"/>
              <a:t>silent</a:t>
            </a:r>
            <a:r>
              <a:rPr lang="fr-BE" dirty="0" smtClean="0"/>
              <a:t> bloc, pièce séparée)</a:t>
            </a:r>
          </a:p>
          <a:p>
            <a:endParaRPr lang="fr-BE" dirty="0"/>
          </a:p>
        </p:txBody>
      </p:sp>
      <p:sp>
        <p:nvSpPr>
          <p:cNvPr id="4" name="Espace réservé du numéro de diapositive 3"/>
          <p:cNvSpPr>
            <a:spLocks noGrp="1"/>
          </p:cNvSpPr>
          <p:nvPr>
            <p:ph type="sldNum" sz="quarter" idx="12"/>
          </p:nvPr>
        </p:nvSpPr>
        <p:spPr/>
        <p:txBody>
          <a:bodyPr/>
          <a:lstStyle/>
          <a:p>
            <a:fld id="{AB4838C2-4402-4263-92C7-FFF7644238DA}" type="slidenum">
              <a:rPr lang="fr-BE" smtClean="0"/>
              <a:pPr/>
              <a:t>31</a:t>
            </a:fld>
            <a:endParaRPr lang="fr-BE" dirty="0"/>
          </a:p>
        </p:txBody>
      </p:sp>
      <p:pic>
        <p:nvPicPr>
          <p:cNvPr id="30722" name="Picture 2" descr="http://la-ferme-du-rialet.com/images/photo.jpg"/>
          <p:cNvPicPr>
            <a:picLocks noChangeAspect="1" noChangeArrowheads="1"/>
          </p:cNvPicPr>
          <p:nvPr/>
        </p:nvPicPr>
        <p:blipFill>
          <a:blip r:embed="rId2" cstate="print"/>
          <a:srcRect/>
          <a:stretch>
            <a:fillRect/>
          </a:stretch>
        </p:blipFill>
        <p:spPr bwMode="auto">
          <a:xfrm>
            <a:off x="539552" y="4077072"/>
            <a:ext cx="2651787" cy="1988840"/>
          </a:xfrm>
          <a:prstGeom prst="rect">
            <a:avLst/>
          </a:prstGeom>
          <a:noFill/>
        </p:spPr>
      </p:pic>
      <p:pic>
        <p:nvPicPr>
          <p:cNvPr id="30724" name="Picture 4" descr="BASSINE 73 L AVEC SUPPORT INOX ET ROUES"/>
          <p:cNvPicPr>
            <a:picLocks noChangeAspect="1" noChangeArrowheads="1"/>
          </p:cNvPicPr>
          <p:nvPr/>
        </p:nvPicPr>
        <p:blipFill>
          <a:blip r:embed="rId3" cstate="print"/>
          <a:srcRect/>
          <a:stretch>
            <a:fillRect/>
          </a:stretch>
        </p:blipFill>
        <p:spPr bwMode="auto">
          <a:xfrm>
            <a:off x="8100392" y="116632"/>
            <a:ext cx="923925" cy="1428750"/>
          </a:xfrm>
          <a:prstGeom prst="rect">
            <a:avLst/>
          </a:prstGeom>
          <a:noFill/>
        </p:spPr>
      </p:pic>
      <p:pic>
        <p:nvPicPr>
          <p:cNvPr id="30728" name="Picture 8" descr="REPARTITEUR Ø 65 (5X8) ALUMINIUM"/>
          <p:cNvPicPr>
            <a:picLocks noChangeAspect="1" noChangeArrowheads="1"/>
          </p:cNvPicPr>
          <p:nvPr/>
        </p:nvPicPr>
        <p:blipFill>
          <a:blip r:embed="rId4" cstate="print"/>
          <a:srcRect/>
          <a:stretch>
            <a:fillRect/>
          </a:stretch>
        </p:blipFill>
        <p:spPr bwMode="auto">
          <a:xfrm>
            <a:off x="4716016" y="4005064"/>
            <a:ext cx="2095500" cy="1571626"/>
          </a:xfrm>
          <a:prstGeom prst="rect">
            <a:avLst/>
          </a:prstGeom>
          <a:noFill/>
        </p:spPr>
      </p:pic>
      <p:pic>
        <p:nvPicPr>
          <p:cNvPr id="30730" name="Picture 10" descr="http://www.from-inox.fr/wp-content/uploads/2015/09/from-inox-Pompe-avec-chariot-552x450.jpg"/>
          <p:cNvPicPr>
            <a:picLocks noChangeAspect="1" noChangeArrowheads="1"/>
          </p:cNvPicPr>
          <p:nvPr/>
        </p:nvPicPr>
        <p:blipFill>
          <a:blip r:embed="rId5" cstate="print"/>
          <a:srcRect l="10912" t="4462" r="12705" b="6303"/>
          <a:stretch>
            <a:fillRect/>
          </a:stretch>
        </p:blipFill>
        <p:spPr bwMode="auto">
          <a:xfrm>
            <a:off x="7236296" y="4204427"/>
            <a:ext cx="1907704" cy="1816861"/>
          </a:xfrm>
          <a:prstGeom prst="rect">
            <a:avLst/>
          </a:prstGeom>
          <a:noFill/>
        </p:spPr>
      </p:pic>
      <p:pic>
        <p:nvPicPr>
          <p:cNvPr id="30726" name="Picture 6" descr="REPARTITEUR STE MAURE DROIT"/>
          <p:cNvPicPr>
            <a:picLocks noChangeAspect="1" noChangeArrowheads="1"/>
          </p:cNvPicPr>
          <p:nvPr/>
        </p:nvPicPr>
        <p:blipFill>
          <a:blip r:embed="rId6" cstate="print"/>
          <a:srcRect/>
          <a:stretch>
            <a:fillRect/>
          </a:stretch>
        </p:blipFill>
        <p:spPr bwMode="auto">
          <a:xfrm>
            <a:off x="3419872" y="4869160"/>
            <a:ext cx="2095500" cy="1609726"/>
          </a:xfrm>
          <a:prstGeom prst="rect">
            <a:avLst/>
          </a:prstGeom>
          <a:noFill/>
        </p:spPr>
      </p:pic>
      <p:sp>
        <p:nvSpPr>
          <p:cNvPr id="30732" name="AutoShape 12" descr="Résultat de recherche d'images pour &quot;pompe silent bloc&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BE"/>
          </a:p>
        </p:txBody>
      </p:sp>
      <p:sp>
        <p:nvSpPr>
          <p:cNvPr id="30734" name="AutoShape 14" descr="data:image/jpeg;base64,/9j/4AAQSkZJRgABAQAAAQABAAD/2wCEAAkGBxQSEhUUExQWFhUVGBgaGBYXGBgcGBgYGBoXFhgcGh4YHCggGBwnGxgYITEhJSkrLy4uHB8zODMsNygtLisBCgoKDg0OGhAQGiwkHyQsLCwsLCwsNSwsLCwsLCwsLCwsLCwsLCwsLCwsLCwsLCwsLCwsLCwsLCwsLCwsLCwsLP/AABEIAMIBAwMBIgACEQEDEQH/xAAcAAABBQEBAQAAAAAAAAAAAAAEAAIDBQYBBwj/xABEEAABAgMEBggDBQcEAQUAAAABAAIDESEEMUFRBRJhcYHwBhMikaGxwdEyQuEUUnKC8QcjM2KSssIWQ1OiFRdUg9Li/8QAGgEAAwEBAQEAAAAAAAAAAAAAAAECAwQFBv/EAC8RAAICAQMCBAQFBQAAAAAAAAABAhEDEiExBEEFE1FhMoGRoRQicbHwFUJS4fH/2gAMAwEAAhEDEQA/ADWQlMISIbCT+rVnEA2poEN0xMSM93BHaJ0jBkNWFDbubP8AumoLdIMcTUSJIN0ryiNGaXhgDVhwm7Ww2T8prr6bdM8XxSVSjvW3p/wv4FqcfhMvwgDyCAj6KiWmO6Zd+7a0nF1SdUCfHYioekXOFHngZeSzfSXS77LE1+siQy9tHNE5gXipvF/EKuoTUbox8MmnnScm9n/OWF9JNHizdWA4/vKljpazSJXyvvVOSs7H6Uwy8xHmLGiXaz5CmQqZdyGi9MPuwQPxOJ8gFxaj6Fxd7GpmuzWJi9LYxu1G7mz/ALpoWJ0htDv91w/DIeQRqHoZ6BXJNe+V5A3mXmvOIukYjr4jzvcUM6KTmUah+WejRdJQm3xWD8w9FAdOQP8AlB3T9l54SnNcQlqY/LRu4nSKAMXHh7qF3SeDg1x4BYpzziUp7UamPy0a53Spvyw+8/RRv6VZQ/FZYAbU2SNTHoRpXdKHn5WjvQruk0U4BUrWTKmhwBOtBnei2GmIdE01EdeGmWYRdlfEjMOs4tFw1aXXqohgDCZN07leQSANXKXiA7zKqIpUDO0YDe5x/MfSSjOhmZT3k+6sesCcIgV0idTKaJohppIDghdE2fqrU0bZf1N+qv4kQBUcd8rS07WeazkqLTbTNQ5tFTR7O4xmBoprTJyDan0V5NV0Z51nauA7VcCQPornwQi0DAuOXWvXHhWIDtR7bD/MfFrgmW+jAcnT8HDzITrWKs/EPVRaXowD+ZqljXJIy1iQlqiQAoKUokqOFGoks7Cj2MBdkkEiUiSC2sHVvmJjVdMZiVU7R2kLOAJQoLTnqg/3TTbQQWOGbSO8InRlgsYAlAr/ADRIh/yAXT0/DPJ8STuP5qLFmkx8pA/CAPJCaVgw7Swsi9oG6d4OYncVbQYMNvwwoY/ID5zRIjEXGW4AeQXRS9DydVO/Mf0/2jwPpPob7LGLBMtNWk3lp3DgqQt2L2r9o2jDHs/W1c+DWteyb+6h715DGtNJao7qrgyw0yPpei6jzcV3utmAlJOe+aTFmdlnWBdiNkumiaHi81QFjAnm5NeQbqJutS9AwiFBc+6WXPBdj2VzDIynsIUEKMRQG/BTCDEfdDedoa4nyTqxN1yRgTScxHWXRlo/9u8g5tI7iZSRcLQdpws8trnspwmFSxyfZmbz41zJfVFKE4PKuT0WtN5DJ7XewKFOgooc1p1QSQJiZkn5c12I/F4f8kAwmazmtGJkrU2N0/irjTcu9L9GHRz2NEQRS9pJ7JaGyLf5jOc9lypoOnH/AHRKtwOMvZHwumaRfmRU48F/D0eTe/nvU40UMYnks6NNu+6ujTEU3BPWh6JGkGjmC9xPFDWnRsORI+IVFTeDNU3/AJeIJ6wPgooGmXveGm43yySckNRkbJhogGNBiPndqkHumK4VARjjJDN7QfI3Cu+U0MnsHMbVdiJ8lFHV2ALaRVg/nb6qDTpAa2Zl2pzkcAThuU0R3bhD+ceDXlBdJ7RJoAl2ie5sjTL6KWxxW5TMtTWiRzPnuSQPUk4TSWds00o9tNsCidbQsQNMHET7/RCO0g44lBkkb/7c3VMyEZol+tKWQXmjrSbpr0boCesY3MUPD6SXV0r3Z5XiuNuEZe/7mxsViJx8Faw9FDFx8ETY7LqgTvRSjJnk3szbpPC8agpZI7gDtEQyCHAkEEEE3g0K8d0n+yW2GK7qjCMOZ1XOeQZTpMBprJe3uiAXkDih4ukoLfiisH5gsnKUudzuWLp8XFR+x4q39jtq+ePBb+HXd/iFJD/ZLL47V/TC9S9erWzpDZpfxWk7Kqkj6fg4Fx3NK2xY0/iR5nW9W4OsU19mYz/0zs4vixjuLB/iUv8AQVjb8r3b4jv8ZLTxdMtNzHnghXaQJuhO4kLoWOPoeW+szvmbKNvRSyNugN46x/uJU0PQ0FvwwYY/I32Vi6M83Qx/V9Ew9bg1g3gn1VKKXYh5sj5k/qQtswFwA3AJ3VJ5hxc2jc33XOpin/cPAN9lRnYhB2J4s5yTPsMQ3vf3keS47R/3nu4uPqUwJDZEDatF6xBaRrNrKddq7EsUAfFEh8Xt90O2BZg4asSGXToA4Ek8Emx/IwX7UY07e7ZDh+pWUc+6WSvv2hxNa3P2Nhj/AKg+qzwK83L8bPr+lVYYfoiYOU8KIoWuZiSN/wBAVeaO6ORIwm0Ma2XxRHPaOADdbwU0bNopo0WYUdjo9pWitnROMwyAhRBmxzpf9tU+CHidHY7QX6jQGiZAOAFZZopitVRcC2g85qazQwA4638SVMAQSB383KlsznFrQDMG+QMhPMyv8KKyYHEgDAzMgZSnPK/nBUY1RcMiCShtD1AHSJGShiWiadjO6/72Hs1j3AD/ACQGl3BzpTqGGQ+9rECQ20oBUqWHFnEJyb5n6LfdFrDDEFkQsb1hmdfVBcASZVvlJJsuC3MNY+gdpiMD+zD1q6jnEOFcRIySXqzicJy2GiSg1o8Xa5KaimntM0GNBGviZLT9CNPRoL3Mg6var2hO6lKrKE0N3qp9G210GI17TqlpvkKA0N+xaY5VJWYdRjc8bS57HtFkOkY1XRi0ZNa0ek0adBx3fHGiH8xHqqTR9ntcVodEtT2N/GGd0pIw2Cz3RLW12+LrHzK7HtxSPA+JXLU/1dL72FROjjB/EiD8zx6lQmwWJnxR4X9YPkqO2xIENxEOG17R85JAJxkJKs0laQ9mr1bGic6TnTeVDyV3+xrj6TVT8vb3lf7UaqJbdHM/3Wk7GvPkEM7pBYgZNDz+QAf9iFgrLaiHvbqgNYQdfGeqRq5SkdY/lU0HSEN7y2G7WM5yAPjSQUec0dH9OjJtcL+e5sNK6XYxwMJzHMpdIm6u1BDpUybWBjS5xkC7WYJ4ColPuVM9jxePFU+l4fWNkQRIg3TpXDuUxzSs2n4filClsegOtFpN0OE3frH1QUbSDx8Vps7OLP8AIrEW3SlqhwxBdFLoJEhI0IvlO8i4SnchIwHfOQWss/ojlx+GN/FI3MS3t+a2t/IAf7QgY+kIGNrjH8Ii+yzDYDr+7nFSMsp5xU+e/Q3XhmNcyZdRLZZcXWh/P8zgo2W6yymLPEO0lvo4qufC1hdVOscGmNKHJLzpGi8Pxe7+YadNQRLVso4v/wDyut06AezAhtOBmTLuAQj7A+c2scRsaU4aOizqwiedBLOqPMk+5X4HAv7fuyst2iIdoiuixJ6zpTAJAEgGiXAJrujUAggB05GR1jQ1I2FXX2Ut+J8Ib40If5phfBHxWmA0zu19b+wFQ65Z2RtJJdjI6M0PXWdJxn2RhxzOzzWps+mYMNohxH/vBc1oLia3HaqnSOk2QNaHZ3B5Mw6JKQAODNaopeTXdiHoeNDBcSZPcaukTSUqSuWSdMtxb3ZqRpdpFIcY/wDxlDv6QMBk6G9v4qX0VJbYOtTrYrmnBsKJOXkqPSukZtbCh64awmrz2yctg2KnIIws9K0eGhlDQ1HnLzToiyGhukToFnbrsZEmTIOfqmQpO8E8Ml2J+0F9NWzQRLE6xPjNUppC8tlnp+HLVeMZtO8XeB8FVa/1UsfTESPCBiNY3WMw1jQJAUnxQMV0mk7PFQ3uWkS2NxcTK9zpD+0L1+ywBDa1gqGANmMZUnuXmfRGwa8eGJTDO0fy3f8AaS9LhDhsKkuK7k5advekkAMz3pILPEpJzDIoiLZ5KPUSMqOki8KXrDId01DJWWgbHCixmsixTDa6c3ATuF0sygNJd9Fo1nLB1weXNpJjQZjCpIW4sFogkfurHEIzcWt8przmKfsNpkx+uzPVkZGRmWmcjXwNFsrBpF0SX7y1PncIY1W/3DyXdinqifOdbg8rI2ls90Q6Qit13zAZU9km6pEsFWxrVDF8Rn9QVF+0TRbmv61oeA+pDjMzprTkc5Hicli4ZJxuzK5ZNps9npoqeKLT7Gu6UaXa1gbDIJdfI7eeSrHoXEYyyiK4dpz3iWJIMlhog1oe1hn+U39xqrPQGmmtZ1cQ6uqXFpNxnIkbCszqUKVI2lq0i5xwA4nxQTohxII23+5Q0G3sf8L2H8wJUdstkKGO04A5Y9wqixaCttWlDBjdWWtfDdIgH5S7FpwN3dVdtvSJpMhAaNX70T0ACzlvtBiRC+WUhsFy7pJnbmLjXvTtj0ovv9VuDdTUg6ou+M+M0O/pRElIGGBsYT5qibCUgspOB7kWx6YlhE6TR/liEbmNHqpYHSG0mESY8b4pdmIW4bKeCrG2BxN3fTzRjbIBCkS0ducy4AXZzRuH5SGJpd7jV0U74pPooXWsn5Bxc8/5BPfZ2C6I3nco5M++OAd7IHsMfGJ+RncT/cSmWGFrRGzzmeFVKXwxieDfcq06O2MWh5ZDB1iJTcQ1tcSayoEh3RVxLbEJPbcJ5U8lGbTE++/+p3urLS0JtniuhFjXOYZEhxI4UqgTbR/xjvKYfIGfNx7RLt5J80oNmLiAMTJTOtpmSGsrsJ83ImzWtwY55DRLst7I+I3ngJ96Qbg1uOs+Q+FoDW7hTxMzxUlh0aXvAwN+7FQG2xfvdwaPILR6KY4QtZ7iXRLpm5oyymmDsfElPZcBsCgeJvDcBU+njXgpbQ7V2uNzRefptVh0e0R1j+2aTm/b/KNiLJo0/RLR+pD1660S7Y0Xd9+6S1MEzvQTbgMBhgJbEQ2grjSfjVI0SChD2+C6msFKmWzkJIAxto6IxRcGu3GXnJZ19gPWGE0F0QCZYBN0t15XsEQHu8jjxl+qx3TPQjn6togdmPB7QOcrweAu/RTYUjDusMT/AI38Wn2XfsDxe0jgtvojSDbbC6xo1YrKRoeLXZy+6U91hB9t30xCLHpMSLK4XtKMsdofDpqa7b9U3/lnTgtK+w1UEXRoBoBt2FUpuO6MsuCGWOmaBLXpJkWCWGG4A3TEMAf0bJ4rz61QTCiEd08sF6abANstvPisv0x0UWgPy5Pv3ocnJ7kYunhhjUODPQHidRQzBGEioY2owluq4kG8kD0UetSl4U74PWNa8uDfldPMXSAvog0I3W8f8Te/6KD7RiGN8fdSRIUMXPnwPsusdDH3jw9ygNhn2p2AaOHuiLVHdqQ3AymJGgvFDguCND+649w91K+K10Ger8LpS1sxOdyA+QD17z8zu9NOsbye8okWkC5jeM/dc+1O+60cPcoGDGzEkUvRZsx6lrZV1z5KM2qLgZbmt9kQ6NF6pvadMuOMjhK5AtwZuj3zlqlSDRrslHqRDeXcSVLD0a81kmDfuMfYZXuaN7gPVF2Nohw59Zq6zphzSSaUpq7UyJoZykfYi4NbQBrQKkXmpRQr9wd/VE/GTLNpHdIk+SHjdXOhP9PuVYf+KGBmdgJ8lGdCRb9R0s9V3sihpoDhxoYpquPAD1U9tjMb2AwnV/mlU34Vy4LtlgMmXTmW1IkZCtL7zsUL4sMGoeeAr4oAI0M0RYghiGJE1JJMhiaBelQtGQpAOYKACuWytFQdD9GgDrtWWsKA80+q10Fhpfz6bEDXqBQNDQGmYhNr8xmTxnNcteiJnXhnUiCk5UMrg4YjxCt2NF6nEKR2c3ILRU6L0odbq4o1Ig+U3OGbTiNoV5BMxRB23RbYrQHb2uxacwcEJBjvgkMjGhPZi3DYHfdO24pDov2TlSct590k1kYSunt7KSBFo5ktuRzBwPhzNCxGY4c/ojnN7jdLA8+ygeL/AB9CNnOBnLBHn/SPRsSxRxbrKJi6LCFz24iXl3ZBaawWiHHhNjwjOG/vacWnIiqs40EEFhE2mYIPcZ/RYWbtE2kmrrHHP7xo/wBsmmuJePMkNGw+zTEpX7+BpwuUf2UzzPgbvHnce0NkHBwLXVa4XEHFSFgx5ljz7oAqfsw/L5bLqb0JpXRHXQ3MN5HZ3gU3Tnxmr3q8DfiMDgkIeGGGxAHz/bbIYb3NIkQSJc9yVmOtOH9678QqPZbj9pmgtV4jNFHX78d2ct6xsDRjyQQCCJEeatGT25Bm2AzvG4GfkiIOi53z/pd7J+kXRIRMi4A1pOUzem6MssSOCSTK4TnKaYt6CBo8ZH/r6lNdBYGvbW4H5flOwnNK0aFe0Xjx9kJo+zvDzrZETwqJeaBI4I7AKMJ/MB6Lv2kG6GO8n2VvY9Cs1e08Tyk70CKg6MH3T3ID5Gbfa3NqGtHAnzKmfbnljCNUOc50yGtwIwlIcFpG6GBpqnngnt6PfymlwM8aoKSfoZsPiGusV2JCe7F0t591qI+h4oaeqa0OFwcKHZfjmo9Dwuvmwt1IzTJzTSe7bs5BaFpkZJ1hMxMU2qY6aiz1WOIBNAJDddetu7QTzSUiL6496q7T0Ucx/WgDVAmR670rK0vuUZgx3Gr3ne8y80LaLBaAKzI2O91rGvDRQE0xouwI8zVs53AXpmabKPRuh3FkqDWqZ3/yjzRf+lHPINJTrXBbCx6JEhOp58VbQNHtHBFmmnuAWKyhoDQKCnI3qwhWYzx/RHMs4HPOKnhMpdJBQLCgePip2wtnfeiNTd6cEmDekMiay/me9Nj2ZrmlpEwbwR5onV4eRS6vnLwqgDPHQTxRkZ7W4NoZDKouSWiDdgSSoeoLfQ/ym+e3dguAYG8XE4ig9uZBPacMMEwyoO4mfM5d/BBKIHt3nzG9B6TsDY0N0N4mCJGl2G7G5WIabyKi8DEcedyiJ5rlzyCpoow/Ry3OsEf7DaSepeT1ER3yn7hJw34cVugwih4H1p5qm6SaEZa4RY4drA4gi6Rzy5Cr+hunXkmxWkytEL+G43RWCg4+oQPk1ZaDvHhv2bvZc1e/Ed1227entiZ92Ur5p7tnBBILabM2INV7QWmoBAIO2Ry9eCr4miIc5ajBua3Dkq4dXHwkZ+6bqTkDfs2m+uCAMxbOjsOIC1zQdkvKXos1aNHssh6psyL2zycSb8azC9K6oHCounjs9c/Ue1WCHEHbY128AyPHHdemhNWeYRu1jwSsFgGtKQM8V6C7o9Z5/wAFk9rQpmWBjaBrQJYAeiqyVCmZ+x6LbITYN0kdDsDQJSltVqbMMAOeKc2FggsrmWUS+GvhwzwTuq/TPmaPdD/Wd3ofVNMPDkpDBGwcfDDYqfTGhetPWQzqRm3Olf8AyuleFodTnYuvgniEAZ7RGketJhxhqRm0IOOW8HA476K0iWYVaazzyuqotL6IEYAz1IjfgeLxsObTkh9FaROt1NoGrFbcTc4UqDi2t+GOZQweJ0YY6Uy4DEC6+5F2TQUJl4IlcVcBkr8eeSunu58VRNIGbZw0UuOan1ZGnPupWtvv525ruoecEAMbzxUjWd3iF0sFKJwHfzNAHAc/1XdXE96cB+mC6J7ZZ5IAYeRO/cui6/3C6Wk8miUrvPNAHNTZPauJ43evqkgCUm4TIGB23y5yxXZTGHsb/b2TSQOz3c88U1rpVO0EDZ9OaJCO34VA4EJrjSed/DHhJTPE6i/DnnjJM24YjEbZS7+CQyJ47/Pk5eCzHS/QHXtEWEdS0QjrNcL50NZYXA8MgFq3CmYPeMhXD9FCb5eH6b+bkDKnoj0hFshkOGpaIUhFYb6UmOcloGGV12xYXpPoiJAiNttkEojPiZg9uIOG7u3afQOmIdrgiNDxkHNxY7GcqhAPcs5ZcQPTuu7k1wu8DfzzkntfWqjcwA4SPgcCgQnw9YbR+o4Lsp7xfPH0XCO83HzHinkzO0d3fLnFAxobw+mOxMI9J7VI5s69/Dy5wXHXeXPomIi1ZX44/pRNLMlOW7OeC4RnKqAImjDm/bz6tcJiRu2enHBS6mXAeC5Xx555IBEYeyew+e+XObCw+xRD284jaPouATv/AFyQBAGcDnzzVV+l9FMjtAMwRVjxRzDWo9tqty2/LP1TSzDHzQMzmjdJPhv6i0yDh8L/AJXDMercNoqL9okhdJaObGaWvG4ijmuwcDgVU2K2vszxBtFWu+CJg7Lc4Yt4jILgfJomtmaXcEpS55kmh2IN4wx5zUnHCu6/BUI6JTnWXilPiOeZJ0JjnEACczu54K1g2Pq3DOhmfSVyaVkt0DWfRjqF4IBuGPHLzRz7OC2UgMKYKyiSNMDjkUE6GZkG9WkZtspI0EsN1OF6iwWh6trpsfUHvCprZZXQ3EHgcwoaouMrBu5JcLAcfNcSKJxUS5375+m5Nx2i8Z7Qnjm+m3nZcmRJmRrkkIkEhuMqnCfpPkpP7NZUxNaZc+SYH53H9PHnJOa2kjX2296AON7JAwIpspd3clRx2ba+e/n1UgIPZPj6HEiWWW9cNZju9Pb3QMHiCd4vvGedDjzVYjSMJ+i7R9qgicB5/fQ8JfeHrnfmty9vO/nmShtMNr2lpEwfDnmdUholsVrZFY2LDdNrxMHLZz6IuG/O/wAq89684scd2ibRqOmbHGPCE4mm4Zd2S9AhSIDmyINQRiL0AyUiWNLt30SA21Hlz5J7XT9e/FRClxw7J8ZEjnuTEdnjKR9vXauk4gX8zXRXDOm1MY6Z2i+nMygB1/M/1XHCeM+SusMq8jakCgBoFwKUhL1yT9Xhj5hckcUwGzkuuHPiklPFACAz70x0PuUjjMbMsOC5rCmSAGubO8jZJB26ytisdDiNBacMRtBwM8UfqqNzZ+/vmgZloFpfY3iHFJfCcZMiYzwDsn+eFaHS2dodq43cn2Un2DXEiJNN87+GS7BhiBtbgTgqjAiUw3VDXCW4buCsHRLkBAk4gt4DEq6s1huL78vdaWkRVjIJc6ZApiMDsCcZPFDUXZ7Qin3Su8r5BCWuzkdtvH3UXbHpoY0FxqKtxB8xig7XADztN+8o5jg6TrnC/aEDHjnrQGsmD81b9qf6iKeLALSQQZjZP1SWpdHGIM0lFMrUZaG/w87vpzNcLqyPA5jPfzVRNNZioN/v5KWWznd4bslJQ8jDj3V55Cc3xFLhxvw8tiZPL9DdzwuxRpPMXjnncgB3xDduv59d6bKYyI8PcFcLpVwx3YHn6pzwJTFfUXy52XoAad8jdznh4IY3zlsIy5z3IlxuLa03z7r5ePkx4xFc9ou5+skDK7StgZHhmG8Ta6Yr5c+xWX6NaVfYY32O0kmE4nqYhw2E5j64raS7qKo6RaEZaoZY6c72uuIIqCDmOaFA7NBOufrzzkpKHnmqyHRnTDmO+yWg9sfw3n5wMDtC1TXEG/kIEdNKVnsuPP0ThmE0cgc3JA7O6V6AHE5Xc88V3WlIHhs3qPWkQJUJ54TUgZhfzdz7pgdc4DKR55KV85rgG+W1IiW0YSzQB0u55F6Ul1w4pBADRTmiTjITnw7+e9cl553ccErRC1Q06wm4T4XTGSAsTTM0Ilx5kibJZQXUIumAbsKKuiWljRVzQPxD0xRmjdMQgQHRYd1ATI+Iqr0mbkGRHBt6jiNEq92fBWdqsjXyc0gkZSOsPcITqp+h/VUnYgvQIYGkAdoX5kYS2YIi2xntEm6pccTc0Z7d2Oy9VAc5jgRePEeyvIcQRWTbf4g4hTJVuVFg9ihuAOs4umZzdfM5D5Wyw2zvnM1r8PNVNtixJSA1Rc523IXDyF+VZNF2ofw3XYE99d94u3KSh9rgFh1m3eWzcoYg1hrsvxCtthrPxCr48AwzNt3ND7qkyJIEYZi896SI1IZqZg5VXVdmdGNs8TDAjxyRMLKfHZzzVDx7I6BEMJ85Xtdm2dDvzT2RdalxHgsTZO0FNpXZ4Z3Yc5pDx5MkxkTPnnnBJxw2/rz+iBjhErfQ04pMEpz+EzO6vhzsTH8SLiPWnNy7KkjeMcPDxQB0GVQKG8CtcOcdqRkDP5cR67ucwmNMqHC6d+7fzVSBufjzjzkgZG4SnSY9+eHemGm3b4J7SZ6pqDcfTm9NJkZG6dN+E+aoAoekmhxGZMdl7ag4hwuIxvTujGnDGnBjUjwqEffGDlcvvvWT6U6GcS202fsx4d2GsL9Uy8OZIaNtDfKn6ldlccOeKoujenG2qGHGkRvxtyN13f4hXjHYcNvugGcbSmB54rrXYHGcuCcRld4c+6YALsAPr3piJdasstu1d1lERS+orzsXQ3Wu4zwQA4uIvuzGCUpX/X6LrTLGZrVB2+0iGxzjgJjbs76KkiWwfS2nWwBICbiDqtFwwDnceJWciWePHGtEiaownWmEhcPEpsCyOc/rYtazkfmd/wDUXLS6MsBidp1B57sgtVE55TcnsZ2zaLeHfxHkbJ90irI2QyA1HSHOK1rYDWCgl5qNw1jcOOKd0NQ9TOWS1xIJ7DiKzld4GhWt0LpCHG+Yteb24TxkD5FVlrsIcLlTOs7obtYTmO/9cik6YVRtLU6RDm0kmQrTqO1mXH42kgd08UHYdJCK3tUfjShGZCIfBacRwn5FKuzKT7ovnar2TFQRTnNV1nsTQdYnWkaZD3N1b6YKDRkYwnBs9Zjv+pV2IQnOVc+d57ys2qNU7OMExUbs/opCJpKv0lpIQ+y2rvAe6SV8DbJXWLKXETKSz5cXVLjM5lJa6fcx1R9CPplWFZyb5iuNWmaqbNefwn1SSWJouWPPxfl9CpDcfwnwFEkkFErbjx/xUMS9u9y4kgAlwo7d6hNcKcG+N64kgBkX+Gfwz40TInw85riSAFafbyTHCZE8RXvSSQMwtj7OkuzSYBMqTJnOcr7gt78ySSSH2J2Gq5GNTuCSSYhzTUb/AFVloRo60iVNQ0woRJJJAnwDWwdsjd5qvtQmK7PNJJaIxl8BU2i8c5rVWISA3JJLZ8GeMUW9SsuKSSzNDjcVV6TFO9JJNgDaJMorfxDzC00dteHqR5JJKu5nEfaWgSkMFY6McSyuZ9EkljI0x8j7e4iG6VKKm0gOwN6SSIjycoDZcupJLoMT/9k="/>
          <p:cNvSpPr>
            <a:spLocks noChangeAspect="1" noChangeArrowheads="1"/>
          </p:cNvSpPr>
          <p:nvPr/>
        </p:nvSpPr>
        <p:spPr bwMode="auto">
          <a:xfrm>
            <a:off x="155575" y="-2743200"/>
            <a:ext cx="7620000" cy="5715000"/>
          </a:xfrm>
          <a:prstGeom prst="rect">
            <a:avLst/>
          </a:prstGeom>
          <a:noFill/>
        </p:spPr>
        <p:txBody>
          <a:bodyPr vert="horz" wrap="square" lIns="91440" tIns="45720" rIns="91440" bIns="45720" numCol="1" anchor="t" anchorCtr="0" compatLnSpc="1">
            <a:prstTxWarp prst="textNoShape">
              <a:avLst/>
            </a:prstTxWarp>
          </a:bodyPr>
          <a:lstStyle/>
          <a:p>
            <a:endParaRPr lang="fr-BE"/>
          </a:p>
        </p:txBody>
      </p:sp>
      <p:pic>
        <p:nvPicPr>
          <p:cNvPr id="30736" name="Picture 16" descr="http://i41.servimg.com/u/f41/17/31/06/39/dscn2910.jpg"/>
          <p:cNvPicPr>
            <a:picLocks noChangeAspect="1" noChangeArrowheads="1"/>
          </p:cNvPicPr>
          <p:nvPr/>
        </p:nvPicPr>
        <p:blipFill>
          <a:blip r:embed="rId7" cstate="print"/>
          <a:srcRect b="32556"/>
          <a:stretch>
            <a:fillRect/>
          </a:stretch>
        </p:blipFill>
        <p:spPr bwMode="auto">
          <a:xfrm>
            <a:off x="6588224" y="1700808"/>
            <a:ext cx="2016224" cy="1019865"/>
          </a:xfrm>
          <a:prstGeom prst="rect">
            <a:avLst/>
          </a:prstGeom>
          <a:no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smtClean="0"/>
              <a:t>Le marché</a:t>
            </a:r>
            <a:endParaRPr lang="fr-BE" dirty="0"/>
          </a:p>
        </p:txBody>
      </p:sp>
      <p:sp>
        <p:nvSpPr>
          <p:cNvPr id="3" name="Espace réservé du texte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2"/>
          </p:nvPr>
        </p:nvSpPr>
        <p:spPr/>
        <p:txBody>
          <a:bodyPr/>
          <a:lstStyle/>
          <a:p>
            <a:fld id="{AB4838C2-4402-4263-92C7-FFF7644238DA}" type="slidenum">
              <a:rPr lang="fr-BE" smtClean="0"/>
              <a:pPr/>
              <a:t>32</a:t>
            </a:fld>
            <a:endParaRPr lang="fr-BE" dirty="0"/>
          </a:p>
        </p:txBody>
      </p:sp>
      <p:pic>
        <p:nvPicPr>
          <p:cNvPr id="35842" name="Picture 2" descr="http://medias.alliancepastorale.fr/documents/0800844.jpg"/>
          <p:cNvPicPr>
            <a:picLocks noChangeAspect="1" noChangeArrowheads="1"/>
          </p:cNvPicPr>
          <p:nvPr/>
        </p:nvPicPr>
        <p:blipFill>
          <a:blip r:embed="rId2" cstate="print"/>
          <a:srcRect/>
          <a:stretch>
            <a:fillRect/>
          </a:stretch>
        </p:blipFill>
        <p:spPr bwMode="auto">
          <a:xfrm>
            <a:off x="2086786" y="4509120"/>
            <a:ext cx="3558909" cy="2348880"/>
          </a:xfrm>
          <a:prstGeom prst="rect">
            <a:avLst/>
          </a:prstGeom>
          <a:noFill/>
        </p:spPr>
      </p:pic>
      <p:pic>
        <p:nvPicPr>
          <p:cNvPr id="35844" name="Picture 4" descr="https://t2.ftcdn.net/jpg/00/05/65/45/500_F_5654537_kTAHQS4TtjzwAQjKHmzU76Shn4mjsfZS.jpg"/>
          <p:cNvPicPr>
            <a:picLocks noChangeAspect="1" noChangeArrowheads="1"/>
          </p:cNvPicPr>
          <p:nvPr/>
        </p:nvPicPr>
        <p:blipFill>
          <a:blip r:embed="rId3" cstate="print"/>
          <a:srcRect b="10201"/>
          <a:stretch>
            <a:fillRect/>
          </a:stretch>
        </p:blipFill>
        <p:spPr bwMode="auto">
          <a:xfrm>
            <a:off x="395536" y="1196753"/>
            <a:ext cx="3456384" cy="1787784"/>
          </a:xfrm>
          <a:prstGeom prst="rect">
            <a:avLst/>
          </a:prstGeom>
          <a:noFill/>
        </p:spPr>
      </p:pic>
      <p:pic>
        <p:nvPicPr>
          <p:cNvPr id="35846" name="Picture 6" descr="http://www.provence-guide.net/pix/600_w/20110901-103159_fromage_chevre_marche_greoux.jpg"/>
          <p:cNvPicPr>
            <a:picLocks noChangeAspect="1" noChangeArrowheads="1"/>
          </p:cNvPicPr>
          <p:nvPr/>
        </p:nvPicPr>
        <p:blipFill>
          <a:blip r:embed="rId4" cstate="print"/>
          <a:srcRect/>
          <a:stretch>
            <a:fillRect/>
          </a:stretch>
        </p:blipFill>
        <p:spPr bwMode="auto">
          <a:xfrm>
            <a:off x="4932040" y="1187632"/>
            <a:ext cx="3240360" cy="1825404"/>
          </a:xfrm>
          <a:prstGeom prst="rect">
            <a:avLst/>
          </a:prstGeom>
          <a:noFill/>
        </p:spPr>
      </p:pic>
      <p:pic>
        <p:nvPicPr>
          <p:cNvPr id="35848" name="Picture 8" descr="http://www.lacavernedupro.fr/1872-5104-large/vitrine-froide-de-marche-demontable.jpg"/>
          <p:cNvPicPr>
            <a:picLocks noChangeAspect="1" noChangeArrowheads="1"/>
          </p:cNvPicPr>
          <p:nvPr/>
        </p:nvPicPr>
        <p:blipFill>
          <a:blip r:embed="rId5" cstate="print"/>
          <a:srcRect t="11956" b="12488"/>
          <a:stretch>
            <a:fillRect/>
          </a:stretch>
        </p:blipFill>
        <p:spPr bwMode="auto">
          <a:xfrm>
            <a:off x="323528" y="3212976"/>
            <a:ext cx="2448272" cy="1849805"/>
          </a:xfrm>
          <a:prstGeom prst="rect">
            <a:avLst/>
          </a:prstGeom>
          <a:noFill/>
        </p:spPr>
      </p:pic>
      <p:sp>
        <p:nvSpPr>
          <p:cNvPr id="9" name="Rectangle 8"/>
          <p:cNvSpPr/>
          <p:nvPr/>
        </p:nvSpPr>
        <p:spPr>
          <a:xfrm>
            <a:off x="2915816" y="0"/>
            <a:ext cx="6228184" cy="1077218"/>
          </a:xfrm>
          <a:prstGeom prst="rect">
            <a:avLst/>
          </a:prstGeom>
        </p:spPr>
        <p:txBody>
          <a:bodyPr wrap="square">
            <a:spAutoFit/>
          </a:bodyPr>
          <a:lstStyle/>
          <a:p>
            <a:pPr algn="ctr"/>
            <a:r>
              <a:rPr lang="fr-BE" sz="1600" b="1" i="1" dirty="0" smtClean="0">
                <a:solidFill>
                  <a:schemeClr val="bg1"/>
                </a:solidFill>
              </a:rPr>
              <a:t>« Notre remorque de marché nous offre un tel gain de confort, et ça toute l’année, que nous n’envisageons pas de réduire ce mode de commercialisation au profit de la vente par intermédiaire. On peut ainsi préserver la marge de nos produits ».</a:t>
            </a:r>
            <a:endParaRPr lang="fr-BE" sz="1600" i="1" dirty="0">
              <a:solidFill>
                <a:schemeClr val="bg1"/>
              </a:solidFill>
            </a:endParaRPr>
          </a:p>
        </p:txBody>
      </p:sp>
      <p:pic>
        <p:nvPicPr>
          <p:cNvPr id="27649" name="Picture 1"/>
          <p:cNvPicPr>
            <a:picLocks noChangeAspect="1" noChangeArrowheads="1"/>
          </p:cNvPicPr>
          <p:nvPr/>
        </p:nvPicPr>
        <p:blipFill>
          <a:blip r:embed="rId6" cstate="print"/>
          <a:srcRect/>
          <a:stretch>
            <a:fillRect/>
          </a:stretch>
        </p:blipFill>
        <p:spPr bwMode="auto">
          <a:xfrm>
            <a:off x="5724128" y="3212976"/>
            <a:ext cx="3267075" cy="3276600"/>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BE" dirty="0" smtClean="0"/>
              <a:t>Espaces de stockage</a:t>
            </a:r>
            <a:endParaRPr lang="fr-BE" dirty="0"/>
          </a:p>
        </p:txBody>
      </p:sp>
      <p:sp>
        <p:nvSpPr>
          <p:cNvPr id="4" name="Espace réservé du texte 3"/>
          <p:cNvSpPr>
            <a:spLocks noGrp="1"/>
          </p:cNvSpPr>
          <p:nvPr>
            <p:ph type="body" idx="1"/>
          </p:nvPr>
        </p:nvSpPr>
        <p:spPr>
          <a:xfrm>
            <a:off x="395536" y="1196752"/>
            <a:ext cx="8280920" cy="5400600"/>
          </a:xfrm>
        </p:spPr>
        <p:txBody>
          <a:bodyPr>
            <a:normAutofit/>
          </a:bodyPr>
          <a:lstStyle/>
          <a:p>
            <a:pPr marL="0" lvl="0" eaLnBrk="0" fontAlgn="base" hangingPunct="0">
              <a:spcBef>
                <a:spcPct val="0"/>
              </a:spcBef>
              <a:spcAft>
                <a:spcPct val="0"/>
              </a:spcAft>
              <a:buClrTx/>
              <a:buSzTx/>
              <a:buNone/>
            </a:pPr>
            <a:r>
              <a:rPr lang="fr-FR" dirty="0" smtClean="0">
                <a:latin typeface="Calibri" pitchFamily="34" charset="0"/>
                <a:ea typeface="Times New Roman" pitchFamily="18" charset="0"/>
                <a:cs typeface="Calibri" pitchFamily="34" charset="0"/>
              </a:rPr>
              <a:t>&gt;Des zones de rangements pour les matériaux, des équipements en quantité suffisante et faciles d’accès (placards, tiroirs accessibles qui se ferment facilement, tableaux d’outils).</a:t>
            </a:r>
            <a:endParaRPr lang="fr-BE" sz="800" dirty="0" smtClean="0"/>
          </a:p>
          <a:p>
            <a:pPr marL="0" lvl="0" eaLnBrk="0" fontAlgn="base" hangingPunct="0">
              <a:spcBef>
                <a:spcPct val="0"/>
              </a:spcBef>
              <a:spcAft>
                <a:spcPct val="0"/>
              </a:spcAft>
              <a:buClrTx/>
              <a:buSzTx/>
              <a:buNone/>
            </a:pPr>
            <a:r>
              <a:rPr lang="fr-FR" dirty="0" smtClean="0">
                <a:latin typeface="Calibri" pitchFamily="34" charset="0"/>
                <a:ea typeface="Times New Roman" pitchFamily="18" charset="0"/>
                <a:cs typeface="Calibri" pitchFamily="34" charset="0"/>
              </a:rPr>
              <a:t>&gt;Les matériaux sont rangés par fonction : recouvrement, bases, maintien, amorti...</a:t>
            </a:r>
            <a:endParaRPr lang="fr-BE" sz="800" dirty="0" smtClean="0"/>
          </a:p>
          <a:p>
            <a:pPr marL="0" lvl="0" eaLnBrk="0" fontAlgn="base" hangingPunct="0">
              <a:spcBef>
                <a:spcPct val="0"/>
              </a:spcBef>
              <a:spcAft>
                <a:spcPct val="0"/>
              </a:spcAft>
              <a:buClrTx/>
              <a:buSzTx/>
              <a:buNone/>
            </a:pPr>
            <a:r>
              <a:rPr lang="fr-FR" i="1" dirty="0" smtClean="0">
                <a:latin typeface="Calibri" pitchFamily="34" charset="0"/>
                <a:ea typeface="Times New Roman" pitchFamily="18" charset="0"/>
                <a:cs typeface="Calibri" pitchFamily="34" charset="0"/>
              </a:rPr>
              <a:t>Pour se faire, un listing des outils existants devra être réalisés.</a:t>
            </a:r>
            <a:endParaRPr lang="fr-BE" sz="800" dirty="0" smtClean="0"/>
          </a:p>
          <a:p>
            <a:pPr lvl="0"/>
            <a:r>
              <a:rPr lang="fr-FR" dirty="0" smtClean="0">
                <a:latin typeface="Calibri" pitchFamily="34" charset="0"/>
                <a:ea typeface="MS Mincho" pitchFamily="49" charset="-128"/>
                <a:cs typeface="Times New Roman" pitchFamily="18" charset="0"/>
              </a:rPr>
              <a:t>Pour la banque réfrigérée, </a:t>
            </a:r>
          </a:p>
          <a:p>
            <a:pPr lvl="1"/>
            <a:r>
              <a:rPr lang="fr-FR" dirty="0" smtClean="0">
                <a:solidFill>
                  <a:schemeClr val="bg1"/>
                </a:solidFill>
                <a:latin typeface="Calibri" pitchFamily="34" charset="0"/>
                <a:ea typeface="MS Mincho" pitchFamily="49" charset="-128"/>
                <a:cs typeface="Times New Roman" pitchFamily="18" charset="0"/>
              </a:rPr>
              <a:t>Remplissage par l'avant (</a:t>
            </a:r>
            <a:r>
              <a:rPr lang="fr-FR" dirty="0" err="1" smtClean="0">
                <a:solidFill>
                  <a:schemeClr val="bg1"/>
                </a:solidFill>
                <a:latin typeface="Calibri" pitchFamily="34" charset="0"/>
                <a:ea typeface="MS Mincho" pitchFamily="49" charset="-128"/>
                <a:cs typeface="Times New Roman" pitchFamily="18" charset="0"/>
              </a:rPr>
              <a:t>verrin</a:t>
            </a:r>
            <a:r>
              <a:rPr lang="fr-FR" dirty="0" smtClean="0">
                <a:solidFill>
                  <a:schemeClr val="bg1"/>
                </a:solidFill>
                <a:latin typeface="Calibri" pitchFamily="34" charset="0"/>
                <a:ea typeface="MS Mincho" pitchFamily="49" charset="-128"/>
                <a:cs typeface="Times New Roman" pitchFamily="18" charset="0"/>
              </a:rPr>
              <a:t>)</a:t>
            </a:r>
          </a:p>
          <a:p>
            <a:pPr lvl="1"/>
            <a:r>
              <a:rPr lang="fr-FR" dirty="0" smtClean="0">
                <a:solidFill>
                  <a:schemeClr val="bg1"/>
                </a:solidFill>
                <a:latin typeface="Calibri" pitchFamily="34" charset="0"/>
                <a:ea typeface="MS Mincho" pitchFamily="49" charset="-128"/>
                <a:cs typeface="Calibri" pitchFamily="34" charset="0"/>
              </a:rPr>
              <a:t>les préparations sont présentés </a:t>
            </a:r>
          </a:p>
          <a:p>
            <a:pPr lvl="1"/>
            <a:r>
              <a:rPr lang="fr-FR" dirty="0" smtClean="0">
                <a:solidFill>
                  <a:schemeClr val="bg1"/>
                </a:solidFill>
                <a:latin typeface="Calibri" pitchFamily="34" charset="0"/>
                <a:ea typeface="MS Mincho" pitchFamily="49" charset="-128"/>
                <a:cs typeface="Calibri" pitchFamily="34" charset="0"/>
              </a:rPr>
              <a:t>avec la date de péremption la plus</a:t>
            </a:r>
          </a:p>
          <a:p>
            <a:pPr lvl="1"/>
            <a:r>
              <a:rPr lang="fr-FR" dirty="0" smtClean="0">
                <a:solidFill>
                  <a:schemeClr val="bg1"/>
                </a:solidFill>
                <a:latin typeface="Calibri" pitchFamily="34" charset="0"/>
                <a:ea typeface="MS Mincho" pitchFamily="49" charset="-128"/>
                <a:cs typeface="Calibri" pitchFamily="34" charset="0"/>
              </a:rPr>
              <a:t> proche au plus près de la vendeuse</a:t>
            </a:r>
            <a:r>
              <a:rPr lang="fr-FR" dirty="0" smtClean="0">
                <a:solidFill>
                  <a:schemeClr val="bg1"/>
                </a:solidFill>
                <a:latin typeface="Trebuchet MS" pitchFamily="34" charset="0"/>
                <a:ea typeface="MS Mincho" pitchFamily="49" charset="-128"/>
                <a:cs typeface="Times New Roman" pitchFamily="18" charset="0"/>
              </a:rPr>
              <a:t>.</a:t>
            </a:r>
            <a:endParaRPr lang="fr-FR" sz="3400" dirty="0" smtClean="0">
              <a:solidFill>
                <a:schemeClr val="bg1"/>
              </a:solidFill>
            </a:endParaRPr>
          </a:p>
          <a:p>
            <a:endParaRPr lang="fr-BE" dirty="0"/>
          </a:p>
        </p:txBody>
      </p:sp>
      <p:pic>
        <p:nvPicPr>
          <p:cNvPr id="23554" name="Image 1" descr="Résultat de recherche d'images pour &quot;abaque port de charge&quot;"/>
          <p:cNvPicPr>
            <a:picLocks noChangeAspect="1" noChangeArrowheads="1"/>
          </p:cNvPicPr>
          <p:nvPr/>
        </p:nvPicPr>
        <p:blipFill>
          <a:blip r:embed="rId2" cstate="print"/>
          <a:srcRect/>
          <a:stretch>
            <a:fillRect/>
          </a:stretch>
        </p:blipFill>
        <p:spPr bwMode="auto">
          <a:xfrm>
            <a:off x="4860032" y="3501008"/>
            <a:ext cx="3838575" cy="2971800"/>
          </a:xfrm>
          <a:prstGeom prst="rect">
            <a:avLst/>
          </a:prstGeom>
          <a:noFill/>
        </p:spPr>
      </p:pic>
      <p:pic>
        <p:nvPicPr>
          <p:cNvPr id="23553" name="Image 8" descr="VacheOK"/>
          <p:cNvPicPr>
            <a:picLocks noChangeAspect="1" noChangeArrowheads="1"/>
          </p:cNvPicPr>
          <p:nvPr/>
        </p:nvPicPr>
        <p:blipFill>
          <a:blip r:embed="rId3" cstate="print"/>
          <a:srcRect/>
          <a:stretch>
            <a:fillRect/>
          </a:stretch>
        </p:blipFill>
        <p:spPr bwMode="auto">
          <a:xfrm>
            <a:off x="7740352" y="169642"/>
            <a:ext cx="864096" cy="1017849"/>
          </a:xfrm>
          <a:prstGeom prst="rect">
            <a:avLst/>
          </a:prstGeo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smtClean="0"/>
              <a:t>Le frigo</a:t>
            </a:r>
            <a:endParaRPr lang="fr-BE" dirty="0"/>
          </a:p>
        </p:txBody>
      </p:sp>
      <p:sp>
        <p:nvSpPr>
          <p:cNvPr id="3" name="Espace réservé du texte 2"/>
          <p:cNvSpPr>
            <a:spLocks noGrp="1"/>
          </p:cNvSpPr>
          <p:nvPr>
            <p:ph type="body" idx="1"/>
          </p:nvPr>
        </p:nvSpPr>
        <p:spPr>
          <a:xfrm>
            <a:off x="5004048" y="260648"/>
            <a:ext cx="3456384" cy="4320480"/>
          </a:xfrm>
        </p:spPr>
        <p:txBody>
          <a:bodyPr>
            <a:normAutofit/>
          </a:bodyPr>
          <a:lstStyle/>
          <a:p>
            <a:pPr>
              <a:spcAft>
                <a:spcPts val="600"/>
              </a:spcAft>
            </a:pPr>
            <a:r>
              <a:rPr lang="fr-BE" dirty="0" smtClean="0"/>
              <a:t>Le plus lourd en bas</a:t>
            </a:r>
          </a:p>
          <a:p>
            <a:pPr>
              <a:spcAft>
                <a:spcPts val="600"/>
              </a:spcAft>
            </a:pPr>
            <a:r>
              <a:rPr lang="fr-BE" dirty="0" smtClean="0"/>
              <a:t>Accès en hauteur</a:t>
            </a:r>
          </a:p>
          <a:p>
            <a:pPr>
              <a:spcAft>
                <a:spcPts val="600"/>
              </a:spcAft>
            </a:pPr>
            <a:r>
              <a:rPr lang="fr-BE" dirty="0" smtClean="0"/>
              <a:t>Eclairage</a:t>
            </a:r>
          </a:p>
          <a:p>
            <a:pPr>
              <a:spcAft>
                <a:spcPts val="600"/>
              </a:spcAft>
            </a:pPr>
            <a:r>
              <a:rPr lang="fr-BE" dirty="0" smtClean="0"/>
              <a:t>Quantité produit selon saison ?</a:t>
            </a:r>
          </a:p>
          <a:p>
            <a:pPr>
              <a:spcAft>
                <a:spcPts val="600"/>
              </a:spcAft>
            </a:pPr>
            <a:r>
              <a:rPr lang="fr-BE" dirty="0" smtClean="0"/>
              <a:t>Lavage</a:t>
            </a:r>
          </a:p>
          <a:p>
            <a:pPr>
              <a:spcAft>
                <a:spcPts val="600"/>
              </a:spcAft>
            </a:pPr>
            <a:r>
              <a:rPr lang="fr-BE" dirty="0" smtClean="0"/>
              <a:t>Accessibilité</a:t>
            </a:r>
          </a:p>
          <a:p>
            <a:pPr>
              <a:spcAft>
                <a:spcPts val="600"/>
              </a:spcAft>
            </a:pPr>
            <a:r>
              <a:rPr lang="fr-BE" dirty="0" smtClean="0"/>
              <a:t>Manutention (outils ?)</a:t>
            </a:r>
          </a:p>
          <a:p>
            <a:endParaRPr lang="fr-BE" dirty="0"/>
          </a:p>
        </p:txBody>
      </p:sp>
      <p:sp>
        <p:nvSpPr>
          <p:cNvPr id="4" name="Espace réservé du numéro de diapositive 3"/>
          <p:cNvSpPr>
            <a:spLocks noGrp="1"/>
          </p:cNvSpPr>
          <p:nvPr>
            <p:ph type="sldNum" sz="quarter" idx="12"/>
          </p:nvPr>
        </p:nvSpPr>
        <p:spPr/>
        <p:txBody>
          <a:bodyPr/>
          <a:lstStyle/>
          <a:p>
            <a:fld id="{AB4838C2-4402-4263-92C7-FFF7644238DA}" type="slidenum">
              <a:rPr lang="fr-BE" smtClean="0"/>
              <a:pPr/>
              <a:t>34</a:t>
            </a:fld>
            <a:endParaRPr lang="fr-BE" dirty="0"/>
          </a:p>
        </p:txBody>
      </p:sp>
      <p:pic>
        <p:nvPicPr>
          <p:cNvPr id="24579" name="Picture 3"/>
          <p:cNvPicPr>
            <a:picLocks noChangeAspect="1" noChangeArrowheads="1"/>
          </p:cNvPicPr>
          <p:nvPr/>
        </p:nvPicPr>
        <p:blipFill>
          <a:blip r:embed="rId2" cstate="print"/>
          <a:srcRect/>
          <a:stretch>
            <a:fillRect/>
          </a:stretch>
        </p:blipFill>
        <p:spPr bwMode="auto">
          <a:xfrm rot="5400000">
            <a:off x="-93588" y="1613867"/>
            <a:ext cx="5082703" cy="3816424"/>
          </a:xfrm>
          <a:prstGeom prst="rect">
            <a:avLst/>
          </a:prstGeom>
          <a:noFill/>
          <a:ln w="9525">
            <a:noFill/>
            <a:miter lim="800000"/>
            <a:headEnd/>
            <a:tailEnd/>
          </a:ln>
          <a:effectLst/>
        </p:spPr>
      </p:pic>
      <p:pic>
        <p:nvPicPr>
          <p:cNvPr id="32771" name="Picture 3"/>
          <p:cNvPicPr>
            <a:picLocks noChangeAspect="1" noChangeArrowheads="1"/>
          </p:cNvPicPr>
          <p:nvPr/>
        </p:nvPicPr>
        <p:blipFill>
          <a:blip r:embed="rId3" cstate="print"/>
          <a:srcRect l="10000" t="5010" r="10000"/>
          <a:stretch>
            <a:fillRect/>
          </a:stretch>
        </p:blipFill>
        <p:spPr bwMode="auto">
          <a:xfrm>
            <a:off x="4427984" y="4077072"/>
            <a:ext cx="1152128" cy="1365342"/>
          </a:xfrm>
          <a:prstGeom prst="rect">
            <a:avLst/>
          </a:prstGeom>
          <a:noFill/>
          <a:ln w="9525">
            <a:noFill/>
            <a:miter lim="800000"/>
            <a:headEnd/>
            <a:tailEnd/>
          </a:ln>
          <a:effectLst/>
        </p:spPr>
      </p:pic>
      <p:pic>
        <p:nvPicPr>
          <p:cNvPr id="32774" name="Picture 6"/>
          <p:cNvPicPr>
            <a:picLocks noChangeAspect="1" noChangeArrowheads="1"/>
          </p:cNvPicPr>
          <p:nvPr/>
        </p:nvPicPr>
        <p:blipFill>
          <a:blip r:embed="rId4" cstate="print"/>
          <a:srcRect l="11111"/>
          <a:stretch>
            <a:fillRect/>
          </a:stretch>
        </p:blipFill>
        <p:spPr bwMode="auto">
          <a:xfrm>
            <a:off x="5652120" y="4077072"/>
            <a:ext cx="1224136" cy="1377153"/>
          </a:xfrm>
          <a:prstGeom prst="rect">
            <a:avLst/>
          </a:prstGeom>
          <a:noFill/>
          <a:ln w="9525">
            <a:noFill/>
            <a:miter lim="800000"/>
            <a:headEnd/>
            <a:tailEnd/>
          </a:ln>
          <a:effectLst/>
        </p:spPr>
      </p:pic>
      <p:pic>
        <p:nvPicPr>
          <p:cNvPr id="32777" name="Picture 9"/>
          <p:cNvPicPr>
            <a:picLocks noChangeAspect="1" noChangeArrowheads="1"/>
          </p:cNvPicPr>
          <p:nvPr/>
        </p:nvPicPr>
        <p:blipFill>
          <a:blip r:embed="rId5" cstate="print"/>
          <a:srcRect l="17647" r="17647"/>
          <a:stretch>
            <a:fillRect/>
          </a:stretch>
        </p:blipFill>
        <p:spPr bwMode="auto">
          <a:xfrm>
            <a:off x="6948264" y="4077072"/>
            <a:ext cx="864096" cy="1335421"/>
          </a:xfrm>
          <a:prstGeom prst="rect">
            <a:avLst/>
          </a:prstGeom>
          <a:noFill/>
          <a:ln w="9525">
            <a:noFill/>
            <a:miter lim="800000"/>
            <a:headEnd/>
            <a:tailEnd/>
          </a:ln>
          <a:effectLst/>
        </p:spPr>
      </p:pic>
      <p:pic>
        <p:nvPicPr>
          <p:cNvPr id="32779" name="Picture 11" descr="Chariot plate-forme à niveau constant"/>
          <p:cNvPicPr>
            <a:picLocks noChangeAspect="1" noChangeArrowheads="1"/>
          </p:cNvPicPr>
          <p:nvPr/>
        </p:nvPicPr>
        <p:blipFill>
          <a:blip r:embed="rId6" cstate="print"/>
          <a:srcRect/>
          <a:stretch>
            <a:fillRect/>
          </a:stretch>
        </p:blipFill>
        <p:spPr bwMode="auto">
          <a:xfrm>
            <a:off x="7884368" y="4221088"/>
            <a:ext cx="1270735" cy="1116708"/>
          </a:xfrm>
          <a:prstGeom prst="rect">
            <a:avLst/>
          </a:prstGeom>
          <a:noFill/>
        </p:spPr>
      </p:pic>
      <p:pic>
        <p:nvPicPr>
          <p:cNvPr id="32782" name="Picture 14"/>
          <p:cNvPicPr>
            <a:picLocks noChangeAspect="1" noChangeArrowheads="1"/>
          </p:cNvPicPr>
          <p:nvPr/>
        </p:nvPicPr>
        <p:blipFill>
          <a:blip r:embed="rId7" cstate="print"/>
          <a:srcRect l="5947" r="4849"/>
          <a:stretch>
            <a:fillRect/>
          </a:stretch>
        </p:blipFill>
        <p:spPr bwMode="auto">
          <a:xfrm>
            <a:off x="6660232" y="5355787"/>
            <a:ext cx="1224136" cy="1372287"/>
          </a:xfrm>
          <a:prstGeom prst="rect">
            <a:avLst/>
          </a:prstGeom>
          <a:noFill/>
          <a:ln w="9525">
            <a:noFill/>
            <a:miter lim="800000"/>
            <a:headEnd/>
            <a:tailEnd/>
          </a:ln>
          <a:effectLst/>
        </p:spPr>
      </p:pic>
      <p:pic>
        <p:nvPicPr>
          <p:cNvPr id="32785" name="Picture 17"/>
          <p:cNvPicPr>
            <a:picLocks noChangeAspect="1" noChangeArrowheads="1"/>
          </p:cNvPicPr>
          <p:nvPr/>
        </p:nvPicPr>
        <p:blipFill>
          <a:blip r:embed="rId8" cstate="print"/>
          <a:srcRect t="19123" b="25556"/>
          <a:stretch>
            <a:fillRect/>
          </a:stretch>
        </p:blipFill>
        <p:spPr bwMode="auto">
          <a:xfrm>
            <a:off x="4860032" y="5693252"/>
            <a:ext cx="1656184" cy="920102"/>
          </a:xfrm>
          <a:prstGeom prst="rect">
            <a:avLst/>
          </a:prstGeom>
          <a:noFill/>
          <a:ln w="9525">
            <a:noFill/>
            <a:miter lim="800000"/>
            <a:headEnd/>
            <a:tailEnd/>
          </a:ln>
          <a:effec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smtClean="0"/>
              <a:t>Le lavage : rangement</a:t>
            </a:r>
            <a:endParaRPr lang="fr-BE" dirty="0"/>
          </a:p>
        </p:txBody>
      </p:sp>
      <p:sp>
        <p:nvSpPr>
          <p:cNvPr id="3" name="Espace réservé du texte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2"/>
          </p:nvPr>
        </p:nvSpPr>
        <p:spPr/>
        <p:txBody>
          <a:bodyPr/>
          <a:lstStyle/>
          <a:p>
            <a:fld id="{AB4838C2-4402-4263-92C7-FFF7644238DA}" type="slidenum">
              <a:rPr lang="fr-BE" smtClean="0"/>
              <a:pPr/>
              <a:t>35</a:t>
            </a:fld>
            <a:endParaRPr lang="fr-BE" dirty="0"/>
          </a:p>
        </p:txBody>
      </p:sp>
      <p:pic>
        <p:nvPicPr>
          <p:cNvPr id="32770" name="Picture 2"/>
          <p:cNvPicPr>
            <a:picLocks noChangeAspect="1" noChangeArrowheads="1"/>
          </p:cNvPicPr>
          <p:nvPr/>
        </p:nvPicPr>
        <p:blipFill>
          <a:blip r:embed="rId2" cstate="print"/>
          <a:srcRect/>
          <a:stretch>
            <a:fillRect/>
          </a:stretch>
        </p:blipFill>
        <p:spPr bwMode="auto">
          <a:xfrm>
            <a:off x="5940152" y="548680"/>
            <a:ext cx="3094037" cy="5494337"/>
          </a:xfrm>
          <a:prstGeom prst="rect">
            <a:avLst/>
          </a:prstGeom>
          <a:noFill/>
          <a:ln w="9525">
            <a:noFill/>
            <a:miter lim="800000"/>
            <a:headEnd/>
            <a:tailEnd/>
          </a:ln>
          <a:effectLst/>
        </p:spPr>
      </p:pic>
      <p:pic>
        <p:nvPicPr>
          <p:cNvPr id="32771" name="Picture 3"/>
          <p:cNvPicPr>
            <a:picLocks noChangeAspect="1" noChangeArrowheads="1"/>
          </p:cNvPicPr>
          <p:nvPr/>
        </p:nvPicPr>
        <p:blipFill>
          <a:blip r:embed="rId3" cstate="print"/>
          <a:srcRect/>
          <a:stretch>
            <a:fillRect/>
          </a:stretch>
        </p:blipFill>
        <p:spPr bwMode="auto">
          <a:xfrm>
            <a:off x="179512" y="980728"/>
            <a:ext cx="5618313" cy="3168352"/>
          </a:xfrm>
          <a:prstGeom prst="rect">
            <a:avLst/>
          </a:prstGeom>
          <a:noFill/>
          <a:ln w="9525">
            <a:noFill/>
            <a:miter lim="800000"/>
            <a:headEnd/>
            <a:tailEnd/>
          </a:ln>
          <a:effectLst/>
        </p:spPr>
      </p:pic>
      <p:pic>
        <p:nvPicPr>
          <p:cNvPr id="87042" name="Picture 2" descr="Résultat de recherche d'images pour &quot;centrale de nettoyage&quot;"/>
          <p:cNvPicPr>
            <a:picLocks noChangeAspect="1" noChangeArrowheads="1"/>
          </p:cNvPicPr>
          <p:nvPr/>
        </p:nvPicPr>
        <p:blipFill>
          <a:blip r:embed="rId4" cstate="print"/>
          <a:srcRect l="23301" t="1260" r="22520"/>
          <a:stretch>
            <a:fillRect/>
          </a:stretch>
        </p:blipFill>
        <p:spPr bwMode="auto">
          <a:xfrm>
            <a:off x="971600" y="4221088"/>
            <a:ext cx="1318339" cy="2402632"/>
          </a:xfrm>
          <a:prstGeom prst="rect">
            <a:avLst/>
          </a:prstGeom>
          <a:noFill/>
        </p:spPr>
      </p:pic>
      <p:pic>
        <p:nvPicPr>
          <p:cNvPr id="87044" name="Picture 4" descr="Résultat de recherche d'images pour &quot;centrale de nettoyage satellite&quot;"/>
          <p:cNvPicPr>
            <a:picLocks noChangeAspect="1" noChangeArrowheads="1"/>
          </p:cNvPicPr>
          <p:nvPr/>
        </p:nvPicPr>
        <p:blipFill>
          <a:blip r:embed="rId5" cstate="print"/>
          <a:srcRect/>
          <a:stretch>
            <a:fillRect/>
          </a:stretch>
        </p:blipFill>
        <p:spPr bwMode="auto">
          <a:xfrm>
            <a:off x="2627784" y="4217960"/>
            <a:ext cx="1656184" cy="2472807"/>
          </a:xfrm>
          <a:prstGeom prst="rect">
            <a:avLst/>
          </a:prstGeom>
          <a:no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smtClean="0"/>
              <a:t>L’accès en hauteur</a:t>
            </a:r>
            <a:endParaRPr lang="fr-BE" dirty="0"/>
          </a:p>
        </p:txBody>
      </p:sp>
      <p:sp>
        <p:nvSpPr>
          <p:cNvPr id="3" name="Espace réservé du texte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2"/>
          </p:nvPr>
        </p:nvSpPr>
        <p:spPr/>
        <p:txBody>
          <a:bodyPr/>
          <a:lstStyle/>
          <a:p>
            <a:fld id="{AB4838C2-4402-4263-92C7-FFF7644238DA}" type="slidenum">
              <a:rPr lang="fr-BE" smtClean="0"/>
              <a:pPr/>
              <a:t>36</a:t>
            </a:fld>
            <a:endParaRPr lang="fr-BE" dirty="0"/>
          </a:p>
        </p:txBody>
      </p:sp>
      <p:pic>
        <p:nvPicPr>
          <p:cNvPr id="5" name="Picture 8"/>
          <p:cNvPicPr>
            <a:picLocks noChangeAspect="1" noChangeArrowheads="1"/>
          </p:cNvPicPr>
          <p:nvPr/>
        </p:nvPicPr>
        <p:blipFill>
          <a:blip r:embed="rId2" cstate="print"/>
          <a:srcRect/>
          <a:stretch>
            <a:fillRect/>
          </a:stretch>
        </p:blipFill>
        <p:spPr>
          <a:xfrm>
            <a:off x="1475656" y="1484784"/>
            <a:ext cx="5616575" cy="4211638"/>
          </a:xfrm>
          <a:prstGeom prst="rect">
            <a:avLst/>
          </a:prstGeom>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smtClean="0"/>
              <a:t>Le bruit</a:t>
            </a:r>
            <a:endParaRPr lang="fr-BE" dirty="0"/>
          </a:p>
        </p:txBody>
      </p:sp>
      <p:sp>
        <p:nvSpPr>
          <p:cNvPr id="3" name="Espace réservé du texte 2"/>
          <p:cNvSpPr>
            <a:spLocks noGrp="1"/>
          </p:cNvSpPr>
          <p:nvPr>
            <p:ph type="body" idx="1"/>
          </p:nvPr>
        </p:nvSpPr>
        <p:spPr/>
        <p:txBody>
          <a:bodyPr/>
          <a:lstStyle/>
          <a:p>
            <a:r>
              <a:rPr lang="fr-FR" dirty="0" smtClean="0"/>
              <a:t>La réglementation définit une limite d'exposition sans protection auditive à 85dB(A).</a:t>
            </a:r>
          </a:p>
          <a:p>
            <a:endParaRPr lang="fr-BE" dirty="0" smtClean="0"/>
          </a:p>
          <a:p>
            <a:r>
              <a:rPr lang="fr-FR" dirty="0" smtClean="0"/>
              <a:t>Soit les machines dites bruyantes (supérieures à 85dB(A) selon le fabricant comme les pompes, les compresseurs ou autres) sont mises dans un local séparé, soit une protection auditive devient nécessaire tout comme un contrôle du niveau sonore.</a:t>
            </a:r>
            <a:endParaRPr lang="fr-BE" dirty="0" smtClean="0"/>
          </a:p>
          <a:p>
            <a:endParaRPr lang="fr-BE" dirty="0"/>
          </a:p>
        </p:txBody>
      </p:sp>
      <p:sp>
        <p:nvSpPr>
          <p:cNvPr id="4" name="Espace réservé du numéro de diapositive 3"/>
          <p:cNvSpPr>
            <a:spLocks noGrp="1"/>
          </p:cNvSpPr>
          <p:nvPr>
            <p:ph type="sldNum" sz="quarter" idx="12"/>
          </p:nvPr>
        </p:nvSpPr>
        <p:spPr/>
        <p:txBody>
          <a:bodyPr/>
          <a:lstStyle/>
          <a:p>
            <a:fld id="{AB4838C2-4402-4263-92C7-FFF7644238DA}" type="slidenum">
              <a:rPr lang="fr-BE" smtClean="0"/>
              <a:pPr/>
              <a:t>37</a:t>
            </a:fld>
            <a:endParaRPr lang="fr-BE" dirty="0"/>
          </a:p>
        </p:txBody>
      </p:sp>
      <p:pic>
        <p:nvPicPr>
          <p:cNvPr id="52226" name="Picture 2" descr="Image associée"/>
          <p:cNvPicPr>
            <a:picLocks noChangeAspect="1" noChangeArrowheads="1"/>
          </p:cNvPicPr>
          <p:nvPr/>
        </p:nvPicPr>
        <p:blipFill>
          <a:blip r:embed="rId2" cstate="print"/>
          <a:srcRect/>
          <a:stretch>
            <a:fillRect/>
          </a:stretch>
        </p:blipFill>
        <p:spPr bwMode="auto">
          <a:xfrm>
            <a:off x="1331640" y="4581128"/>
            <a:ext cx="3168352" cy="1777798"/>
          </a:xfrm>
          <a:prstGeom prst="rect">
            <a:avLst/>
          </a:prstGeom>
          <a:noFill/>
        </p:spPr>
      </p:pic>
      <p:pic>
        <p:nvPicPr>
          <p:cNvPr id="52228" name="Picture 4" descr="Résultat de recherche d'images pour &quot;ecremeuse débourbeuse&quot;"/>
          <p:cNvPicPr>
            <a:picLocks noChangeAspect="1" noChangeArrowheads="1"/>
          </p:cNvPicPr>
          <p:nvPr/>
        </p:nvPicPr>
        <p:blipFill>
          <a:blip r:embed="rId3" cstate="print"/>
          <a:srcRect/>
          <a:stretch>
            <a:fillRect/>
          </a:stretch>
        </p:blipFill>
        <p:spPr bwMode="auto">
          <a:xfrm>
            <a:off x="5292080" y="4005064"/>
            <a:ext cx="2016224" cy="2685439"/>
          </a:xfrm>
          <a:prstGeom prst="rect">
            <a:avLst/>
          </a:prstGeom>
          <a:no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smtClean="0"/>
              <a:t>L’éclairage</a:t>
            </a:r>
            <a:endParaRPr lang="fr-BE" dirty="0"/>
          </a:p>
        </p:txBody>
      </p:sp>
      <p:sp>
        <p:nvSpPr>
          <p:cNvPr id="3" name="Espace réservé du texte 2"/>
          <p:cNvSpPr>
            <a:spLocks noGrp="1"/>
          </p:cNvSpPr>
          <p:nvPr>
            <p:ph type="body" idx="1"/>
          </p:nvPr>
        </p:nvSpPr>
        <p:spPr>
          <a:xfrm>
            <a:off x="395536" y="908720"/>
            <a:ext cx="8280920" cy="2664296"/>
          </a:xfrm>
        </p:spPr>
        <p:txBody>
          <a:bodyPr>
            <a:normAutofit fontScale="85000" lnSpcReduction="10000"/>
          </a:bodyPr>
          <a:lstStyle/>
          <a:p>
            <a:r>
              <a:rPr lang="fr-BE" dirty="0" smtClean="0"/>
              <a:t>Dans la norme NBN EN 12464-1, on établit une nomenclature dans laquelle on retrouve pour différents locaux des bâtiments du tertiaire, entre autres, les paramètres suivants :</a:t>
            </a:r>
          </a:p>
          <a:p>
            <a:pPr lvl="0"/>
            <a:r>
              <a:rPr lang="fr-FR" dirty="0" smtClean="0"/>
              <a:t>le </a:t>
            </a:r>
            <a:r>
              <a:rPr lang="fr-FR" u="sng" dirty="0" smtClean="0">
                <a:hlinkClick r:id="rId2"/>
              </a:rPr>
              <a:t>niveau d'éclairement moyen </a:t>
            </a:r>
            <a:r>
              <a:rPr lang="fr-FR" u="sng" dirty="0" err="1" smtClean="0">
                <a:hlinkClick r:id="rId2"/>
              </a:rPr>
              <a:t>Em</a:t>
            </a:r>
            <a:r>
              <a:rPr lang="fr-FR" dirty="0" smtClean="0"/>
              <a:t> à respecter au niveau de la tâche,</a:t>
            </a:r>
            <a:endParaRPr lang="fr-BE" dirty="0" smtClean="0"/>
          </a:p>
          <a:p>
            <a:pPr lvl="0"/>
            <a:r>
              <a:rPr lang="fr-FR" dirty="0" smtClean="0"/>
              <a:t>l'</a:t>
            </a:r>
            <a:r>
              <a:rPr lang="fr-FR" u="sng" dirty="0" smtClean="0">
                <a:hlinkClick r:id="rId3"/>
              </a:rPr>
              <a:t>indice du rendu des couleurs</a:t>
            </a:r>
            <a:r>
              <a:rPr lang="fr-FR" dirty="0" smtClean="0"/>
              <a:t> des lampe,</a:t>
            </a:r>
            <a:endParaRPr lang="fr-BE" dirty="0" smtClean="0"/>
          </a:p>
          <a:p>
            <a:pPr lvl="0"/>
            <a:r>
              <a:rPr lang="fr-FR" dirty="0" smtClean="0"/>
              <a:t>Aucune lampe ne doit être dans le champ de vision au poste de travail dans un angle de 30° au-dessus de la ligne horizontale en partant de l'œil.</a:t>
            </a:r>
            <a:endParaRPr lang="fr-BE" dirty="0" smtClean="0"/>
          </a:p>
        </p:txBody>
      </p:sp>
      <p:sp>
        <p:nvSpPr>
          <p:cNvPr id="4" name="Espace réservé du numéro de diapositive 3"/>
          <p:cNvSpPr>
            <a:spLocks noGrp="1"/>
          </p:cNvSpPr>
          <p:nvPr>
            <p:ph type="sldNum" sz="quarter" idx="12"/>
          </p:nvPr>
        </p:nvSpPr>
        <p:spPr/>
        <p:txBody>
          <a:bodyPr/>
          <a:lstStyle/>
          <a:p>
            <a:fld id="{AB4838C2-4402-4263-92C7-FFF7644238DA}" type="slidenum">
              <a:rPr lang="fr-BE" smtClean="0"/>
              <a:pPr/>
              <a:t>38</a:t>
            </a:fld>
            <a:endParaRPr lang="fr-BE" dirty="0"/>
          </a:p>
        </p:txBody>
      </p:sp>
      <p:pic>
        <p:nvPicPr>
          <p:cNvPr id="5" name="Image 4"/>
          <p:cNvPicPr>
            <a:picLocks noChangeAspect="1"/>
          </p:cNvPicPr>
          <p:nvPr/>
        </p:nvPicPr>
        <p:blipFill>
          <a:blip r:embed="rId4" cstate="print"/>
          <a:srcRect l="18088" t="42953" r="54658" b="16010"/>
          <a:stretch>
            <a:fillRect/>
          </a:stretch>
        </p:blipFill>
        <p:spPr bwMode="auto">
          <a:xfrm>
            <a:off x="1187624" y="3429000"/>
            <a:ext cx="6409683" cy="3096344"/>
          </a:xfrm>
          <a:prstGeom prst="rect">
            <a:avLst/>
          </a:prstGeom>
          <a:noFill/>
          <a:ln w="9525">
            <a:noFill/>
            <a:miter lim="800000"/>
            <a:headEnd/>
            <a:tailEnd/>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smtClean="0"/>
              <a:t>Exemple éclairage</a:t>
            </a:r>
            <a:endParaRPr lang="fr-BE" dirty="0"/>
          </a:p>
        </p:txBody>
      </p:sp>
      <p:sp>
        <p:nvSpPr>
          <p:cNvPr id="3" name="Espace réservé du texte 2"/>
          <p:cNvSpPr>
            <a:spLocks noGrp="1"/>
          </p:cNvSpPr>
          <p:nvPr>
            <p:ph type="body" idx="1"/>
          </p:nvPr>
        </p:nvSpPr>
        <p:spPr/>
        <p:txBody>
          <a:bodyPr/>
          <a:lstStyle/>
          <a:p>
            <a:r>
              <a:rPr lang="fr-BE" dirty="0" smtClean="0"/>
              <a:t>Dans la nomenclature ci-dessous, on reprend les principaux types de locaux et d'activité dans les ateliers. </a:t>
            </a:r>
          </a:p>
          <a:p>
            <a:endParaRPr lang="fr-BE" dirty="0"/>
          </a:p>
        </p:txBody>
      </p:sp>
      <p:sp>
        <p:nvSpPr>
          <p:cNvPr id="4" name="Espace réservé du numéro de diapositive 3"/>
          <p:cNvSpPr>
            <a:spLocks noGrp="1"/>
          </p:cNvSpPr>
          <p:nvPr>
            <p:ph type="sldNum" sz="quarter" idx="12"/>
          </p:nvPr>
        </p:nvSpPr>
        <p:spPr/>
        <p:txBody>
          <a:bodyPr/>
          <a:lstStyle/>
          <a:p>
            <a:fld id="{AB4838C2-4402-4263-92C7-FFF7644238DA}" type="slidenum">
              <a:rPr lang="fr-BE" smtClean="0"/>
              <a:pPr/>
              <a:t>39</a:t>
            </a:fld>
            <a:endParaRPr lang="fr-BE" dirty="0"/>
          </a:p>
        </p:txBody>
      </p:sp>
      <p:pic>
        <p:nvPicPr>
          <p:cNvPr id="60418" name="Picture 2"/>
          <p:cNvPicPr>
            <a:picLocks noChangeAspect="1" noChangeArrowheads="1"/>
          </p:cNvPicPr>
          <p:nvPr/>
        </p:nvPicPr>
        <p:blipFill>
          <a:blip r:embed="rId2" cstate="print"/>
          <a:srcRect l="29767" t="49559" r="30543" b="16001"/>
          <a:stretch>
            <a:fillRect/>
          </a:stretch>
        </p:blipFill>
        <p:spPr bwMode="auto">
          <a:xfrm>
            <a:off x="1403648" y="2204864"/>
            <a:ext cx="6048672" cy="2952328"/>
          </a:xfrm>
          <a:prstGeom prst="rect">
            <a:avLst/>
          </a:prstGeom>
          <a:noFill/>
          <a:ln w="9525">
            <a:noFill/>
            <a:miter lim="800000"/>
            <a:headEnd/>
            <a:tailEnd/>
          </a:ln>
        </p:spPr>
      </p:pic>
      <p:pic>
        <p:nvPicPr>
          <p:cNvPr id="6" name="Image 5" descr="C:\taff msa\admin\Newsletter\BD\VacheOK.gif"/>
          <p:cNvPicPr>
            <a:picLocks noChangeAspect="1"/>
          </p:cNvPicPr>
          <p:nvPr/>
        </p:nvPicPr>
        <p:blipFill>
          <a:blip r:embed="rId3" cstate="print"/>
          <a:srcRect/>
          <a:stretch>
            <a:fillRect/>
          </a:stretch>
        </p:blipFill>
        <p:spPr bwMode="auto">
          <a:xfrm>
            <a:off x="8028384" y="188640"/>
            <a:ext cx="675430" cy="792088"/>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7"/>
          <p:cNvSpPr>
            <a:spLocks noGrp="1" noChangeArrowheads="1"/>
          </p:cNvSpPr>
          <p:nvPr>
            <p:ph type="title"/>
          </p:nvPr>
        </p:nvSpPr>
        <p:spPr>
          <a:xfrm>
            <a:off x="467544" y="2420888"/>
            <a:ext cx="8229600" cy="707886"/>
          </a:xfrm>
        </p:spPr>
        <p:txBody>
          <a:bodyPr anchor="b"/>
          <a:lstStyle/>
          <a:p>
            <a:pPr eaLnBrk="1" fontAlgn="auto" hangingPunct="1">
              <a:lnSpc>
                <a:spcPct val="90000"/>
              </a:lnSpc>
              <a:spcAft>
                <a:spcPts val="0"/>
              </a:spcAft>
              <a:defRPr/>
            </a:pPr>
            <a:r>
              <a:rPr lang="fr-FR" sz="3500" b="0" dirty="0" smtClean="0">
                <a:solidFill>
                  <a:schemeClr val="bg1"/>
                </a:solidFill>
                <a:ea typeface="+mj-ea"/>
              </a:rPr>
              <a:t>Accidentologie</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smtClean="0"/>
              <a:t>Circulation intérieure</a:t>
            </a:r>
            <a:endParaRPr lang="fr-BE" dirty="0"/>
          </a:p>
        </p:txBody>
      </p:sp>
      <p:sp>
        <p:nvSpPr>
          <p:cNvPr id="3" name="Espace réservé du texte 2"/>
          <p:cNvSpPr>
            <a:spLocks noGrp="1"/>
          </p:cNvSpPr>
          <p:nvPr>
            <p:ph type="body" idx="1"/>
          </p:nvPr>
        </p:nvSpPr>
        <p:spPr/>
        <p:txBody>
          <a:bodyPr>
            <a:normAutofit fontScale="92500"/>
          </a:bodyPr>
          <a:lstStyle/>
          <a:p>
            <a:pPr lvl="0"/>
            <a:r>
              <a:rPr lang="fr-FR" dirty="0" smtClean="0"/>
              <a:t>Eviter les obstacles dépassant dans les allées de circulation (éléments de machines, canalisation, flexibles, etc.)</a:t>
            </a:r>
          </a:p>
          <a:p>
            <a:pPr lvl="0"/>
            <a:endParaRPr lang="fr-BE" dirty="0" smtClean="0"/>
          </a:p>
          <a:p>
            <a:pPr lvl="0"/>
            <a:r>
              <a:rPr lang="fr-FR" dirty="0" smtClean="0"/>
              <a:t>Prévoir des sols faciles d’entretien et homogènes tout au long des voies de circulation</a:t>
            </a:r>
          </a:p>
          <a:p>
            <a:pPr lvl="0"/>
            <a:endParaRPr lang="fr-BE" dirty="0" smtClean="0"/>
          </a:p>
          <a:p>
            <a:pPr lvl="0"/>
            <a:r>
              <a:rPr lang="fr-FR" dirty="0" smtClean="0"/>
              <a:t>Matérialiser une signalétique adaptées facilitant le repérage spatial (notamment pour les issues de secours).</a:t>
            </a:r>
          </a:p>
          <a:p>
            <a:pPr lvl="0"/>
            <a:endParaRPr lang="fr-BE" dirty="0" smtClean="0"/>
          </a:p>
          <a:p>
            <a:pPr lvl="0"/>
            <a:r>
              <a:rPr lang="fr-FR" dirty="0" smtClean="0"/>
              <a:t>Eviter les croisements sinon les sécuriser (aménagement facilitant la visibilité par exemple).</a:t>
            </a:r>
            <a:endParaRPr lang="fr-BE" dirty="0" smtClean="0"/>
          </a:p>
          <a:p>
            <a:endParaRPr lang="fr-BE" dirty="0"/>
          </a:p>
        </p:txBody>
      </p:sp>
      <p:sp>
        <p:nvSpPr>
          <p:cNvPr id="4" name="Espace réservé du numéro de diapositive 3"/>
          <p:cNvSpPr>
            <a:spLocks noGrp="1"/>
          </p:cNvSpPr>
          <p:nvPr>
            <p:ph type="sldNum" sz="quarter" idx="12"/>
          </p:nvPr>
        </p:nvSpPr>
        <p:spPr/>
        <p:txBody>
          <a:bodyPr/>
          <a:lstStyle/>
          <a:p>
            <a:fld id="{AB4838C2-4402-4263-92C7-FFF7644238DA}" type="slidenum">
              <a:rPr lang="fr-BE" smtClean="0"/>
              <a:pPr/>
              <a:t>40</a:t>
            </a:fld>
            <a:endParaRPr lang="fr-BE"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smtClean="0"/>
              <a:t>Circulation extérieure</a:t>
            </a:r>
            <a:endParaRPr lang="fr-BE" dirty="0"/>
          </a:p>
        </p:txBody>
      </p:sp>
      <p:sp>
        <p:nvSpPr>
          <p:cNvPr id="3" name="Espace réservé du texte 2"/>
          <p:cNvSpPr>
            <a:spLocks noGrp="1"/>
          </p:cNvSpPr>
          <p:nvPr>
            <p:ph type="body" idx="1"/>
          </p:nvPr>
        </p:nvSpPr>
        <p:spPr/>
        <p:txBody>
          <a:bodyPr>
            <a:normAutofit/>
          </a:bodyPr>
          <a:lstStyle/>
          <a:p>
            <a:pPr lvl="0"/>
            <a:r>
              <a:rPr lang="fr-FR" dirty="0" smtClean="0"/>
              <a:t>Prévoir un sens de circulation unique dans le sens inverse des aiguilles d'une montre.</a:t>
            </a:r>
          </a:p>
          <a:p>
            <a:pPr lvl="0"/>
            <a:endParaRPr lang="fr-BE" dirty="0" smtClean="0"/>
          </a:p>
          <a:p>
            <a:pPr lvl="0"/>
            <a:r>
              <a:rPr lang="fr-FR" dirty="0" smtClean="0"/>
              <a:t>Eviter les croisements des différents flux(piétons / véhicule léger (VL) visiteurs, VL salariés / Poids Lourds).</a:t>
            </a:r>
          </a:p>
          <a:p>
            <a:pPr lvl="0"/>
            <a:endParaRPr lang="fr-BE" dirty="0" smtClean="0"/>
          </a:p>
          <a:p>
            <a:pPr lvl="0"/>
            <a:r>
              <a:rPr lang="fr-FR" dirty="0" smtClean="0"/>
              <a:t>Aménager et sécuriser les croisements éventuels pour faciliter la visibilité.</a:t>
            </a:r>
          </a:p>
          <a:p>
            <a:pPr lvl="0">
              <a:buNone/>
            </a:pPr>
            <a:endParaRPr lang="fr-BE" dirty="0" smtClean="0"/>
          </a:p>
          <a:p>
            <a:pPr lvl="0"/>
            <a:r>
              <a:rPr lang="fr-FR" dirty="0" smtClean="0"/>
              <a:t>Eclairer les couloirs de circulation.</a:t>
            </a:r>
            <a:endParaRPr lang="fr-BE" dirty="0"/>
          </a:p>
        </p:txBody>
      </p:sp>
      <p:sp>
        <p:nvSpPr>
          <p:cNvPr id="4" name="Espace réservé du numéro de diapositive 3"/>
          <p:cNvSpPr>
            <a:spLocks noGrp="1"/>
          </p:cNvSpPr>
          <p:nvPr>
            <p:ph type="sldNum" sz="quarter" idx="12"/>
          </p:nvPr>
        </p:nvSpPr>
        <p:spPr/>
        <p:txBody>
          <a:bodyPr/>
          <a:lstStyle/>
          <a:p>
            <a:fld id="{AB4838C2-4402-4263-92C7-FFF7644238DA}" type="slidenum">
              <a:rPr lang="fr-BE" smtClean="0"/>
              <a:pPr/>
              <a:t>41</a:t>
            </a:fld>
            <a:endParaRPr lang="fr-BE"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smtClean="0"/>
              <a:t>Réseaux</a:t>
            </a:r>
            <a:endParaRPr lang="fr-BE" dirty="0"/>
          </a:p>
        </p:txBody>
      </p:sp>
      <p:sp>
        <p:nvSpPr>
          <p:cNvPr id="3" name="Espace réservé du texte 2"/>
          <p:cNvSpPr>
            <a:spLocks noGrp="1"/>
          </p:cNvSpPr>
          <p:nvPr>
            <p:ph type="body" idx="1"/>
          </p:nvPr>
        </p:nvSpPr>
        <p:spPr/>
        <p:txBody>
          <a:bodyPr>
            <a:normAutofit lnSpcReduction="10000"/>
          </a:bodyPr>
          <a:lstStyle/>
          <a:p>
            <a:r>
              <a:rPr lang="fr-FR" dirty="0" smtClean="0"/>
              <a:t>Construire le réseau d'alimentation : électricité / gaz / air comprimé  en anticipant les conditions d'accès (chemin d'accès ou trappes de visite) et en prévoyant suffisamment de réservations à la conception.</a:t>
            </a:r>
            <a:endParaRPr lang="fr-BE" dirty="0" smtClean="0"/>
          </a:p>
          <a:p>
            <a:r>
              <a:rPr lang="fr-FR" dirty="0" smtClean="0"/>
              <a:t>Prévoir des vannes d'arrêt en amont de toutes les arrivées d'énergie (eau, gaz...).</a:t>
            </a:r>
            <a:endParaRPr lang="fr-BE" dirty="0" smtClean="0"/>
          </a:p>
          <a:p>
            <a:r>
              <a:rPr lang="fr-FR" dirty="0" smtClean="0"/>
              <a:t>Installer, à minima, des prises IP 55 et les positionner à 1,10 m du sol.</a:t>
            </a:r>
            <a:endParaRPr lang="fr-BE" dirty="0" smtClean="0"/>
          </a:p>
          <a:p>
            <a:r>
              <a:rPr lang="fr-FR" dirty="0" smtClean="0"/>
              <a:t>Incruster les évacuations dans une banquette de protection en béton, peinte, sans angle franc avec les surfaces.</a:t>
            </a:r>
            <a:endParaRPr lang="fr-BE" dirty="0" smtClean="0"/>
          </a:p>
        </p:txBody>
      </p:sp>
      <p:sp>
        <p:nvSpPr>
          <p:cNvPr id="4" name="Espace réservé du numéro de diapositive 3"/>
          <p:cNvSpPr>
            <a:spLocks noGrp="1"/>
          </p:cNvSpPr>
          <p:nvPr>
            <p:ph type="sldNum" sz="quarter" idx="12"/>
          </p:nvPr>
        </p:nvSpPr>
        <p:spPr/>
        <p:txBody>
          <a:bodyPr/>
          <a:lstStyle/>
          <a:p>
            <a:fld id="{AB4838C2-4402-4263-92C7-FFF7644238DA}" type="slidenum">
              <a:rPr lang="fr-BE" smtClean="0"/>
              <a:pPr/>
              <a:t>42</a:t>
            </a:fld>
            <a:endParaRPr lang="fr-BE"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smtClean="0"/>
              <a:t>Ouvertures</a:t>
            </a:r>
            <a:endParaRPr lang="fr-BE" dirty="0"/>
          </a:p>
        </p:txBody>
      </p:sp>
      <p:sp>
        <p:nvSpPr>
          <p:cNvPr id="3" name="Espace réservé du texte 2"/>
          <p:cNvSpPr>
            <a:spLocks noGrp="1"/>
          </p:cNvSpPr>
          <p:nvPr>
            <p:ph type="body" idx="1"/>
          </p:nvPr>
        </p:nvSpPr>
        <p:spPr>
          <a:xfrm>
            <a:off x="395536" y="764704"/>
            <a:ext cx="8280920" cy="4896544"/>
          </a:xfrm>
        </p:spPr>
        <p:txBody>
          <a:bodyPr>
            <a:normAutofit fontScale="70000" lnSpcReduction="20000"/>
          </a:bodyPr>
          <a:lstStyle/>
          <a:p>
            <a:r>
              <a:rPr lang="fr-FR" dirty="0" smtClean="0"/>
              <a:t>Equiper tous les locaux de travail destinés, même temporairement, à accueillir des salariés (laboratoires, cuisines, plonges, bureaux ...) des baies vitrées donnant sur l'extérieur à hauteur des yeux (en premier ou second jour).</a:t>
            </a:r>
          </a:p>
          <a:p>
            <a:endParaRPr lang="fr-BE" dirty="0" smtClean="0"/>
          </a:p>
          <a:p>
            <a:r>
              <a:rPr lang="fr-FR" dirty="0" smtClean="0"/>
              <a:t>Installer des baies vitrées à hauteur des yeux sur les cloisons séparant les salles de travail : communication. Elles doivent être en verre feuilleté. La condensation sur les baies vitrées doit être évitée par la pose de double vitrage et le juste dimensionnement des systèmes de refroidissement / ventilation.</a:t>
            </a:r>
          </a:p>
          <a:p>
            <a:endParaRPr lang="fr-BE" dirty="0" smtClean="0"/>
          </a:p>
          <a:p>
            <a:r>
              <a:rPr lang="fr-FR" dirty="0" smtClean="0"/>
              <a:t>Limiter les phénomènes d'éblouissement : privilégier les ouvertures au Nord.</a:t>
            </a:r>
          </a:p>
          <a:p>
            <a:endParaRPr lang="fr-BE" dirty="0" smtClean="0"/>
          </a:p>
          <a:p>
            <a:r>
              <a:rPr lang="fr-FR" dirty="0" smtClean="0"/>
              <a:t>Prévoir des hublots à hauteur des yeux sur toutes les portes de communication entre ateliers.</a:t>
            </a:r>
          </a:p>
          <a:p>
            <a:endParaRPr lang="fr-BE" dirty="0" smtClean="0"/>
          </a:p>
          <a:p>
            <a:r>
              <a:rPr lang="fr-FR" dirty="0" smtClean="0"/>
              <a:t>Prévoir des huisseries nettoyables (PVC...) sans angle franc avec les murs. </a:t>
            </a:r>
          </a:p>
          <a:p>
            <a:endParaRPr lang="fr-FR" dirty="0" smtClean="0"/>
          </a:p>
          <a:p>
            <a:r>
              <a:rPr lang="fr-FR" dirty="0" smtClean="0"/>
              <a:t>Prévoir les équipements pour le nettoyage des baies vitrées</a:t>
            </a:r>
            <a:endParaRPr lang="fr-BE" dirty="0" smtClean="0"/>
          </a:p>
        </p:txBody>
      </p:sp>
      <p:sp>
        <p:nvSpPr>
          <p:cNvPr id="4" name="Espace réservé du numéro de diapositive 3"/>
          <p:cNvSpPr>
            <a:spLocks noGrp="1"/>
          </p:cNvSpPr>
          <p:nvPr>
            <p:ph type="sldNum" sz="quarter" idx="12"/>
          </p:nvPr>
        </p:nvSpPr>
        <p:spPr/>
        <p:txBody>
          <a:bodyPr/>
          <a:lstStyle/>
          <a:p>
            <a:fld id="{AB4838C2-4402-4263-92C7-FFF7644238DA}" type="slidenum">
              <a:rPr lang="fr-BE" smtClean="0"/>
              <a:pPr/>
              <a:t>43</a:t>
            </a:fld>
            <a:endParaRPr lang="fr-BE" dirty="0"/>
          </a:p>
        </p:txBody>
      </p:sp>
      <p:pic>
        <p:nvPicPr>
          <p:cNvPr id="46082" name="Picture 2" descr="Image associée"/>
          <p:cNvPicPr>
            <a:picLocks noChangeAspect="1" noChangeArrowheads="1"/>
          </p:cNvPicPr>
          <p:nvPr/>
        </p:nvPicPr>
        <p:blipFill>
          <a:blip r:embed="rId2" cstate="print"/>
          <a:srcRect/>
          <a:stretch>
            <a:fillRect/>
          </a:stretch>
        </p:blipFill>
        <p:spPr bwMode="auto">
          <a:xfrm>
            <a:off x="611560" y="4869160"/>
            <a:ext cx="2520280" cy="1890210"/>
          </a:xfrm>
          <a:prstGeom prst="rect">
            <a:avLst/>
          </a:prstGeom>
          <a:noFill/>
        </p:spPr>
      </p:pic>
      <p:pic>
        <p:nvPicPr>
          <p:cNvPr id="46084" name="Picture 4" descr="Résultat de recherche d'images pour &quot;fromagerie fabrication&quot;"/>
          <p:cNvPicPr>
            <a:picLocks noChangeAspect="1" noChangeArrowheads="1"/>
          </p:cNvPicPr>
          <p:nvPr/>
        </p:nvPicPr>
        <p:blipFill>
          <a:blip r:embed="rId3" cstate="print"/>
          <a:srcRect/>
          <a:stretch>
            <a:fillRect/>
          </a:stretch>
        </p:blipFill>
        <p:spPr bwMode="auto">
          <a:xfrm>
            <a:off x="3275856" y="4869160"/>
            <a:ext cx="2794340" cy="1872208"/>
          </a:xfrm>
          <a:prstGeom prst="rect">
            <a:avLst/>
          </a:prstGeom>
          <a:noFill/>
        </p:spPr>
      </p:pic>
      <p:pic>
        <p:nvPicPr>
          <p:cNvPr id="46086" name="Picture 6" descr="Résultat de recherche d'images pour &quot;fromagerie fabrication&quot;"/>
          <p:cNvPicPr>
            <a:picLocks noChangeAspect="1" noChangeArrowheads="1"/>
          </p:cNvPicPr>
          <p:nvPr/>
        </p:nvPicPr>
        <p:blipFill>
          <a:blip r:embed="rId4" cstate="print"/>
          <a:srcRect/>
          <a:stretch>
            <a:fillRect/>
          </a:stretch>
        </p:blipFill>
        <p:spPr bwMode="auto">
          <a:xfrm>
            <a:off x="6156176" y="4889844"/>
            <a:ext cx="2448272" cy="1833665"/>
          </a:xfrm>
          <a:prstGeom prst="rect">
            <a:avLst/>
          </a:prstGeom>
          <a:noFill/>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3528" y="188640"/>
            <a:ext cx="8424936" cy="538609"/>
          </a:xfrm>
        </p:spPr>
        <p:txBody>
          <a:bodyPr/>
          <a:lstStyle/>
          <a:p>
            <a:r>
              <a:rPr lang="fr-BE" dirty="0" smtClean="0"/>
              <a:t>Mur et sol : chute de plain pied </a:t>
            </a:r>
            <a:endParaRPr lang="fr-BE" dirty="0"/>
          </a:p>
        </p:txBody>
      </p:sp>
      <p:sp>
        <p:nvSpPr>
          <p:cNvPr id="3" name="Espace réservé du texte 2"/>
          <p:cNvSpPr>
            <a:spLocks noGrp="1"/>
          </p:cNvSpPr>
          <p:nvPr>
            <p:ph type="body" idx="1"/>
          </p:nvPr>
        </p:nvSpPr>
        <p:spPr>
          <a:xfrm>
            <a:off x="395536" y="1196752"/>
            <a:ext cx="8280920" cy="4896544"/>
          </a:xfrm>
        </p:spPr>
        <p:txBody>
          <a:bodyPr>
            <a:normAutofit/>
          </a:bodyPr>
          <a:lstStyle/>
          <a:p>
            <a:pPr>
              <a:lnSpc>
                <a:spcPct val="90000"/>
              </a:lnSpc>
              <a:buNone/>
            </a:pPr>
            <a:r>
              <a:rPr lang="fr-FR" dirty="0" smtClean="0">
                <a:solidFill>
                  <a:srgbClr val="00B050"/>
                </a:solidFill>
                <a:sym typeface="Wingdings" pitchFamily="2" charset="2"/>
              </a:rPr>
              <a:t></a:t>
            </a:r>
            <a:r>
              <a:rPr lang="fr-FR" dirty="0" smtClean="0">
                <a:solidFill>
                  <a:srgbClr val="00B050"/>
                </a:solidFill>
              </a:rPr>
              <a:t> 30% des accidents du travail !!</a:t>
            </a:r>
          </a:p>
          <a:p>
            <a:pPr>
              <a:lnSpc>
                <a:spcPct val="90000"/>
              </a:lnSpc>
            </a:pPr>
            <a:endParaRPr lang="fr-FR" sz="900" dirty="0" smtClean="0"/>
          </a:p>
          <a:p>
            <a:pPr>
              <a:lnSpc>
                <a:spcPct val="90000"/>
              </a:lnSpc>
            </a:pPr>
            <a:r>
              <a:rPr lang="fr-FR" dirty="0" smtClean="0">
                <a:sym typeface="Wingdings" pitchFamily="2" charset="2"/>
              </a:rPr>
              <a:t>En atelier de fabrication :  </a:t>
            </a:r>
          </a:p>
          <a:p>
            <a:pPr lvl="1">
              <a:lnSpc>
                <a:spcPct val="90000"/>
              </a:lnSpc>
            </a:pPr>
            <a:r>
              <a:rPr lang="fr-FR" sz="2200" dirty="0" smtClean="0">
                <a:solidFill>
                  <a:schemeClr val="bg1"/>
                </a:solidFill>
                <a:sym typeface="Wingdings" pitchFamily="2" charset="2"/>
              </a:rPr>
              <a:t>Choix du sol important</a:t>
            </a:r>
          </a:p>
          <a:p>
            <a:pPr lvl="1">
              <a:lnSpc>
                <a:spcPct val="90000"/>
              </a:lnSpc>
            </a:pPr>
            <a:r>
              <a:rPr lang="fr-FR" sz="2200" dirty="0" smtClean="0">
                <a:solidFill>
                  <a:schemeClr val="bg1"/>
                </a:solidFill>
                <a:sym typeface="Wingdings" pitchFamily="2" charset="2"/>
              </a:rPr>
              <a:t> Carreaux pas trop grand (25*25 max) car sinon cassent sous le poids des bidons</a:t>
            </a:r>
          </a:p>
          <a:p>
            <a:pPr lvl="1">
              <a:lnSpc>
                <a:spcPct val="90000"/>
              </a:lnSpc>
            </a:pPr>
            <a:r>
              <a:rPr lang="fr-FR" sz="2200" dirty="0" smtClean="0">
                <a:solidFill>
                  <a:schemeClr val="bg1"/>
                </a:solidFill>
                <a:sym typeface="Wingdings" pitchFamily="2" charset="2"/>
              </a:rPr>
              <a:t> Sol facilement nettoyable mais </a:t>
            </a:r>
            <a:r>
              <a:rPr lang="fr-FR" sz="2200" dirty="0" err="1" smtClean="0">
                <a:solidFill>
                  <a:schemeClr val="bg1"/>
                </a:solidFill>
                <a:sym typeface="Wingdings" pitchFamily="2" charset="2"/>
              </a:rPr>
              <a:t>anti-dérapant</a:t>
            </a:r>
            <a:r>
              <a:rPr lang="fr-FR" sz="2200" dirty="0" smtClean="0">
                <a:solidFill>
                  <a:schemeClr val="bg1"/>
                </a:solidFill>
                <a:sym typeface="Wingdings" pitchFamily="2" charset="2"/>
              </a:rPr>
              <a:t> (ex : grès cérame pressé avec grains de corindons groupe B1e)</a:t>
            </a:r>
          </a:p>
          <a:p>
            <a:pPr lvl="1">
              <a:lnSpc>
                <a:spcPct val="90000"/>
              </a:lnSpc>
            </a:pPr>
            <a:r>
              <a:rPr lang="fr-BE" sz="2200" dirty="0" smtClean="0">
                <a:solidFill>
                  <a:schemeClr val="bg1"/>
                </a:solidFill>
              </a:rPr>
              <a:t> Pente 1,5 à 2% vers siphons pour nettoyage</a:t>
            </a:r>
          </a:p>
          <a:p>
            <a:pPr lvl="1">
              <a:lnSpc>
                <a:spcPct val="90000"/>
              </a:lnSpc>
            </a:pPr>
            <a:r>
              <a:rPr lang="fr-BE" sz="2200" dirty="0" smtClean="0">
                <a:solidFill>
                  <a:schemeClr val="bg1"/>
                </a:solidFill>
              </a:rPr>
              <a:t>Sol lisse pour circulation roulette</a:t>
            </a:r>
          </a:p>
          <a:p>
            <a:pPr lvl="1">
              <a:lnSpc>
                <a:spcPct val="90000"/>
              </a:lnSpc>
            </a:pPr>
            <a:endParaRPr lang="fr-BE" sz="2200" dirty="0" smtClean="0">
              <a:solidFill>
                <a:schemeClr val="bg1"/>
              </a:solidFill>
            </a:endParaRPr>
          </a:p>
          <a:p>
            <a:pPr lvl="1">
              <a:lnSpc>
                <a:spcPct val="90000"/>
              </a:lnSpc>
            </a:pPr>
            <a:r>
              <a:rPr lang="fr-BE" sz="2200" dirty="0" smtClean="0">
                <a:solidFill>
                  <a:schemeClr val="bg1"/>
                </a:solidFill>
              </a:rPr>
              <a:t>Mur : lavable, couleur claire, zones d’accrochage</a:t>
            </a:r>
          </a:p>
          <a:p>
            <a:pPr>
              <a:lnSpc>
                <a:spcPct val="90000"/>
              </a:lnSpc>
            </a:pPr>
            <a:endParaRPr lang="fr-FR" dirty="0" smtClean="0"/>
          </a:p>
          <a:p>
            <a:endParaRPr lang="fr-BE" dirty="0"/>
          </a:p>
        </p:txBody>
      </p:sp>
      <p:sp>
        <p:nvSpPr>
          <p:cNvPr id="4" name="Espace réservé du numéro de diapositive 3"/>
          <p:cNvSpPr>
            <a:spLocks noGrp="1"/>
          </p:cNvSpPr>
          <p:nvPr>
            <p:ph type="sldNum" sz="quarter" idx="12"/>
          </p:nvPr>
        </p:nvSpPr>
        <p:spPr/>
        <p:txBody>
          <a:bodyPr/>
          <a:lstStyle/>
          <a:p>
            <a:fld id="{AB4838C2-4402-4263-92C7-FFF7644238DA}" type="slidenum">
              <a:rPr lang="fr-BE" smtClean="0"/>
              <a:pPr/>
              <a:t>44</a:t>
            </a:fld>
            <a:endParaRPr lang="fr-BE" dirty="0"/>
          </a:p>
        </p:txBody>
      </p:sp>
      <p:pic>
        <p:nvPicPr>
          <p:cNvPr id="41986" name="Picture 2"/>
          <p:cNvPicPr>
            <a:picLocks noChangeAspect="1" noChangeArrowheads="1"/>
          </p:cNvPicPr>
          <p:nvPr/>
        </p:nvPicPr>
        <p:blipFill>
          <a:blip r:embed="rId2" cstate="print"/>
          <a:srcRect/>
          <a:stretch>
            <a:fillRect/>
          </a:stretch>
        </p:blipFill>
        <p:spPr bwMode="auto">
          <a:xfrm>
            <a:off x="6588224" y="764704"/>
            <a:ext cx="2251273" cy="1692797"/>
          </a:xfrm>
          <a:prstGeom prst="rect">
            <a:avLst/>
          </a:prstGeom>
          <a:noFill/>
          <a:ln w="9525">
            <a:noFill/>
            <a:miter lim="800000"/>
            <a:headEnd/>
            <a:tailEnd/>
          </a:ln>
          <a:effec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smtClean="0"/>
              <a:t>Murs</a:t>
            </a:r>
            <a:endParaRPr lang="fr-BE" dirty="0"/>
          </a:p>
        </p:txBody>
      </p:sp>
      <p:sp>
        <p:nvSpPr>
          <p:cNvPr id="3" name="Espace réservé du texte 2"/>
          <p:cNvSpPr>
            <a:spLocks noGrp="1"/>
          </p:cNvSpPr>
          <p:nvPr>
            <p:ph type="body" idx="1"/>
          </p:nvPr>
        </p:nvSpPr>
        <p:spPr>
          <a:xfrm>
            <a:off x="395536" y="1196752"/>
            <a:ext cx="8280920" cy="4896544"/>
          </a:xfrm>
        </p:spPr>
        <p:txBody>
          <a:bodyPr>
            <a:normAutofit fontScale="92500" lnSpcReduction="20000"/>
          </a:bodyPr>
          <a:lstStyle/>
          <a:p>
            <a:r>
              <a:rPr lang="fr-FR" dirty="0" smtClean="0"/>
              <a:t>Le revêtement des murs doivent être faciles à nettoyer et à désinfecter. L’usage veut qu’on utilise des couleurs claires, ce qui permet de vérifier visuellement l’efficacité d’un nettoyage.</a:t>
            </a:r>
            <a:endParaRPr lang="fr-BE" dirty="0" smtClean="0"/>
          </a:p>
          <a:p>
            <a:endParaRPr lang="fr-BE" dirty="0" smtClean="0"/>
          </a:p>
          <a:p>
            <a:r>
              <a:rPr lang="fr-FR" dirty="0" smtClean="0"/>
              <a:t>Les matériaux utilisés doivent être étanches, non absorbants, lavables et non toxiques. Les parties basses doivent être protégées contre les chocs des chariots et outils de manutentions, par la pose de banquettes béton à hauteur des points de contacts éventuels.</a:t>
            </a:r>
            <a:endParaRPr lang="fr-BE" dirty="0" smtClean="0"/>
          </a:p>
          <a:p>
            <a:endParaRPr lang="fr-BE" dirty="0" smtClean="0"/>
          </a:p>
          <a:p>
            <a:r>
              <a:rPr lang="fr-FR" dirty="0" smtClean="0"/>
              <a:t>Les jonctions de surface (mur/sols, murs/murs...) </a:t>
            </a:r>
          </a:p>
          <a:p>
            <a:pPr>
              <a:buNone/>
            </a:pPr>
            <a:r>
              <a:rPr lang="fr-FR" dirty="0" smtClean="0"/>
              <a:t>doivent être bien jointoyées pour empêcher les </a:t>
            </a:r>
          </a:p>
          <a:p>
            <a:pPr>
              <a:buNone/>
            </a:pPr>
            <a:r>
              <a:rPr lang="fr-FR" dirty="0" smtClean="0"/>
              <a:t>infiltrations. Utiliser des plinthes arrondies dites </a:t>
            </a:r>
          </a:p>
          <a:p>
            <a:pPr>
              <a:buNone/>
            </a:pPr>
            <a:r>
              <a:rPr lang="fr-FR" dirty="0" smtClean="0"/>
              <a:t>« à gorge » (rayon de 20 mm minimum) pour </a:t>
            </a:r>
          </a:p>
          <a:p>
            <a:pPr>
              <a:buNone/>
            </a:pPr>
            <a:r>
              <a:rPr lang="fr-FR" dirty="0" smtClean="0"/>
              <a:t>empêcher les incrustations de salissures.</a:t>
            </a:r>
            <a:endParaRPr lang="fr-BE" dirty="0" smtClean="0"/>
          </a:p>
          <a:p>
            <a:endParaRPr lang="fr-BE" dirty="0"/>
          </a:p>
        </p:txBody>
      </p:sp>
      <p:sp>
        <p:nvSpPr>
          <p:cNvPr id="4" name="Espace réservé du numéro de diapositive 3"/>
          <p:cNvSpPr>
            <a:spLocks noGrp="1"/>
          </p:cNvSpPr>
          <p:nvPr>
            <p:ph type="sldNum" sz="quarter" idx="12"/>
          </p:nvPr>
        </p:nvSpPr>
        <p:spPr/>
        <p:txBody>
          <a:bodyPr/>
          <a:lstStyle/>
          <a:p>
            <a:fld id="{AB4838C2-4402-4263-92C7-FFF7644238DA}" type="slidenum">
              <a:rPr lang="fr-BE" smtClean="0"/>
              <a:pPr/>
              <a:t>45</a:t>
            </a:fld>
            <a:endParaRPr lang="fr-BE" dirty="0"/>
          </a:p>
        </p:txBody>
      </p:sp>
      <p:pic>
        <p:nvPicPr>
          <p:cNvPr id="45058" name="Picture 2" descr="Résultat de recherche d'images pour &quot;plinthe gorge fromagerie&quot;"/>
          <p:cNvPicPr>
            <a:picLocks noChangeAspect="1" noChangeArrowheads="1"/>
          </p:cNvPicPr>
          <p:nvPr/>
        </p:nvPicPr>
        <p:blipFill>
          <a:blip r:embed="rId2" cstate="print"/>
          <a:srcRect/>
          <a:stretch>
            <a:fillRect/>
          </a:stretch>
        </p:blipFill>
        <p:spPr bwMode="auto">
          <a:xfrm>
            <a:off x="7524328" y="116632"/>
            <a:ext cx="1379918" cy="1138114"/>
          </a:xfrm>
          <a:prstGeom prst="rect">
            <a:avLst/>
          </a:prstGeom>
          <a:noFill/>
        </p:spPr>
      </p:pic>
      <p:pic>
        <p:nvPicPr>
          <p:cNvPr id="45060" name="Picture 4" descr="Résultat de recherche d'images pour &quot;sol fromagerie&quot;"/>
          <p:cNvPicPr>
            <a:picLocks noChangeAspect="1" noChangeArrowheads="1"/>
          </p:cNvPicPr>
          <p:nvPr/>
        </p:nvPicPr>
        <p:blipFill>
          <a:blip r:embed="rId3" cstate="print"/>
          <a:srcRect t="16000" r="20000"/>
          <a:stretch>
            <a:fillRect/>
          </a:stretch>
        </p:blipFill>
        <p:spPr bwMode="auto">
          <a:xfrm>
            <a:off x="6876256" y="4077072"/>
            <a:ext cx="2011652" cy="1584176"/>
          </a:xfrm>
          <a:prstGeom prst="rect">
            <a:avLst/>
          </a:prstGeom>
          <a:noFill/>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smtClean="0"/>
              <a:t>Sols</a:t>
            </a:r>
            <a:endParaRPr lang="fr-BE" dirty="0"/>
          </a:p>
        </p:txBody>
      </p:sp>
      <p:sp>
        <p:nvSpPr>
          <p:cNvPr id="3" name="Espace réservé du texte 2"/>
          <p:cNvSpPr>
            <a:spLocks noGrp="1"/>
          </p:cNvSpPr>
          <p:nvPr>
            <p:ph type="body" idx="1"/>
          </p:nvPr>
        </p:nvSpPr>
        <p:spPr>
          <a:xfrm>
            <a:off x="395536" y="1196752"/>
            <a:ext cx="8280920" cy="4824536"/>
          </a:xfrm>
        </p:spPr>
        <p:txBody>
          <a:bodyPr>
            <a:normAutofit fontScale="85000" lnSpcReduction="20000"/>
          </a:bodyPr>
          <a:lstStyle/>
          <a:p>
            <a:r>
              <a:rPr lang="fr-FR" dirty="0" smtClean="0"/>
              <a:t>Le sol doit être non glissant</a:t>
            </a:r>
          </a:p>
          <a:p>
            <a:endParaRPr lang="fr-BE" dirty="0" smtClean="0"/>
          </a:p>
          <a:p>
            <a:r>
              <a:rPr lang="fr-FR" dirty="0" smtClean="0"/>
              <a:t>En raison de la complexité de la mise en œuvre des résines, privilégier le carrelage pour les petits chantiers (&lt; 200 m²). Les joints doivent être obligatoirement en résine époxy : pas de ciment, et ne doivent pas former de creux entre les carreaux : joints plans et à fleur du carrelage.</a:t>
            </a:r>
          </a:p>
          <a:p>
            <a:endParaRPr lang="fr-BE" dirty="0" smtClean="0"/>
          </a:p>
          <a:p>
            <a:r>
              <a:rPr lang="fr-FR" dirty="0" smtClean="0"/>
              <a:t>Si déplacement vers des zones disposant d'un autre type de revêtement de sol (aire de vente, salle de restauration...) : installer sur un mètre de longueur une bande de revêtement de sol de coefficient de glissance intermédiaire entre les différentes zones.</a:t>
            </a:r>
          </a:p>
          <a:p>
            <a:endParaRPr lang="fr-BE" dirty="0" smtClean="0"/>
          </a:p>
          <a:p>
            <a:r>
              <a:rPr lang="fr-FR" dirty="0" smtClean="0"/>
              <a:t>Pour les surfaces de travail nettoyées manuellement, prévoir des pentes légères (1,5% - 2 %) vers les évacuations et installer des caniveaux centraux d'évacuation des eaux de lavage, en inox avec pente intégrée et panier de rétention sur siphon.</a:t>
            </a:r>
            <a:endParaRPr lang="fr-BE" dirty="0"/>
          </a:p>
        </p:txBody>
      </p:sp>
      <p:sp>
        <p:nvSpPr>
          <p:cNvPr id="4" name="Espace réservé du numéro de diapositive 3"/>
          <p:cNvSpPr>
            <a:spLocks noGrp="1"/>
          </p:cNvSpPr>
          <p:nvPr>
            <p:ph type="sldNum" sz="quarter" idx="12"/>
          </p:nvPr>
        </p:nvSpPr>
        <p:spPr/>
        <p:txBody>
          <a:bodyPr/>
          <a:lstStyle/>
          <a:p>
            <a:fld id="{AB4838C2-4402-4263-92C7-FFF7644238DA}" type="slidenum">
              <a:rPr lang="fr-BE" smtClean="0"/>
              <a:pPr/>
              <a:t>46</a:t>
            </a:fld>
            <a:endParaRPr lang="fr-BE" dirty="0"/>
          </a:p>
        </p:txBody>
      </p:sp>
      <p:pic>
        <p:nvPicPr>
          <p:cNvPr id="44034" name="Picture 2" descr="Résultat de recherche d'images pour &quot;sol fromagerie&quot;"/>
          <p:cNvPicPr>
            <a:picLocks noChangeAspect="1" noChangeArrowheads="1"/>
          </p:cNvPicPr>
          <p:nvPr/>
        </p:nvPicPr>
        <p:blipFill>
          <a:blip r:embed="rId2" cstate="print"/>
          <a:srcRect t="22945" b="21503"/>
          <a:stretch>
            <a:fillRect/>
          </a:stretch>
        </p:blipFill>
        <p:spPr bwMode="auto">
          <a:xfrm>
            <a:off x="5508104" y="116632"/>
            <a:ext cx="3410985" cy="1368152"/>
          </a:xfrm>
          <a:prstGeom prst="rect">
            <a:avLst/>
          </a:prstGeom>
          <a:noFill/>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smtClean="0"/>
              <a:t>Marche en avant : gestion des flux</a:t>
            </a:r>
            <a:endParaRPr lang="fr-BE" dirty="0"/>
          </a:p>
        </p:txBody>
      </p:sp>
      <p:sp>
        <p:nvSpPr>
          <p:cNvPr id="3" name="Espace réservé du texte 2"/>
          <p:cNvSpPr>
            <a:spLocks noGrp="1"/>
          </p:cNvSpPr>
          <p:nvPr>
            <p:ph type="body" idx="1"/>
          </p:nvPr>
        </p:nvSpPr>
        <p:spPr/>
        <p:txBody>
          <a:bodyPr>
            <a:normAutofit/>
          </a:bodyPr>
          <a:lstStyle/>
          <a:p>
            <a:r>
              <a:rPr lang="fr-FR" dirty="0" smtClean="0"/>
              <a:t>Le principe fondateur de l’agencement des locaux alimentaires repose sur la marche en avant des produits et la séparation des secteurs.</a:t>
            </a:r>
            <a:endParaRPr lang="fr-BE" dirty="0" smtClean="0"/>
          </a:p>
          <a:p>
            <a:pPr lvl="1"/>
            <a:r>
              <a:rPr lang="fr-BE" dirty="0" smtClean="0">
                <a:solidFill>
                  <a:schemeClr val="bg1"/>
                </a:solidFill>
              </a:rPr>
              <a:t>- </a:t>
            </a:r>
            <a:r>
              <a:rPr lang="fr-FR" dirty="0" smtClean="0">
                <a:solidFill>
                  <a:schemeClr val="bg1"/>
                </a:solidFill>
              </a:rPr>
              <a:t>Séparer les secteurs de travail : froid - chaud, cuit- cru, propre - sale.</a:t>
            </a:r>
            <a:endParaRPr lang="fr-BE" dirty="0" smtClean="0">
              <a:solidFill>
                <a:schemeClr val="bg1"/>
              </a:solidFill>
            </a:endParaRPr>
          </a:p>
          <a:p>
            <a:pPr lvl="1"/>
            <a:r>
              <a:rPr lang="fr-FR" dirty="0" smtClean="0">
                <a:solidFill>
                  <a:schemeClr val="bg1"/>
                </a:solidFill>
              </a:rPr>
              <a:t>- Organiser les opérations de façon à ce que les marchandises souillées (épluchures, caisses de légumes, poubelles, cartons…) ne croisent jamais les produits finis.</a:t>
            </a:r>
            <a:endParaRPr lang="fr-BE" dirty="0" smtClean="0">
              <a:solidFill>
                <a:schemeClr val="bg1"/>
              </a:solidFill>
            </a:endParaRPr>
          </a:p>
          <a:p>
            <a:pPr lvl="1"/>
            <a:r>
              <a:rPr lang="fr-FR" dirty="0" smtClean="0">
                <a:solidFill>
                  <a:schemeClr val="bg1"/>
                </a:solidFill>
              </a:rPr>
              <a:t>- Avoir un circuit bien étudié, de la réception jusqu’à la distribution.</a:t>
            </a:r>
            <a:endParaRPr lang="fr-BE" dirty="0" smtClean="0">
              <a:solidFill>
                <a:schemeClr val="bg1"/>
              </a:solidFill>
            </a:endParaRPr>
          </a:p>
          <a:p>
            <a:r>
              <a:rPr lang="fr-FR" dirty="0" smtClean="0"/>
              <a:t>Respecter les bonnes pratiques d’hygiène pour ne pas contaminer le produit fini et éviter les contaminations </a:t>
            </a:r>
            <a:r>
              <a:rPr lang="fr-FR" smtClean="0"/>
              <a:t>croisées.</a:t>
            </a:r>
            <a:endParaRPr lang="fr-BE" dirty="0" smtClean="0"/>
          </a:p>
        </p:txBody>
      </p:sp>
      <p:sp>
        <p:nvSpPr>
          <p:cNvPr id="4" name="Espace réservé du numéro de diapositive 3"/>
          <p:cNvSpPr>
            <a:spLocks noGrp="1"/>
          </p:cNvSpPr>
          <p:nvPr>
            <p:ph type="sldNum" sz="quarter" idx="12"/>
          </p:nvPr>
        </p:nvSpPr>
        <p:spPr/>
        <p:txBody>
          <a:bodyPr/>
          <a:lstStyle/>
          <a:p>
            <a:fld id="{AB4838C2-4402-4263-92C7-FFF7644238DA}" type="slidenum">
              <a:rPr lang="fr-BE" smtClean="0"/>
              <a:pPr/>
              <a:t>47</a:t>
            </a:fld>
            <a:endParaRPr lang="fr-BE"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smtClean="0"/>
              <a:t>Transfert du lait</a:t>
            </a:r>
            <a:endParaRPr lang="fr-BE" dirty="0"/>
          </a:p>
        </p:txBody>
      </p:sp>
      <p:sp>
        <p:nvSpPr>
          <p:cNvPr id="3" name="Espace réservé du texte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2"/>
          </p:nvPr>
        </p:nvSpPr>
        <p:spPr/>
        <p:txBody>
          <a:bodyPr/>
          <a:lstStyle/>
          <a:p>
            <a:fld id="{AB4838C2-4402-4263-92C7-FFF7644238DA}" type="slidenum">
              <a:rPr lang="fr-BE" smtClean="0"/>
              <a:pPr/>
              <a:t>48</a:t>
            </a:fld>
            <a:endParaRPr lang="fr-BE" dirty="0"/>
          </a:p>
        </p:txBody>
      </p:sp>
      <p:pic>
        <p:nvPicPr>
          <p:cNvPr id="25603" name="Picture 3"/>
          <p:cNvPicPr>
            <a:picLocks noChangeAspect="1" noChangeArrowheads="1"/>
          </p:cNvPicPr>
          <p:nvPr/>
        </p:nvPicPr>
        <p:blipFill>
          <a:blip r:embed="rId2" cstate="print"/>
          <a:srcRect/>
          <a:stretch>
            <a:fillRect/>
          </a:stretch>
        </p:blipFill>
        <p:spPr bwMode="auto">
          <a:xfrm rot="5400000">
            <a:off x="4358693" y="1626083"/>
            <a:ext cx="5184577" cy="3893867"/>
          </a:xfrm>
          <a:prstGeom prst="rect">
            <a:avLst/>
          </a:prstGeom>
          <a:noFill/>
          <a:ln w="9525">
            <a:noFill/>
            <a:miter lim="800000"/>
            <a:headEnd/>
            <a:tailEnd/>
          </a:ln>
          <a:effectLst/>
        </p:spPr>
      </p:pic>
      <p:pic>
        <p:nvPicPr>
          <p:cNvPr id="25605" name="Picture 5"/>
          <p:cNvPicPr>
            <a:picLocks noChangeAspect="1" noChangeArrowheads="1"/>
          </p:cNvPicPr>
          <p:nvPr/>
        </p:nvPicPr>
        <p:blipFill>
          <a:blip r:embed="rId3" cstate="print"/>
          <a:srcRect/>
          <a:stretch>
            <a:fillRect/>
          </a:stretch>
        </p:blipFill>
        <p:spPr bwMode="auto">
          <a:xfrm rot="5400000">
            <a:off x="-283236" y="1659499"/>
            <a:ext cx="5415285" cy="405774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BE" dirty="0" smtClean="0"/>
              <a:t>Projet atelier lait</a:t>
            </a:r>
            <a:endParaRPr lang="fr-BE" dirty="0"/>
          </a:p>
        </p:txBody>
      </p:sp>
      <p:sp>
        <p:nvSpPr>
          <p:cNvPr id="4" name="Espace réservé du numéro de diapositive 3"/>
          <p:cNvSpPr>
            <a:spLocks noGrp="1"/>
          </p:cNvSpPr>
          <p:nvPr>
            <p:ph type="sldNum" sz="quarter" idx="4294967295"/>
          </p:nvPr>
        </p:nvSpPr>
        <p:spPr>
          <a:xfrm>
            <a:off x="8382000" y="6416675"/>
            <a:ext cx="762000" cy="365125"/>
          </a:xfrm>
          <a:prstGeom prst="rect">
            <a:avLst/>
          </a:prstGeom>
        </p:spPr>
        <p:txBody>
          <a:bodyPr/>
          <a:lstStyle/>
          <a:p>
            <a:fld id="{AB4838C2-4402-4263-92C7-FFF7644238DA}" type="slidenum">
              <a:rPr lang="fr-BE" smtClean="0"/>
              <a:pPr/>
              <a:t>49</a:t>
            </a:fld>
            <a:endParaRPr lang="fr-BE"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323850" y="188913"/>
            <a:ext cx="8424863" cy="538162"/>
          </a:xfrm>
        </p:spPr>
        <p:txBody>
          <a:bodyPr/>
          <a:lstStyle/>
          <a:p>
            <a:pPr>
              <a:defRPr/>
            </a:pPr>
            <a:endParaRPr lang="fr-BE"/>
          </a:p>
        </p:txBody>
      </p:sp>
      <p:sp>
        <p:nvSpPr>
          <p:cNvPr id="32771" name="Espace réservé du texte 3"/>
          <p:cNvSpPr>
            <a:spLocks noGrp="1"/>
          </p:cNvSpPr>
          <p:nvPr>
            <p:ph type="body" idx="1"/>
          </p:nvPr>
        </p:nvSpPr>
        <p:spPr>
          <a:xfrm>
            <a:off x="395288" y="1196975"/>
            <a:ext cx="8280400" cy="4319588"/>
          </a:xfrm>
        </p:spPr>
        <p:txBody>
          <a:bodyPr/>
          <a:lstStyle/>
          <a:p>
            <a:pPr marL="73025"/>
            <a:endParaRPr lang="fr-BE" smtClean="0"/>
          </a:p>
        </p:txBody>
      </p:sp>
      <p:sp>
        <p:nvSpPr>
          <p:cNvPr id="5" name="Titre 6"/>
          <p:cNvSpPr txBox="1">
            <a:spLocks noChangeArrowheads="1"/>
          </p:cNvSpPr>
          <p:nvPr/>
        </p:nvSpPr>
        <p:spPr bwMode="auto">
          <a:xfrm>
            <a:off x="468313" y="2349500"/>
            <a:ext cx="8229600" cy="1143000"/>
          </a:xfrm>
          <a:prstGeom prst="rect">
            <a:avLst/>
          </a:prstGeom>
          <a:noFill/>
          <a:ln w="9525">
            <a:noFill/>
            <a:miter lim="800000"/>
            <a:headEnd/>
            <a:tailEnd/>
          </a:ln>
        </p:spPr>
        <p:txBody>
          <a:bodyPr anchor="ctr"/>
          <a:lstStyle/>
          <a:p>
            <a:pPr algn="ctr" eaLnBrk="0" hangingPunct="0">
              <a:defRPr/>
            </a:pPr>
            <a:r>
              <a:rPr lang="fr-BE" sz="4400" kern="0" dirty="0">
                <a:solidFill>
                  <a:schemeClr val="bg1"/>
                </a:solidFill>
                <a:latin typeface="+mj-lt"/>
                <a:ea typeface="+mj-ea"/>
                <a:cs typeface="Arial" charset="0"/>
              </a:rPr>
              <a:t>La sécurité c’est quoi pour vous ?</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smtClean="0"/>
              <a:t>Secteurs</a:t>
            </a:r>
            <a:endParaRPr lang="fr-BE" dirty="0"/>
          </a:p>
        </p:txBody>
      </p:sp>
      <p:sp>
        <p:nvSpPr>
          <p:cNvPr id="3" name="Espace réservé du texte 2"/>
          <p:cNvSpPr>
            <a:spLocks noGrp="1"/>
          </p:cNvSpPr>
          <p:nvPr>
            <p:ph type="body" idx="1"/>
          </p:nvPr>
        </p:nvSpPr>
        <p:spPr/>
        <p:txBody>
          <a:bodyPr/>
          <a:lstStyle/>
          <a:p>
            <a:r>
              <a:rPr lang="fr-BE" dirty="0" smtClean="0"/>
              <a:t>Dimensionner les secteurs</a:t>
            </a:r>
          </a:p>
          <a:p>
            <a:pPr lvl="1"/>
            <a:r>
              <a:rPr lang="fr-BE" dirty="0" smtClean="0">
                <a:solidFill>
                  <a:schemeClr val="bg1"/>
                </a:solidFill>
              </a:rPr>
              <a:t>Gérer la circulation des différents flux </a:t>
            </a:r>
          </a:p>
          <a:p>
            <a:pPr lvl="1"/>
            <a:r>
              <a:rPr lang="fr-BE" dirty="0" smtClean="0">
                <a:solidFill>
                  <a:schemeClr val="bg1"/>
                </a:solidFill>
              </a:rPr>
              <a:t>	- matière entrante, sortante (sèche type emballage ou produit transformé…)</a:t>
            </a:r>
          </a:p>
          <a:p>
            <a:pPr lvl="1"/>
            <a:r>
              <a:rPr lang="fr-BE" dirty="0" smtClean="0">
                <a:solidFill>
                  <a:schemeClr val="bg1"/>
                </a:solidFill>
              </a:rPr>
              <a:t>	- circulation d’une pièce à l’autre des Hommes</a:t>
            </a:r>
          </a:p>
          <a:p>
            <a:pPr lvl="1"/>
            <a:r>
              <a:rPr lang="fr-BE" dirty="0" smtClean="0">
                <a:solidFill>
                  <a:schemeClr val="bg1"/>
                </a:solidFill>
              </a:rPr>
              <a:t>	- placement des machines</a:t>
            </a:r>
          </a:p>
          <a:p>
            <a:pPr lvl="1"/>
            <a:r>
              <a:rPr lang="fr-BE" dirty="0" smtClean="0">
                <a:solidFill>
                  <a:schemeClr val="bg1"/>
                </a:solidFill>
              </a:rPr>
              <a:t>	- gestion du magasin</a:t>
            </a:r>
          </a:p>
          <a:p>
            <a:pPr lvl="1"/>
            <a:r>
              <a:rPr lang="fr-BE" dirty="0" smtClean="0">
                <a:solidFill>
                  <a:schemeClr val="bg1"/>
                </a:solidFill>
              </a:rPr>
              <a:t>	- gestion de l’hygiène</a:t>
            </a:r>
          </a:p>
          <a:p>
            <a:pPr lvl="1"/>
            <a:r>
              <a:rPr lang="fr-BE" dirty="0" smtClean="0">
                <a:solidFill>
                  <a:schemeClr val="bg1"/>
                </a:solidFill>
              </a:rPr>
              <a:t>	- luminosité</a:t>
            </a:r>
          </a:p>
          <a:p>
            <a:pPr lvl="1"/>
            <a:r>
              <a:rPr lang="fr-BE" dirty="0" smtClean="0">
                <a:solidFill>
                  <a:schemeClr val="bg1"/>
                </a:solidFill>
              </a:rPr>
              <a:t>	- bruit</a:t>
            </a:r>
          </a:p>
          <a:p>
            <a:pPr lvl="1"/>
            <a:r>
              <a:rPr lang="fr-BE" dirty="0" smtClean="0">
                <a:solidFill>
                  <a:schemeClr val="bg1"/>
                </a:solidFill>
              </a:rPr>
              <a:t>	- …</a:t>
            </a:r>
          </a:p>
          <a:p>
            <a:pPr lvl="1"/>
            <a:endParaRPr lang="fr-BE" dirty="0">
              <a:solidFill>
                <a:schemeClr val="bg1"/>
              </a:solidFill>
            </a:endParaRPr>
          </a:p>
        </p:txBody>
      </p:sp>
      <p:sp>
        <p:nvSpPr>
          <p:cNvPr id="4" name="Espace réservé du numéro de diapositive 3"/>
          <p:cNvSpPr>
            <a:spLocks noGrp="1"/>
          </p:cNvSpPr>
          <p:nvPr>
            <p:ph type="sldNum" sz="quarter" idx="12"/>
          </p:nvPr>
        </p:nvSpPr>
        <p:spPr/>
        <p:txBody>
          <a:bodyPr/>
          <a:lstStyle/>
          <a:p>
            <a:fld id="{AB4838C2-4402-4263-92C7-FFF7644238DA}" type="slidenum">
              <a:rPr lang="fr-BE" smtClean="0"/>
              <a:pPr/>
              <a:t>50</a:t>
            </a:fld>
            <a:endParaRPr lang="fr-BE"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smtClean="0"/>
              <a:t>Plan projet 2D</a:t>
            </a:r>
            <a:endParaRPr lang="fr-BE" dirty="0"/>
          </a:p>
        </p:txBody>
      </p:sp>
      <p:sp>
        <p:nvSpPr>
          <p:cNvPr id="3" name="Espace réservé du texte 2"/>
          <p:cNvSpPr>
            <a:spLocks noGrp="1"/>
          </p:cNvSpPr>
          <p:nvPr>
            <p:ph type="body" idx="1"/>
          </p:nvPr>
        </p:nvSpPr>
        <p:spPr/>
        <p:txBody>
          <a:bodyPr>
            <a:normAutofit lnSpcReduction="10000"/>
          </a:bodyPr>
          <a:lstStyle/>
          <a:p>
            <a:r>
              <a:rPr lang="fr-BE" dirty="0" smtClean="0"/>
              <a:t>Dimensionner l’atelier</a:t>
            </a:r>
          </a:p>
          <a:p>
            <a:r>
              <a:rPr lang="fr-BE" dirty="0" smtClean="0"/>
              <a:t>Placer :</a:t>
            </a:r>
          </a:p>
          <a:p>
            <a:pPr lvl="1"/>
            <a:r>
              <a:rPr lang="fr-BE" dirty="0" smtClean="0">
                <a:solidFill>
                  <a:schemeClr val="bg1"/>
                </a:solidFill>
              </a:rPr>
              <a:t>Les personnes</a:t>
            </a:r>
            <a:r>
              <a:rPr lang="fr-BE" dirty="0" smtClean="0"/>
              <a:t>,</a:t>
            </a:r>
          </a:p>
          <a:p>
            <a:pPr lvl="1"/>
            <a:r>
              <a:rPr lang="fr-BE" dirty="0" smtClean="0">
                <a:solidFill>
                  <a:schemeClr val="bg1"/>
                </a:solidFill>
              </a:rPr>
              <a:t>Les machines</a:t>
            </a:r>
          </a:p>
          <a:p>
            <a:pPr lvl="1"/>
            <a:r>
              <a:rPr lang="fr-BE" dirty="0" smtClean="0">
                <a:solidFill>
                  <a:schemeClr val="bg1"/>
                </a:solidFill>
              </a:rPr>
              <a:t>Le mobilier</a:t>
            </a:r>
          </a:p>
          <a:p>
            <a:pPr lvl="1"/>
            <a:r>
              <a:rPr lang="fr-BE" dirty="0" smtClean="0">
                <a:solidFill>
                  <a:schemeClr val="bg1"/>
                </a:solidFill>
              </a:rPr>
              <a:t>Les véhicules</a:t>
            </a:r>
          </a:p>
          <a:p>
            <a:pPr lvl="1"/>
            <a:r>
              <a:rPr lang="fr-BE" dirty="0" smtClean="0">
                <a:solidFill>
                  <a:schemeClr val="bg1"/>
                </a:solidFill>
              </a:rPr>
              <a:t>Les accès (portes, fenêtres)</a:t>
            </a:r>
          </a:p>
          <a:p>
            <a:pPr lvl="1"/>
            <a:r>
              <a:rPr lang="fr-BE" dirty="0" smtClean="0">
                <a:solidFill>
                  <a:schemeClr val="bg1"/>
                </a:solidFill>
              </a:rPr>
              <a:t>Quantifier les petits outils et</a:t>
            </a:r>
          </a:p>
          <a:p>
            <a:pPr lvl="1"/>
            <a:r>
              <a:rPr lang="fr-BE" dirty="0" smtClean="0">
                <a:solidFill>
                  <a:schemeClr val="bg1"/>
                </a:solidFill>
              </a:rPr>
              <a:t>gérer leur placement</a:t>
            </a:r>
          </a:p>
          <a:p>
            <a:r>
              <a:rPr lang="fr-BE" dirty="0" smtClean="0"/>
              <a:t>Gérer les flux </a:t>
            </a:r>
          </a:p>
          <a:p>
            <a:pPr lvl="1"/>
            <a:r>
              <a:rPr lang="fr-BE" dirty="0" smtClean="0">
                <a:solidFill>
                  <a:schemeClr val="bg1"/>
                </a:solidFill>
              </a:rPr>
              <a:t>Matériel</a:t>
            </a:r>
          </a:p>
          <a:p>
            <a:pPr lvl="1"/>
            <a:r>
              <a:rPr lang="fr-BE" dirty="0" smtClean="0">
                <a:solidFill>
                  <a:schemeClr val="bg1"/>
                </a:solidFill>
              </a:rPr>
              <a:t>Matériau</a:t>
            </a:r>
          </a:p>
          <a:p>
            <a:pPr lvl="1"/>
            <a:r>
              <a:rPr lang="fr-BE" dirty="0" smtClean="0">
                <a:solidFill>
                  <a:schemeClr val="bg1"/>
                </a:solidFill>
              </a:rPr>
              <a:t>Humains</a:t>
            </a:r>
          </a:p>
          <a:p>
            <a:pPr lvl="1"/>
            <a:endParaRPr lang="fr-BE" dirty="0">
              <a:solidFill>
                <a:schemeClr val="bg1"/>
              </a:solidFill>
            </a:endParaRPr>
          </a:p>
        </p:txBody>
      </p:sp>
      <p:sp>
        <p:nvSpPr>
          <p:cNvPr id="4" name="Espace réservé du numéro de diapositive 3"/>
          <p:cNvSpPr>
            <a:spLocks noGrp="1"/>
          </p:cNvSpPr>
          <p:nvPr>
            <p:ph type="sldNum" sz="quarter" idx="12"/>
          </p:nvPr>
        </p:nvSpPr>
        <p:spPr/>
        <p:txBody>
          <a:bodyPr/>
          <a:lstStyle/>
          <a:p>
            <a:fld id="{AB4838C2-4402-4263-92C7-FFF7644238DA}" type="slidenum">
              <a:rPr lang="fr-BE" smtClean="0"/>
              <a:pPr/>
              <a:t>51</a:t>
            </a:fld>
            <a:endParaRPr lang="fr-BE" dirty="0"/>
          </a:p>
        </p:txBody>
      </p:sp>
      <p:pic>
        <p:nvPicPr>
          <p:cNvPr id="6" name="Image 5"/>
          <p:cNvPicPr>
            <a:picLocks noChangeAspect="1"/>
          </p:cNvPicPr>
          <p:nvPr/>
        </p:nvPicPr>
        <p:blipFill>
          <a:blip r:embed="rId2" cstate="print"/>
          <a:srcRect l="23778" r="23829"/>
          <a:stretch>
            <a:fillRect/>
          </a:stretch>
        </p:blipFill>
        <p:spPr>
          <a:xfrm>
            <a:off x="4067944" y="764704"/>
            <a:ext cx="5112568" cy="5949945"/>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smtClean="0"/>
              <a:t>Plan 2D avec mesures</a:t>
            </a:r>
            <a:endParaRPr lang="fr-BE" dirty="0"/>
          </a:p>
        </p:txBody>
      </p:sp>
      <p:sp>
        <p:nvSpPr>
          <p:cNvPr id="3" name="Espace réservé du texte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2"/>
          </p:nvPr>
        </p:nvSpPr>
        <p:spPr/>
        <p:txBody>
          <a:bodyPr/>
          <a:lstStyle/>
          <a:p>
            <a:fld id="{AB4838C2-4402-4263-92C7-FFF7644238DA}" type="slidenum">
              <a:rPr lang="fr-BE" smtClean="0"/>
              <a:pPr/>
              <a:t>52</a:t>
            </a:fld>
            <a:endParaRPr lang="fr-BE" dirty="0"/>
          </a:p>
        </p:txBody>
      </p:sp>
      <p:pic>
        <p:nvPicPr>
          <p:cNvPr id="25602" name="Picture 2"/>
          <p:cNvPicPr>
            <a:picLocks noChangeAspect="1" noChangeArrowheads="1"/>
          </p:cNvPicPr>
          <p:nvPr/>
        </p:nvPicPr>
        <p:blipFill>
          <a:blip r:embed="rId2" cstate="print"/>
          <a:srcRect l="5369" t="1400" r="49853" b="13901"/>
          <a:stretch>
            <a:fillRect/>
          </a:stretch>
        </p:blipFill>
        <p:spPr bwMode="auto">
          <a:xfrm>
            <a:off x="0" y="975167"/>
            <a:ext cx="9144000" cy="5306769"/>
          </a:xfrm>
          <a:prstGeom prst="rect">
            <a:avLst/>
          </a:prstGeom>
          <a:noFill/>
          <a:ln w="9525">
            <a:noFill/>
            <a:miter lim="800000"/>
            <a:headEnd/>
            <a:tailEnd/>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smtClean="0"/>
              <a:t>Plan 3D – vue en marche</a:t>
            </a:r>
            <a:endParaRPr lang="fr-BE" dirty="0"/>
          </a:p>
        </p:txBody>
      </p:sp>
      <p:sp>
        <p:nvSpPr>
          <p:cNvPr id="3" name="Espace réservé du texte 2"/>
          <p:cNvSpPr>
            <a:spLocks noGrp="1"/>
          </p:cNvSpPr>
          <p:nvPr>
            <p:ph type="body" idx="1"/>
          </p:nvPr>
        </p:nvSpPr>
        <p:spPr/>
        <p:txBody>
          <a:bodyPr/>
          <a:lstStyle/>
          <a:p>
            <a:r>
              <a:rPr lang="fr-BE" dirty="0" smtClean="0"/>
              <a:t>Vue de l’atelier qui permet de se représenter les hauteurs, les espaces de circulation et simuler l’activité</a:t>
            </a:r>
            <a:endParaRPr lang="fr-BE" dirty="0"/>
          </a:p>
        </p:txBody>
      </p:sp>
      <p:sp>
        <p:nvSpPr>
          <p:cNvPr id="4" name="Espace réservé du numéro de diapositive 3"/>
          <p:cNvSpPr>
            <a:spLocks noGrp="1"/>
          </p:cNvSpPr>
          <p:nvPr>
            <p:ph type="sldNum" sz="quarter" idx="12"/>
          </p:nvPr>
        </p:nvSpPr>
        <p:spPr/>
        <p:txBody>
          <a:bodyPr/>
          <a:lstStyle/>
          <a:p>
            <a:fld id="{AB4838C2-4402-4263-92C7-FFF7644238DA}" type="slidenum">
              <a:rPr lang="fr-BE" smtClean="0"/>
              <a:pPr/>
              <a:t>53</a:t>
            </a:fld>
            <a:endParaRPr lang="fr-BE" dirty="0"/>
          </a:p>
        </p:txBody>
      </p:sp>
      <p:pic>
        <p:nvPicPr>
          <p:cNvPr id="5" name="Image 4"/>
          <p:cNvPicPr/>
          <p:nvPr/>
        </p:nvPicPr>
        <p:blipFill>
          <a:blip r:embed="rId2" cstate="print"/>
          <a:stretch>
            <a:fillRect/>
          </a:stretch>
        </p:blipFill>
        <p:spPr>
          <a:xfrm>
            <a:off x="1403648" y="2276872"/>
            <a:ext cx="5760720" cy="3568207"/>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smtClean="0"/>
              <a:t>Plan 3D avec réservation</a:t>
            </a:r>
            <a:endParaRPr lang="fr-BE" dirty="0"/>
          </a:p>
        </p:txBody>
      </p:sp>
      <p:sp>
        <p:nvSpPr>
          <p:cNvPr id="3" name="Espace réservé du texte 2"/>
          <p:cNvSpPr>
            <a:spLocks noGrp="1"/>
          </p:cNvSpPr>
          <p:nvPr>
            <p:ph type="body" idx="1"/>
          </p:nvPr>
        </p:nvSpPr>
        <p:spPr>
          <a:xfrm>
            <a:off x="395536" y="764704"/>
            <a:ext cx="8280920" cy="4320480"/>
          </a:xfrm>
        </p:spPr>
        <p:txBody>
          <a:bodyPr/>
          <a:lstStyle/>
          <a:p>
            <a:r>
              <a:rPr lang="fr-BE" dirty="0" smtClean="0"/>
              <a:t>Gérer l’espace :</a:t>
            </a:r>
          </a:p>
          <a:p>
            <a:pPr lvl="1"/>
            <a:r>
              <a:rPr lang="fr-BE" dirty="0" smtClean="0">
                <a:solidFill>
                  <a:schemeClr val="bg1"/>
                </a:solidFill>
              </a:rPr>
              <a:t>De circulation   /  De manutention</a:t>
            </a:r>
          </a:p>
          <a:p>
            <a:pPr lvl="1"/>
            <a:endParaRPr lang="fr-BE" dirty="0">
              <a:solidFill>
                <a:schemeClr val="bg1"/>
              </a:solidFill>
            </a:endParaRPr>
          </a:p>
        </p:txBody>
      </p:sp>
      <p:sp>
        <p:nvSpPr>
          <p:cNvPr id="4" name="Espace réservé du numéro de diapositive 3"/>
          <p:cNvSpPr>
            <a:spLocks noGrp="1"/>
          </p:cNvSpPr>
          <p:nvPr>
            <p:ph type="sldNum" sz="quarter" idx="12"/>
          </p:nvPr>
        </p:nvSpPr>
        <p:spPr/>
        <p:txBody>
          <a:bodyPr/>
          <a:lstStyle/>
          <a:p>
            <a:fld id="{AB4838C2-4402-4263-92C7-FFF7644238DA}" type="slidenum">
              <a:rPr lang="fr-BE" smtClean="0"/>
              <a:pPr/>
              <a:t>54</a:t>
            </a:fld>
            <a:endParaRPr lang="fr-BE" dirty="0"/>
          </a:p>
        </p:txBody>
      </p:sp>
      <p:pic>
        <p:nvPicPr>
          <p:cNvPr id="5" name="Image 4"/>
          <p:cNvPicPr>
            <a:picLocks noChangeAspect="1"/>
          </p:cNvPicPr>
          <p:nvPr/>
        </p:nvPicPr>
        <p:blipFill>
          <a:blip r:embed="rId2" cstate="print"/>
          <a:srcRect l="27029" t="25783" r="16093"/>
          <a:stretch>
            <a:fillRect/>
          </a:stretch>
        </p:blipFill>
        <p:spPr>
          <a:xfrm>
            <a:off x="1331640" y="1556792"/>
            <a:ext cx="6350129" cy="5132296"/>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BE"/>
          </a:p>
        </p:txBody>
      </p:sp>
      <p:sp>
        <p:nvSpPr>
          <p:cNvPr id="3" name="Espace réservé du texte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2"/>
          </p:nvPr>
        </p:nvSpPr>
        <p:spPr/>
        <p:txBody>
          <a:bodyPr/>
          <a:lstStyle/>
          <a:p>
            <a:fld id="{AB4838C2-4402-4263-92C7-FFF7644238DA}" type="slidenum">
              <a:rPr lang="fr-BE" smtClean="0"/>
              <a:pPr/>
              <a:t>55</a:t>
            </a:fld>
            <a:endParaRPr lang="fr-BE" dirty="0"/>
          </a:p>
        </p:txBody>
      </p:sp>
      <p:pic>
        <p:nvPicPr>
          <p:cNvPr id="26626" name="Picture 2"/>
          <p:cNvPicPr>
            <a:picLocks noChangeAspect="1" noChangeArrowheads="1"/>
          </p:cNvPicPr>
          <p:nvPr/>
        </p:nvPicPr>
        <p:blipFill>
          <a:blip r:embed="rId2" cstate="print"/>
          <a:srcRect l="7302" t="6734" r="59838" b="14167"/>
          <a:stretch>
            <a:fillRect/>
          </a:stretch>
        </p:blipFill>
        <p:spPr bwMode="auto">
          <a:xfrm>
            <a:off x="35496" y="50655"/>
            <a:ext cx="9059106" cy="6690713"/>
          </a:xfrm>
          <a:prstGeom prst="rect">
            <a:avLst/>
          </a:prstGeom>
          <a:noFill/>
          <a:ln w="9525">
            <a:noFill/>
            <a:miter lim="800000"/>
            <a:headEnd/>
            <a:tailEnd/>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BE" dirty="0" smtClean="0"/>
              <a:t>Projet atelier viande</a:t>
            </a:r>
            <a:endParaRPr lang="fr-BE" dirty="0"/>
          </a:p>
        </p:txBody>
      </p:sp>
      <p:sp>
        <p:nvSpPr>
          <p:cNvPr id="4" name="Espace réservé du numéro de diapositive 3"/>
          <p:cNvSpPr>
            <a:spLocks noGrp="1"/>
          </p:cNvSpPr>
          <p:nvPr>
            <p:ph type="sldNum" sz="quarter" idx="4294967295"/>
          </p:nvPr>
        </p:nvSpPr>
        <p:spPr>
          <a:xfrm>
            <a:off x="8382000" y="6416675"/>
            <a:ext cx="762000" cy="365125"/>
          </a:xfrm>
          <a:prstGeom prst="rect">
            <a:avLst/>
          </a:prstGeom>
        </p:spPr>
        <p:txBody>
          <a:bodyPr/>
          <a:lstStyle/>
          <a:p>
            <a:fld id="{AB4838C2-4402-4263-92C7-FFF7644238DA}" type="slidenum">
              <a:rPr lang="fr-BE" smtClean="0"/>
              <a:pPr/>
              <a:t>56</a:t>
            </a:fld>
            <a:endParaRPr lang="fr-BE"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smtClean="0"/>
              <a:t>Plan 2D</a:t>
            </a:r>
            <a:endParaRPr lang="fr-BE" dirty="0"/>
          </a:p>
        </p:txBody>
      </p:sp>
      <p:sp>
        <p:nvSpPr>
          <p:cNvPr id="3" name="Espace réservé du texte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2"/>
          </p:nvPr>
        </p:nvSpPr>
        <p:spPr/>
        <p:txBody>
          <a:bodyPr/>
          <a:lstStyle/>
          <a:p>
            <a:fld id="{AB4838C2-4402-4263-92C7-FFF7644238DA}" type="slidenum">
              <a:rPr lang="fr-BE" smtClean="0"/>
              <a:pPr/>
              <a:t>57</a:t>
            </a:fld>
            <a:endParaRPr lang="fr-BE" dirty="0"/>
          </a:p>
        </p:txBody>
      </p:sp>
      <p:pic>
        <p:nvPicPr>
          <p:cNvPr id="5" name="Image 4"/>
          <p:cNvPicPr/>
          <p:nvPr/>
        </p:nvPicPr>
        <p:blipFill>
          <a:blip r:embed="rId2" cstate="print"/>
          <a:srcRect l="4910" t="6542" r="53310" b="10280"/>
          <a:stretch>
            <a:fillRect/>
          </a:stretch>
        </p:blipFill>
        <p:spPr bwMode="auto">
          <a:xfrm>
            <a:off x="226084" y="980728"/>
            <a:ext cx="8917916" cy="5693434"/>
          </a:xfrm>
          <a:prstGeom prst="rect">
            <a:avLst/>
          </a:prstGeom>
          <a:noFill/>
          <a:ln w="9525">
            <a:noFill/>
            <a:miter lim="800000"/>
            <a:headEnd/>
            <a:tailEnd/>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BE" dirty="0"/>
          </a:p>
        </p:txBody>
      </p:sp>
      <p:sp>
        <p:nvSpPr>
          <p:cNvPr id="3" name="Espace réservé du texte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2"/>
          </p:nvPr>
        </p:nvSpPr>
        <p:spPr/>
        <p:txBody>
          <a:bodyPr/>
          <a:lstStyle/>
          <a:p>
            <a:fld id="{AB4838C2-4402-4263-92C7-FFF7644238DA}" type="slidenum">
              <a:rPr lang="fr-BE" smtClean="0"/>
              <a:pPr/>
              <a:t>58</a:t>
            </a:fld>
            <a:endParaRPr lang="fr-BE" dirty="0"/>
          </a:p>
        </p:txBody>
      </p:sp>
      <p:pic>
        <p:nvPicPr>
          <p:cNvPr id="5" name="Image 4"/>
          <p:cNvPicPr>
            <a:picLocks noChangeAspect="1"/>
          </p:cNvPicPr>
          <p:nvPr/>
        </p:nvPicPr>
        <p:blipFill>
          <a:blip r:embed="rId2" cstate="print"/>
          <a:stretch>
            <a:fillRect/>
          </a:stretch>
        </p:blipFill>
        <p:spPr>
          <a:xfrm>
            <a:off x="0" y="980728"/>
            <a:ext cx="9067803" cy="5616624"/>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smtClean="0"/>
              <a:t>Plan 3D</a:t>
            </a:r>
            <a:endParaRPr lang="fr-BE" dirty="0"/>
          </a:p>
        </p:txBody>
      </p:sp>
      <p:sp>
        <p:nvSpPr>
          <p:cNvPr id="3" name="Espace réservé du texte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2"/>
          </p:nvPr>
        </p:nvSpPr>
        <p:spPr/>
        <p:txBody>
          <a:bodyPr/>
          <a:lstStyle/>
          <a:p>
            <a:fld id="{AB4838C2-4402-4263-92C7-FFF7644238DA}" type="slidenum">
              <a:rPr lang="fr-BE" smtClean="0"/>
              <a:pPr/>
              <a:t>59</a:t>
            </a:fld>
            <a:endParaRPr lang="fr-BE" dirty="0"/>
          </a:p>
        </p:txBody>
      </p:sp>
      <p:pic>
        <p:nvPicPr>
          <p:cNvPr id="5" name="Image 4"/>
          <p:cNvPicPr>
            <a:picLocks noChangeAspect="1"/>
          </p:cNvPicPr>
          <p:nvPr/>
        </p:nvPicPr>
        <p:blipFill>
          <a:blip r:embed="rId2" cstate="print"/>
          <a:stretch>
            <a:fillRect/>
          </a:stretch>
        </p:blipFill>
        <p:spPr>
          <a:xfrm>
            <a:off x="0" y="885123"/>
            <a:ext cx="9222153" cy="5712229"/>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fontAlgn="auto" hangingPunct="1">
              <a:spcAft>
                <a:spcPts val="0"/>
              </a:spcAft>
              <a:defRPr/>
            </a:pPr>
            <a:r>
              <a:rPr lang="fr-FR" smtClean="0"/>
              <a:t>La prévention : pourquoi ?</a:t>
            </a:r>
          </a:p>
        </p:txBody>
      </p:sp>
      <p:pic>
        <p:nvPicPr>
          <p:cNvPr id="19459" name="Picture 4"/>
          <p:cNvPicPr>
            <a:picLocks noChangeAspect="1" noChangeArrowheads="1"/>
          </p:cNvPicPr>
          <p:nvPr/>
        </p:nvPicPr>
        <p:blipFill>
          <a:blip r:embed="rId2" cstate="print"/>
          <a:srcRect l="59004" t="29520" r="17026" b="31601"/>
          <a:stretch>
            <a:fillRect/>
          </a:stretch>
        </p:blipFill>
        <p:spPr bwMode="auto">
          <a:xfrm>
            <a:off x="955675" y="1412875"/>
            <a:ext cx="7072313" cy="3671888"/>
          </a:xfrm>
          <a:prstGeom prst="rect">
            <a:avLst/>
          </a:prstGeom>
          <a:noFill/>
          <a:ln w="9525">
            <a:noFill/>
            <a:miter lim="800000"/>
            <a:headEnd/>
            <a:tailEnd/>
          </a:ln>
        </p:spPr>
      </p:pic>
      <p:sp>
        <p:nvSpPr>
          <p:cNvPr id="26627" name="Rectangle 3"/>
          <p:cNvSpPr>
            <a:spLocks noGrp="1" noChangeArrowheads="1"/>
          </p:cNvSpPr>
          <p:nvPr>
            <p:ph type="body" idx="1"/>
          </p:nvPr>
        </p:nvSpPr>
        <p:spPr>
          <a:xfrm>
            <a:off x="6011863" y="1341438"/>
            <a:ext cx="2844800" cy="1223962"/>
          </a:xfrm>
        </p:spPr>
        <p:txBody>
          <a:bodyPr>
            <a:normAutofit lnSpcReduction="10000"/>
          </a:bodyPr>
          <a:lstStyle/>
          <a:p>
            <a:pPr marL="73025" algn="r" eaLnBrk="1" hangingPunct="1">
              <a:lnSpc>
                <a:spcPct val="140000"/>
              </a:lnSpc>
              <a:defRPr/>
            </a:pPr>
            <a:r>
              <a:rPr lang="fr-FR" sz="1800" smtClean="0"/>
              <a:t>Coût direct : frais médicaux, dégât matériel, remplacement</a:t>
            </a:r>
          </a:p>
        </p:txBody>
      </p:sp>
      <p:sp>
        <p:nvSpPr>
          <p:cNvPr id="19461" name="ZoneTexte 5"/>
          <p:cNvSpPr txBox="1">
            <a:spLocks noChangeArrowheads="1"/>
          </p:cNvSpPr>
          <p:nvPr/>
        </p:nvSpPr>
        <p:spPr bwMode="auto">
          <a:xfrm>
            <a:off x="2843213" y="5373688"/>
            <a:ext cx="3529012" cy="1221681"/>
          </a:xfrm>
          <a:prstGeom prst="rect">
            <a:avLst/>
          </a:prstGeom>
          <a:noFill/>
          <a:ln w="9525">
            <a:noFill/>
            <a:miter lim="800000"/>
            <a:headEnd/>
            <a:tailEnd/>
          </a:ln>
        </p:spPr>
        <p:txBody>
          <a:bodyPr>
            <a:spAutoFit/>
          </a:bodyPr>
          <a:lstStyle/>
          <a:p>
            <a:pPr marL="73025" algn="ctr">
              <a:lnSpc>
                <a:spcPct val="140000"/>
              </a:lnSpc>
            </a:pPr>
            <a:r>
              <a:rPr lang="fr-FR">
                <a:solidFill>
                  <a:schemeClr val="bg1"/>
                </a:solidFill>
              </a:rPr>
              <a:t>Responsabilité juridique du chef d’entreprise (civile et pénale)</a:t>
            </a:r>
          </a:p>
        </p:txBody>
      </p:sp>
      <p:sp>
        <p:nvSpPr>
          <p:cNvPr id="19462" name="ZoneTexte 6"/>
          <p:cNvSpPr txBox="1">
            <a:spLocks noChangeArrowheads="1"/>
          </p:cNvSpPr>
          <p:nvPr/>
        </p:nvSpPr>
        <p:spPr bwMode="auto">
          <a:xfrm>
            <a:off x="250825" y="1341438"/>
            <a:ext cx="3205163" cy="1255712"/>
          </a:xfrm>
          <a:prstGeom prst="rect">
            <a:avLst/>
          </a:prstGeom>
          <a:noFill/>
          <a:ln w="9525">
            <a:noFill/>
            <a:miter lim="800000"/>
            <a:headEnd/>
            <a:tailEnd/>
          </a:ln>
        </p:spPr>
        <p:txBody>
          <a:bodyPr>
            <a:spAutoFit/>
          </a:bodyPr>
          <a:lstStyle/>
          <a:p>
            <a:pPr marL="73025">
              <a:lnSpc>
                <a:spcPct val="140000"/>
              </a:lnSpc>
            </a:pPr>
            <a:r>
              <a:rPr lang="fr-FR" dirty="0">
                <a:solidFill>
                  <a:schemeClr val="bg1"/>
                </a:solidFill>
              </a:rPr>
              <a:t>Coût indirect : impact sur l’exploitation (administratif, temps perdu, moral…)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smtClean="0"/>
              <a:t>Vue salle chaude</a:t>
            </a:r>
            <a:endParaRPr lang="fr-BE" dirty="0"/>
          </a:p>
        </p:txBody>
      </p:sp>
      <p:sp>
        <p:nvSpPr>
          <p:cNvPr id="3" name="Espace réservé du texte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2"/>
          </p:nvPr>
        </p:nvSpPr>
        <p:spPr/>
        <p:txBody>
          <a:bodyPr/>
          <a:lstStyle/>
          <a:p>
            <a:fld id="{AB4838C2-4402-4263-92C7-FFF7644238DA}" type="slidenum">
              <a:rPr lang="fr-BE" smtClean="0"/>
              <a:pPr/>
              <a:t>60</a:t>
            </a:fld>
            <a:endParaRPr lang="fr-BE" dirty="0"/>
          </a:p>
        </p:txBody>
      </p:sp>
      <p:pic>
        <p:nvPicPr>
          <p:cNvPr id="5" name="Image 4"/>
          <p:cNvPicPr>
            <a:picLocks noChangeAspect="1"/>
          </p:cNvPicPr>
          <p:nvPr/>
        </p:nvPicPr>
        <p:blipFill>
          <a:blip r:embed="rId2" cstate="print"/>
          <a:stretch>
            <a:fillRect/>
          </a:stretch>
        </p:blipFill>
        <p:spPr>
          <a:xfrm>
            <a:off x="38098" y="980728"/>
            <a:ext cx="9105902" cy="5640223"/>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smtClean="0"/>
              <a:t>Vue magasin depuis porte d’entrée</a:t>
            </a:r>
            <a:endParaRPr lang="fr-BE" dirty="0"/>
          </a:p>
        </p:txBody>
      </p:sp>
      <p:sp>
        <p:nvSpPr>
          <p:cNvPr id="3" name="Espace réservé du texte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2"/>
          </p:nvPr>
        </p:nvSpPr>
        <p:spPr/>
        <p:txBody>
          <a:bodyPr/>
          <a:lstStyle/>
          <a:p>
            <a:fld id="{AB4838C2-4402-4263-92C7-FFF7644238DA}" type="slidenum">
              <a:rPr lang="fr-BE" smtClean="0"/>
              <a:pPr/>
              <a:t>61</a:t>
            </a:fld>
            <a:endParaRPr lang="fr-BE" dirty="0"/>
          </a:p>
        </p:txBody>
      </p:sp>
      <p:pic>
        <p:nvPicPr>
          <p:cNvPr id="5" name="Image 4"/>
          <p:cNvPicPr>
            <a:picLocks noChangeAspect="1"/>
          </p:cNvPicPr>
          <p:nvPr/>
        </p:nvPicPr>
        <p:blipFill>
          <a:blip r:embed="rId2" cstate="print"/>
          <a:stretch>
            <a:fillRect/>
          </a:stretch>
        </p:blipFill>
        <p:spPr>
          <a:xfrm>
            <a:off x="0" y="1194179"/>
            <a:ext cx="9144000" cy="5663821"/>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smtClean="0"/>
              <a:t>Conclusion</a:t>
            </a:r>
            <a:endParaRPr lang="fr-BE" dirty="0"/>
          </a:p>
        </p:txBody>
      </p:sp>
      <p:sp>
        <p:nvSpPr>
          <p:cNvPr id="3" name="Espace réservé du texte 2"/>
          <p:cNvSpPr>
            <a:spLocks noGrp="1"/>
          </p:cNvSpPr>
          <p:nvPr>
            <p:ph type="body" idx="1"/>
          </p:nvPr>
        </p:nvSpPr>
        <p:spPr>
          <a:xfrm>
            <a:off x="395536" y="908720"/>
            <a:ext cx="8280920" cy="4320480"/>
          </a:xfrm>
        </p:spPr>
        <p:txBody>
          <a:bodyPr/>
          <a:lstStyle/>
          <a:p>
            <a:pPr algn="ctr"/>
            <a:r>
              <a:rPr lang="fr-BE" dirty="0" smtClean="0"/>
              <a:t>Diversification en maraîchage, lait de vache ou de chèvre, élevage de petits animaux, vente sur le marché ou en exploitation … le travail, son organisation et son aménagement se réfléchissent car </a:t>
            </a:r>
            <a:r>
              <a:rPr lang="fr-BE" sz="2200" b="1" i="1" dirty="0" smtClean="0"/>
              <a:t>votre corps est votre premier outil de travail</a:t>
            </a:r>
            <a:r>
              <a:rPr lang="fr-BE" dirty="0" smtClean="0"/>
              <a:t>.</a:t>
            </a:r>
          </a:p>
          <a:p>
            <a:endParaRPr lang="fr-BE" dirty="0" smtClean="0"/>
          </a:p>
          <a:p>
            <a:pPr algn="ctr"/>
            <a:r>
              <a:rPr lang="fr-BE" dirty="0" smtClean="0">
                <a:solidFill>
                  <a:srgbClr val="C00000"/>
                </a:solidFill>
              </a:rPr>
              <a:t>PreventAgri peut vous aider gratuitement dans cette démarche de conception, n’hésitez plus !</a:t>
            </a:r>
            <a:endParaRPr lang="fr-BE" dirty="0">
              <a:solidFill>
                <a:srgbClr val="C00000"/>
              </a:solidFill>
            </a:endParaRPr>
          </a:p>
        </p:txBody>
      </p:sp>
      <p:sp>
        <p:nvSpPr>
          <p:cNvPr id="4" name="Espace réservé du numéro de diapositive 3"/>
          <p:cNvSpPr>
            <a:spLocks noGrp="1"/>
          </p:cNvSpPr>
          <p:nvPr>
            <p:ph type="sldNum" sz="quarter" idx="12"/>
          </p:nvPr>
        </p:nvSpPr>
        <p:spPr/>
        <p:txBody>
          <a:bodyPr/>
          <a:lstStyle/>
          <a:p>
            <a:fld id="{AB4838C2-4402-4263-92C7-FFF7644238DA}" type="slidenum">
              <a:rPr lang="fr-BE" smtClean="0"/>
              <a:pPr/>
              <a:t>62</a:t>
            </a:fld>
            <a:endParaRPr lang="fr-BE" dirty="0"/>
          </a:p>
        </p:txBody>
      </p:sp>
      <p:pic>
        <p:nvPicPr>
          <p:cNvPr id="25602" name="Picture 2"/>
          <p:cNvPicPr>
            <a:picLocks noChangeAspect="1" noChangeArrowheads="1"/>
          </p:cNvPicPr>
          <p:nvPr/>
        </p:nvPicPr>
        <p:blipFill>
          <a:blip r:embed="rId2" cstate="print"/>
          <a:srcRect/>
          <a:stretch>
            <a:fillRect/>
          </a:stretch>
        </p:blipFill>
        <p:spPr bwMode="auto">
          <a:xfrm>
            <a:off x="19409" y="4055363"/>
            <a:ext cx="9124591" cy="2802637"/>
          </a:xfrm>
          <a:prstGeom prst="rect">
            <a:avLst/>
          </a:prstGeom>
          <a:noFill/>
          <a:ln w="9525">
            <a:noFill/>
            <a:miter lim="800000"/>
            <a:headEnd/>
            <a:tailEnd/>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5" name="Rectangle 3"/>
          <p:cNvSpPr>
            <a:spLocks noGrp="1" noChangeArrowheads="1"/>
          </p:cNvSpPr>
          <p:nvPr>
            <p:ph type="title"/>
          </p:nvPr>
        </p:nvSpPr>
        <p:spPr>
          <a:xfrm>
            <a:off x="1619672" y="404664"/>
            <a:ext cx="3529012" cy="2592263"/>
          </a:xfrm>
        </p:spPr>
        <p:txBody>
          <a:bodyPr/>
          <a:lstStyle/>
          <a:p>
            <a:pPr eaLnBrk="1" fontAlgn="auto" hangingPunct="1">
              <a:spcAft>
                <a:spcPts val="0"/>
              </a:spcAft>
              <a:defRPr/>
            </a:pPr>
            <a:r>
              <a:rPr lang="fr-FR" sz="4100" dirty="0" smtClean="0">
                <a:solidFill>
                  <a:srgbClr val="003300"/>
                </a:solidFill>
                <a:ea typeface="+mj-ea"/>
              </a:rPr>
              <a:t>Je vous remercie de votre attention</a:t>
            </a:r>
          </a:p>
        </p:txBody>
      </p:sp>
      <p:pic>
        <p:nvPicPr>
          <p:cNvPr id="144387" name="Picture 4" descr="Souris - Présentation"/>
          <p:cNvPicPr>
            <a:picLocks noGrp="1" noChangeAspect="1" noChangeArrowheads="1"/>
          </p:cNvPicPr>
          <p:nvPr>
            <p:ph sz="half" idx="1"/>
          </p:nvPr>
        </p:nvPicPr>
        <p:blipFill>
          <a:blip r:embed="rId2" cstate="print"/>
          <a:srcRect/>
          <a:stretch>
            <a:fillRect/>
          </a:stretch>
        </p:blipFill>
        <p:spPr>
          <a:xfrm>
            <a:off x="0" y="-26988"/>
            <a:ext cx="1663700" cy="1765301"/>
          </a:xfrm>
          <a:noFill/>
        </p:spPr>
      </p:pic>
      <p:sp>
        <p:nvSpPr>
          <p:cNvPr id="144389" name="Text Box 6"/>
          <p:cNvSpPr txBox="1">
            <a:spLocks noChangeArrowheads="1"/>
          </p:cNvSpPr>
          <p:nvPr/>
        </p:nvSpPr>
        <p:spPr bwMode="auto">
          <a:xfrm>
            <a:off x="395288" y="3500438"/>
            <a:ext cx="4897437" cy="1828800"/>
          </a:xfrm>
          <a:prstGeom prst="rect">
            <a:avLst/>
          </a:prstGeom>
          <a:noFill/>
          <a:ln w="9525">
            <a:noFill/>
            <a:miter lim="800000"/>
            <a:headEnd/>
            <a:tailEnd/>
          </a:ln>
        </p:spPr>
        <p:txBody>
          <a:bodyPr>
            <a:spAutoFit/>
          </a:bodyPr>
          <a:lstStyle/>
          <a:p>
            <a:pPr algn="ctr">
              <a:spcBef>
                <a:spcPct val="50000"/>
              </a:spcBef>
            </a:pPr>
            <a:r>
              <a:rPr lang="fr-FR" sz="2400" dirty="0">
                <a:solidFill>
                  <a:schemeClr val="bg1"/>
                </a:solidFill>
              </a:rPr>
              <a:t>Contact :</a:t>
            </a:r>
          </a:p>
          <a:p>
            <a:pPr algn="ctr">
              <a:spcBef>
                <a:spcPct val="50000"/>
              </a:spcBef>
            </a:pPr>
            <a:r>
              <a:rPr lang="fr-FR" sz="2000" dirty="0">
                <a:solidFill>
                  <a:schemeClr val="bg1"/>
                </a:solidFill>
              </a:rPr>
              <a:t>Johanna Pannetier</a:t>
            </a:r>
          </a:p>
          <a:p>
            <a:pPr algn="ctr">
              <a:spcBef>
                <a:spcPct val="50000"/>
              </a:spcBef>
            </a:pPr>
            <a:r>
              <a:rPr lang="fr-FR" sz="2000" dirty="0">
                <a:solidFill>
                  <a:schemeClr val="bg1"/>
                </a:solidFill>
                <a:sym typeface="Webdings" pitchFamily="18" charset="2"/>
              </a:rPr>
              <a:t></a:t>
            </a:r>
            <a:r>
              <a:rPr lang="fr-FR" sz="2000" dirty="0" smtClean="0">
                <a:solidFill>
                  <a:schemeClr val="bg1"/>
                </a:solidFill>
              </a:rPr>
              <a:t>065/ </a:t>
            </a:r>
            <a:r>
              <a:rPr lang="fr-FR" sz="2000" dirty="0">
                <a:solidFill>
                  <a:schemeClr val="bg1"/>
                </a:solidFill>
              </a:rPr>
              <a:t>611 370</a:t>
            </a:r>
          </a:p>
          <a:p>
            <a:pPr algn="ctr">
              <a:spcBef>
                <a:spcPct val="50000"/>
              </a:spcBef>
            </a:pPr>
            <a:r>
              <a:rPr lang="fr-FR" sz="2000" dirty="0">
                <a:solidFill>
                  <a:schemeClr val="bg1"/>
                </a:solidFill>
              </a:rPr>
              <a:t>johanna.pannetier@preventagri.be</a:t>
            </a:r>
          </a:p>
        </p:txBody>
      </p:sp>
      <p:pic>
        <p:nvPicPr>
          <p:cNvPr id="24578" name="Picture 2" descr="http://ekladata.com/u-lrlkwv06WeOSPFbsK9438fsYk.png"/>
          <p:cNvPicPr>
            <a:picLocks noChangeAspect="1" noChangeArrowheads="1"/>
          </p:cNvPicPr>
          <p:nvPr/>
        </p:nvPicPr>
        <p:blipFill>
          <a:blip r:embed="rId3" cstate="print"/>
          <a:srcRect/>
          <a:stretch>
            <a:fillRect/>
          </a:stretch>
        </p:blipFill>
        <p:spPr bwMode="auto">
          <a:xfrm>
            <a:off x="5724128" y="1844824"/>
            <a:ext cx="2552700" cy="2419351"/>
          </a:xfrm>
          <a:prstGeom prst="rect">
            <a:avLst/>
          </a:prstGeom>
          <a:noFill/>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eaLnBrk="1" hangingPunct="1">
              <a:defRPr/>
            </a:pPr>
            <a:r>
              <a:rPr lang="fr-BE" dirty="0" smtClean="0"/>
              <a:t>Statistiques</a:t>
            </a:r>
            <a:endParaRPr lang="fr-BE" dirty="0"/>
          </a:p>
        </p:txBody>
      </p:sp>
      <p:sp>
        <p:nvSpPr>
          <p:cNvPr id="1028" name="Espace réservé du texte 2"/>
          <p:cNvSpPr>
            <a:spLocks noGrp="1"/>
          </p:cNvSpPr>
          <p:nvPr>
            <p:ph type="body" idx="1"/>
          </p:nvPr>
        </p:nvSpPr>
        <p:spPr>
          <a:xfrm>
            <a:off x="395288" y="1196975"/>
            <a:ext cx="8280400" cy="4319588"/>
          </a:xfrm>
        </p:spPr>
        <p:txBody>
          <a:bodyPr/>
          <a:lstStyle/>
          <a:p>
            <a:pPr marL="73025" eaLnBrk="1" hangingPunct="1"/>
            <a:r>
              <a:rPr lang="fr-BE" smtClean="0"/>
              <a:t>Secteur agriculture : 1</a:t>
            </a:r>
            <a:r>
              <a:rPr lang="fr-BE" baseline="30000" smtClean="0"/>
              <a:t>er</a:t>
            </a:r>
            <a:r>
              <a:rPr lang="fr-BE" smtClean="0"/>
              <a:t> secteur accidentogène </a:t>
            </a:r>
          </a:p>
          <a:p>
            <a:pPr marL="73025" eaLnBrk="1" hangingPunct="1"/>
            <a:endParaRPr lang="fr-BE" smtClean="0"/>
          </a:p>
          <a:p>
            <a:pPr marL="73025" eaLnBrk="1" hangingPunct="1"/>
            <a:r>
              <a:rPr lang="fr-BE" smtClean="0"/>
              <a:t>630 accidents /an en moyenne dont 8 mortels</a:t>
            </a:r>
          </a:p>
        </p:txBody>
      </p:sp>
      <p:graphicFrame>
        <p:nvGraphicFramePr>
          <p:cNvPr id="1026" name="Graphique 3"/>
          <p:cNvGraphicFramePr>
            <a:graphicFrameLocks/>
          </p:cNvGraphicFramePr>
          <p:nvPr/>
        </p:nvGraphicFramePr>
        <p:xfrm>
          <a:off x="1908175" y="2636838"/>
          <a:ext cx="4970463" cy="3317875"/>
        </p:xfrm>
        <a:graphic>
          <a:graphicData uri="http://schemas.openxmlformats.org/presentationml/2006/ole">
            <p:oleObj spid="_x0000_s1026" name="Worksheet" r:id="rId3" imgW="9248639" imgH="6153168" progId="Excel.Sheet.8">
              <p:embed/>
            </p:oleObj>
          </a:graphicData>
        </a:graphic>
      </p:graphicFrame>
      <p:sp>
        <p:nvSpPr>
          <p:cNvPr id="1029" name="AutoShape 4"/>
          <p:cNvSpPr>
            <a:spLocks noChangeAspect="1" noChangeArrowheads="1"/>
          </p:cNvSpPr>
          <p:nvPr/>
        </p:nvSpPr>
        <p:spPr bwMode="auto">
          <a:xfrm>
            <a:off x="1116013" y="2636838"/>
            <a:ext cx="5688012" cy="3767137"/>
          </a:xfrm>
          <a:prstGeom prst="rect">
            <a:avLst/>
          </a:prstGeom>
          <a:noFill/>
          <a:ln w="9525">
            <a:noFill/>
            <a:miter lim="800000"/>
            <a:headEnd/>
            <a:tailEnd/>
          </a:ln>
        </p:spPr>
        <p:txBody>
          <a:bodyPr/>
          <a:lstStyle/>
          <a:p>
            <a:endParaRPr lang="fr-BE"/>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defRPr/>
            </a:pPr>
            <a:r>
              <a:rPr lang="fr-BE" dirty="0" smtClean="0"/>
              <a:t>Salariés 2014</a:t>
            </a:r>
            <a:endParaRPr lang="fr-BE" dirty="0"/>
          </a:p>
        </p:txBody>
      </p:sp>
      <p:graphicFrame>
        <p:nvGraphicFramePr>
          <p:cNvPr id="8" name="Graphique 3"/>
          <p:cNvGraphicFramePr>
            <a:graphicFrameLocks/>
          </p:cNvGraphicFramePr>
          <p:nvPr/>
        </p:nvGraphicFramePr>
        <p:xfrm>
          <a:off x="-681038" y="2208213"/>
          <a:ext cx="5826126" cy="380682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Graphique 4"/>
          <p:cNvGraphicFramePr>
            <a:graphicFrameLocks/>
          </p:cNvGraphicFramePr>
          <p:nvPr/>
        </p:nvGraphicFramePr>
        <p:xfrm>
          <a:off x="4187825" y="2184400"/>
          <a:ext cx="5551488" cy="3597275"/>
        </p:xfrm>
        <a:graphic>
          <a:graphicData uri="http://schemas.openxmlformats.org/drawingml/2006/chart">
            <c:chart xmlns:c="http://schemas.openxmlformats.org/drawingml/2006/chart" xmlns:r="http://schemas.openxmlformats.org/officeDocument/2006/relationships" r:id="rId3"/>
          </a:graphicData>
        </a:graphic>
      </p:graphicFrame>
      <p:sp>
        <p:nvSpPr>
          <p:cNvPr id="1029" name="ZoneTexte 5"/>
          <p:cNvSpPr txBox="1">
            <a:spLocks noChangeArrowheads="1"/>
          </p:cNvSpPr>
          <p:nvPr/>
        </p:nvSpPr>
        <p:spPr bwMode="auto">
          <a:xfrm>
            <a:off x="4695825" y="1536700"/>
            <a:ext cx="3527425" cy="368300"/>
          </a:xfrm>
          <a:prstGeom prst="rect">
            <a:avLst/>
          </a:prstGeom>
          <a:noFill/>
          <a:ln w="9525">
            <a:noFill/>
            <a:miter lim="800000"/>
            <a:headEnd/>
            <a:tailEnd/>
          </a:ln>
        </p:spPr>
        <p:txBody>
          <a:bodyPr>
            <a:spAutoFit/>
          </a:bodyPr>
          <a:lstStyle/>
          <a:p>
            <a:r>
              <a:rPr lang="fr-BE">
                <a:solidFill>
                  <a:schemeClr val="bg1"/>
                </a:solidFill>
              </a:rPr>
              <a:t>Taux de gravité moyen : 1,70</a:t>
            </a:r>
          </a:p>
        </p:txBody>
      </p:sp>
      <p:sp>
        <p:nvSpPr>
          <p:cNvPr id="1030" name="ZoneTexte 6"/>
          <p:cNvSpPr txBox="1">
            <a:spLocks noChangeArrowheads="1"/>
          </p:cNvSpPr>
          <p:nvPr/>
        </p:nvSpPr>
        <p:spPr bwMode="auto">
          <a:xfrm>
            <a:off x="323850" y="1557338"/>
            <a:ext cx="3671888" cy="368300"/>
          </a:xfrm>
          <a:prstGeom prst="rect">
            <a:avLst/>
          </a:prstGeom>
          <a:noFill/>
          <a:ln w="9525">
            <a:noFill/>
            <a:miter lim="800000"/>
            <a:headEnd/>
            <a:tailEnd/>
          </a:ln>
        </p:spPr>
        <p:txBody>
          <a:bodyPr>
            <a:spAutoFit/>
          </a:bodyPr>
          <a:lstStyle/>
          <a:p>
            <a:r>
              <a:rPr lang="fr-BE">
                <a:solidFill>
                  <a:schemeClr val="bg1"/>
                </a:solidFill>
              </a:rPr>
              <a:t>Taux de fréquence moyen : 17,05</a:t>
            </a:r>
          </a:p>
        </p:txBody>
      </p:sp>
      <p:sp>
        <p:nvSpPr>
          <p:cNvPr id="7" name="ZoneTexte 6"/>
          <p:cNvSpPr txBox="1">
            <a:spLocks noChangeArrowheads="1"/>
          </p:cNvSpPr>
          <p:nvPr/>
        </p:nvSpPr>
        <p:spPr bwMode="auto">
          <a:xfrm>
            <a:off x="2051050" y="981075"/>
            <a:ext cx="4752975" cy="368300"/>
          </a:xfrm>
          <a:prstGeom prst="rect">
            <a:avLst/>
          </a:prstGeom>
          <a:noFill/>
          <a:ln w="9525">
            <a:noFill/>
            <a:miter lim="800000"/>
            <a:headEnd/>
            <a:tailEnd/>
          </a:ln>
        </p:spPr>
        <p:txBody>
          <a:bodyPr>
            <a:spAutoFit/>
          </a:bodyPr>
          <a:lstStyle/>
          <a:p>
            <a:r>
              <a:rPr lang="fr-BE">
                <a:solidFill>
                  <a:schemeClr val="bg1"/>
                </a:solidFill>
              </a:rPr>
              <a:t>Quel classement pour le secteur agricole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30"/>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029"/>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Graphic spid="9" grpId="0">
        <p:bldAsOne/>
      </p:bldGraphic>
      <p:bldP spid="1029" grpId="0"/>
      <p:bldP spid="1030"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5"/>
          <p:cNvSpPr>
            <a:spLocks noGrp="1" noChangeArrowheads="1"/>
          </p:cNvSpPr>
          <p:nvPr>
            <p:ph type="title"/>
          </p:nvPr>
        </p:nvSpPr>
        <p:spPr/>
        <p:txBody>
          <a:bodyPr/>
          <a:lstStyle/>
          <a:p>
            <a:pPr eaLnBrk="1" fontAlgn="auto" hangingPunct="1">
              <a:spcAft>
                <a:spcPts val="0"/>
              </a:spcAft>
              <a:defRPr/>
            </a:pPr>
            <a:r>
              <a:rPr lang="fr-FR" dirty="0" smtClean="0"/>
              <a:t>Résultats étude MSA 2010 AT/MP</a:t>
            </a:r>
          </a:p>
        </p:txBody>
      </p:sp>
      <p:sp>
        <p:nvSpPr>
          <p:cNvPr id="35843" name="Rectangle 6"/>
          <p:cNvSpPr>
            <a:spLocks noGrp="1" noChangeArrowheads="1"/>
          </p:cNvSpPr>
          <p:nvPr>
            <p:ph type="body" idx="1"/>
          </p:nvPr>
        </p:nvSpPr>
        <p:spPr>
          <a:xfrm>
            <a:off x="468313" y="981075"/>
            <a:ext cx="8280400" cy="5111750"/>
          </a:xfrm>
        </p:spPr>
        <p:txBody>
          <a:bodyPr/>
          <a:lstStyle/>
          <a:p>
            <a:pPr marL="73025" eaLnBrk="1" hangingPunct="1">
              <a:lnSpc>
                <a:spcPct val="80000"/>
              </a:lnSpc>
            </a:pPr>
            <a:endParaRPr lang="fr-FR" sz="2200" smtClean="0"/>
          </a:p>
          <a:p>
            <a:pPr marL="73025" eaLnBrk="1" hangingPunct="1">
              <a:lnSpc>
                <a:spcPct val="80000"/>
              </a:lnSpc>
            </a:pPr>
            <a:r>
              <a:rPr lang="fr-FR" sz="2200" smtClean="0"/>
              <a:t>70% des maladies sont déclarées à partir de 40 ans (32% pour 40-49; 37% pour 50-59),</a:t>
            </a:r>
          </a:p>
          <a:p>
            <a:pPr marL="73025" eaLnBrk="1" hangingPunct="1">
              <a:lnSpc>
                <a:spcPct val="80000"/>
              </a:lnSpc>
            </a:pPr>
            <a:endParaRPr lang="fr-FR" sz="2200" smtClean="0"/>
          </a:p>
          <a:p>
            <a:pPr marL="73025" eaLnBrk="1" hangingPunct="1">
              <a:lnSpc>
                <a:spcPct val="80000"/>
              </a:lnSpc>
            </a:pPr>
            <a:endParaRPr lang="fr-FR" sz="2200" smtClean="0"/>
          </a:p>
          <a:p>
            <a:pPr marL="73025" eaLnBrk="1" hangingPunct="1">
              <a:lnSpc>
                <a:spcPct val="80000"/>
              </a:lnSpc>
            </a:pPr>
            <a:endParaRPr lang="fr-FR" sz="2200" smtClean="0"/>
          </a:p>
          <a:p>
            <a:pPr marL="73025" eaLnBrk="1" hangingPunct="1">
              <a:lnSpc>
                <a:spcPct val="80000"/>
              </a:lnSpc>
            </a:pPr>
            <a:endParaRPr lang="fr-FR" sz="2200" smtClean="0"/>
          </a:p>
          <a:p>
            <a:pPr marL="73025" eaLnBrk="1" hangingPunct="1">
              <a:lnSpc>
                <a:spcPct val="80000"/>
              </a:lnSpc>
            </a:pPr>
            <a:endParaRPr lang="fr-FR" sz="2200" smtClean="0"/>
          </a:p>
          <a:p>
            <a:pPr marL="73025" eaLnBrk="1" hangingPunct="1">
              <a:lnSpc>
                <a:spcPct val="80000"/>
              </a:lnSpc>
            </a:pPr>
            <a:endParaRPr lang="fr-FR" sz="2200" smtClean="0"/>
          </a:p>
          <a:p>
            <a:pPr marL="73025" eaLnBrk="1" hangingPunct="1">
              <a:lnSpc>
                <a:spcPct val="80000"/>
              </a:lnSpc>
            </a:pPr>
            <a:endParaRPr lang="fr-FR" sz="2200" smtClean="0"/>
          </a:p>
          <a:p>
            <a:pPr marL="73025" eaLnBrk="1" hangingPunct="1">
              <a:lnSpc>
                <a:spcPct val="80000"/>
              </a:lnSpc>
            </a:pPr>
            <a:endParaRPr lang="fr-FR" sz="2200" smtClean="0"/>
          </a:p>
          <a:p>
            <a:pPr marL="73025" eaLnBrk="1" hangingPunct="1">
              <a:lnSpc>
                <a:spcPct val="80000"/>
              </a:lnSpc>
            </a:pPr>
            <a:endParaRPr lang="fr-FR" sz="2200" smtClean="0"/>
          </a:p>
          <a:p>
            <a:pPr marL="73025" eaLnBrk="1" hangingPunct="1">
              <a:lnSpc>
                <a:spcPct val="80000"/>
              </a:lnSpc>
            </a:pPr>
            <a:endParaRPr lang="fr-FR" sz="2200" smtClean="0"/>
          </a:p>
          <a:p>
            <a:pPr marL="73025" eaLnBrk="1" hangingPunct="1">
              <a:lnSpc>
                <a:spcPct val="80000"/>
              </a:lnSpc>
            </a:pPr>
            <a:r>
              <a:rPr lang="fr-FR" sz="2200" smtClean="0"/>
              <a:t>Les maladies professionnelles sont 2 fois plus fréquentes chez les femmes que chez les hommes (membres supérieurs)</a:t>
            </a:r>
          </a:p>
        </p:txBody>
      </p:sp>
      <p:pic>
        <p:nvPicPr>
          <p:cNvPr id="35844" name="Picture 5"/>
          <p:cNvPicPr>
            <a:picLocks noChangeAspect="1" noChangeArrowheads="1"/>
          </p:cNvPicPr>
          <p:nvPr/>
        </p:nvPicPr>
        <p:blipFill>
          <a:blip r:embed="rId2" cstate="print"/>
          <a:srcRect t="3487"/>
          <a:stretch>
            <a:fillRect/>
          </a:stretch>
        </p:blipFill>
        <p:spPr bwMode="auto">
          <a:xfrm>
            <a:off x="1619250" y="1989138"/>
            <a:ext cx="6408738" cy="3241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5397</TotalTime>
  <Words>2274</Words>
  <Application>Microsoft Office PowerPoint</Application>
  <PresentationFormat>Affichage à l'écran (4:3)</PresentationFormat>
  <Paragraphs>362</Paragraphs>
  <Slides>63</Slides>
  <Notes>1</Notes>
  <HiddenSlides>0</HiddenSlides>
  <MMClips>1</MMClips>
  <ScaleCrop>false</ScaleCrop>
  <HeadingPairs>
    <vt:vector size="6" baseType="variant">
      <vt:variant>
        <vt:lpstr>Thème</vt:lpstr>
      </vt:variant>
      <vt:variant>
        <vt:i4>1</vt:i4>
      </vt:variant>
      <vt:variant>
        <vt:lpstr>Serveurs OLE incorporés</vt:lpstr>
      </vt:variant>
      <vt:variant>
        <vt:i4>2</vt:i4>
      </vt:variant>
      <vt:variant>
        <vt:lpstr>Titres des diapositives</vt:lpstr>
      </vt:variant>
      <vt:variant>
        <vt:i4>63</vt:i4>
      </vt:variant>
    </vt:vector>
  </HeadingPairs>
  <TitlesOfParts>
    <vt:vector size="66" baseType="lpstr">
      <vt:lpstr>Apex</vt:lpstr>
      <vt:lpstr>Worksheet</vt:lpstr>
      <vt:lpstr>Photo Editor Photo</vt:lpstr>
      <vt:lpstr>La diversification              </vt:lpstr>
      <vt:lpstr>Diapositive 2</vt:lpstr>
      <vt:lpstr>Sommaire</vt:lpstr>
      <vt:lpstr>Accidentologie</vt:lpstr>
      <vt:lpstr>Diapositive 5</vt:lpstr>
      <vt:lpstr>La prévention : pourquoi ?</vt:lpstr>
      <vt:lpstr>Statistiques</vt:lpstr>
      <vt:lpstr>Salariés 2014</vt:lpstr>
      <vt:lpstr>Résultats étude MSA 2010 AT/MP</vt:lpstr>
      <vt:lpstr>Quels sont vos risques ?</vt:lpstr>
      <vt:lpstr>Diapositive 11</vt:lpstr>
      <vt:lpstr>Diapositive 12</vt:lpstr>
      <vt:lpstr>Diapositive 13</vt:lpstr>
      <vt:lpstr>Diapositive 14</vt:lpstr>
      <vt:lpstr>Le projet : étapes</vt:lpstr>
      <vt:lpstr>Quelques questions à se poser</vt:lpstr>
      <vt:lpstr>Diapositive 17</vt:lpstr>
      <vt:lpstr>Les étapes</vt:lpstr>
      <vt:lpstr>Le projet : démarrer</vt:lpstr>
      <vt:lpstr>Diapositive 20</vt:lpstr>
      <vt:lpstr>Temps de travail</vt:lpstr>
      <vt:lpstr>Maraîchage</vt:lpstr>
      <vt:lpstr>Stockage</vt:lpstr>
      <vt:lpstr>Le projet : le bâtiment</vt:lpstr>
      <vt:lpstr>Le poste de travail : quelques règles </vt:lpstr>
      <vt:lpstr>Poste de préparation de commande</vt:lpstr>
      <vt:lpstr>Préparation de commande</vt:lpstr>
      <vt:lpstr>Plan de travail</vt:lpstr>
      <vt:lpstr>Le magasin de vente : la banque</vt:lpstr>
      <vt:lpstr>Exemple magasin de vente</vt:lpstr>
      <vt:lpstr>Le matériel</vt:lpstr>
      <vt:lpstr>Le marché</vt:lpstr>
      <vt:lpstr>Espaces de stockage</vt:lpstr>
      <vt:lpstr>Le frigo</vt:lpstr>
      <vt:lpstr>Le lavage : rangement</vt:lpstr>
      <vt:lpstr>L’accès en hauteur</vt:lpstr>
      <vt:lpstr>Le bruit</vt:lpstr>
      <vt:lpstr>L’éclairage</vt:lpstr>
      <vt:lpstr>Exemple éclairage</vt:lpstr>
      <vt:lpstr>Circulation intérieure</vt:lpstr>
      <vt:lpstr>Circulation extérieure</vt:lpstr>
      <vt:lpstr>Réseaux</vt:lpstr>
      <vt:lpstr>Ouvertures</vt:lpstr>
      <vt:lpstr>Mur et sol : chute de plain pied </vt:lpstr>
      <vt:lpstr>Murs</vt:lpstr>
      <vt:lpstr>Sols</vt:lpstr>
      <vt:lpstr>Marche en avant : gestion des flux</vt:lpstr>
      <vt:lpstr>Transfert du lait</vt:lpstr>
      <vt:lpstr>Projet atelier lait</vt:lpstr>
      <vt:lpstr>Secteurs</vt:lpstr>
      <vt:lpstr>Plan projet 2D</vt:lpstr>
      <vt:lpstr>Plan 2D avec mesures</vt:lpstr>
      <vt:lpstr>Plan 3D – vue en marche</vt:lpstr>
      <vt:lpstr>Plan 3D avec réservation</vt:lpstr>
      <vt:lpstr>Diapositive 55</vt:lpstr>
      <vt:lpstr>Projet atelier viande</vt:lpstr>
      <vt:lpstr>Plan 2D</vt:lpstr>
      <vt:lpstr>Diapositive 58</vt:lpstr>
      <vt:lpstr>Plan 3D</vt:lpstr>
      <vt:lpstr>Vue salle chaude</vt:lpstr>
      <vt:lpstr>Vue magasin depuis porte d’entrée</vt:lpstr>
      <vt:lpstr>Conclusion</vt:lpstr>
      <vt:lpstr>Je vous remercie de votre attention</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Utilisateur</dc:creator>
  <cp:lastModifiedBy>Utilisateur</cp:lastModifiedBy>
  <cp:revision>225</cp:revision>
  <dcterms:created xsi:type="dcterms:W3CDTF">2015-08-25T06:18:20Z</dcterms:created>
  <dcterms:modified xsi:type="dcterms:W3CDTF">2017-01-27T10:12:25Z</dcterms:modified>
</cp:coreProperties>
</file>