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59" r:id="rId5"/>
    <p:sldId id="282" r:id="rId6"/>
    <p:sldId id="271" r:id="rId7"/>
    <p:sldId id="281" r:id="rId8"/>
    <p:sldId id="279" r:id="rId9"/>
    <p:sldId id="280" r:id="rId10"/>
    <p:sldId id="278" r:id="rId11"/>
    <p:sldId id="263" r:id="rId12"/>
    <p:sldId id="266" r:id="rId13"/>
    <p:sldId id="264" r:id="rId14"/>
    <p:sldId id="274" r:id="rId15"/>
    <p:sldId id="265" r:id="rId16"/>
    <p:sldId id="276" r:id="rId17"/>
    <p:sldId id="275" r:id="rId18"/>
    <p:sldId id="25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9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bin%20Dessoy\AppData\Local\Temp\Etude+de+march%25C3%25A9+fromage+bleu+et+-Chaumes-+%2528r%25C3%25A9ponses%25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bin%20Dessoy\AppData\Local\Temp\Etude+de+march%25C3%25A9+fromage+bleu+et+-Chaumes-+%2528r%25C3%25A9ponses%252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bin%20Dessoy\AppData\Local\Temp\Etude+de+march%25C3%25A9+fromage+bleu+et+-Chaumes-+%2528r%25C3%25A9ponses%252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bin%20Dessoy\AppData\Local\Temp\Etude+de+march%25C3%25A9+fromage+bleu+et+-Chaumes-+%2528r%25C3%25A9ponses%25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Surcoût</a:t>
            </a:r>
            <a:r>
              <a:rPr lang="en-US" dirty="0" smtClean="0"/>
              <a:t> </a:t>
            </a:r>
            <a:r>
              <a:rPr lang="en-US" dirty="0" err="1" smtClean="0"/>
              <a:t>consenti</a:t>
            </a:r>
            <a:r>
              <a:rPr lang="en-US" dirty="0" smtClean="0"/>
              <a:t> par </a:t>
            </a:r>
            <a:r>
              <a:rPr lang="en-US" baseline="0" dirty="0" smtClean="0"/>
              <a:t>les </a:t>
            </a:r>
            <a:r>
              <a:rPr lang="en-US" baseline="0" dirty="0" err="1" smtClean="0"/>
              <a:t>répondants</a:t>
            </a:r>
            <a:r>
              <a:rPr lang="en-US" baseline="0" dirty="0" smtClean="0"/>
              <a:t> de </a:t>
            </a:r>
            <a:r>
              <a:rPr lang="en-US" baseline="0" dirty="0"/>
              <a:t>la </a:t>
            </a:r>
            <a:r>
              <a:rPr lang="en-US" baseline="0" dirty="0" err="1"/>
              <a:t>région</a:t>
            </a:r>
            <a:r>
              <a:rPr lang="en-US" baseline="0" dirty="0"/>
              <a:t> pour </a:t>
            </a:r>
            <a:r>
              <a:rPr lang="en-US" baseline="0" dirty="0" smtClean="0"/>
              <a:t>de </a:t>
            </a:r>
            <a:r>
              <a:rPr lang="en-US" b="1" i="1" u="sng" baseline="0" dirty="0" err="1" smtClean="0"/>
              <a:t>l'artisanal</a:t>
            </a:r>
            <a:endParaRPr lang="en-US" b="1" i="1" u="sng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0917888208499716"/>
          <c:w val="0.63452428287695128"/>
          <c:h val="0.53188064888215036"/>
        </c:manualLayout>
      </c:layout>
      <c:pieChart>
        <c:varyColors val="1"/>
        <c:ser>
          <c:idx val="0"/>
          <c:order val="0"/>
          <c:tx>
            <c:strRef>
              <c:f>'[Etude+de+march%C3%A9+fromage+bleu+et+-Chaumes-+%28r%C3%A9ponses%29.xlsx]Feuil1'!$A$9</c:f>
              <c:strCache>
                <c:ptCount val="1"/>
                <c:pt idx="0">
                  <c:v>Oui</c:v>
                </c:pt>
              </c:strCache>
            </c:strRef>
          </c:tx>
          <c:cat>
            <c:strRef>
              <c:f>'[Etude+de+march%C3%A9+fromage+bleu+et+-Chaumes-+%28r%C3%A9ponses%29.xlsx]Feuil1'!$B$8:$H$8</c:f>
              <c:strCache>
                <c:ptCount val="7"/>
                <c:pt idx="0">
                  <c:v>0% en plus</c:v>
                </c:pt>
                <c:pt idx="1">
                  <c:v>10% en plus</c:v>
                </c:pt>
                <c:pt idx="2">
                  <c:v>20% en plus</c:v>
                </c:pt>
                <c:pt idx="3">
                  <c:v>30% en plus</c:v>
                </c:pt>
                <c:pt idx="4">
                  <c:v>40% en plus</c:v>
                </c:pt>
                <c:pt idx="5">
                  <c:v>50% en plus</c:v>
                </c:pt>
                <c:pt idx="6">
                  <c:v>plus de 50% en plus</c:v>
                </c:pt>
              </c:strCache>
            </c:strRef>
          </c:cat>
          <c:val>
            <c:numRef>
              <c:f>'[Etude+de+march%C3%A9+fromage+bleu+et+-Chaumes-+%28r%C3%A9ponses%29.xlsx]Feuil1'!$B$9:$H$9</c:f>
              <c:numCache>
                <c:formatCode>General</c:formatCode>
                <c:ptCount val="7"/>
                <c:pt idx="0">
                  <c:v>3</c:v>
                </c:pt>
                <c:pt idx="1">
                  <c:v>19</c:v>
                </c:pt>
                <c:pt idx="2">
                  <c:v>21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20788817883491"/>
          <c:y val="0.34614741705237972"/>
          <c:w val="0.32329042167336969"/>
          <c:h val="0.61687526922687486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Surcoût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consenti</a:t>
            </a:r>
            <a:r>
              <a:rPr lang="en-US" sz="1800" b="1" i="0" baseline="0" dirty="0" smtClean="0">
                <a:effectLst/>
              </a:rPr>
              <a:t> par les </a:t>
            </a:r>
            <a:r>
              <a:rPr lang="en-US" sz="1800" b="1" i="0" baseline="0" dirty="0" err="1" smtClean="0">
                <a:effectLst/>
              </a:rPr>
              <a:t>répondants</a:t>
            </a:r>
            <a:r>
              <a:rPr lang="en-US" sz="1800" b="1" i="0" baseline="0" dirty="0" smtClean="0">
                <a:effectLst/>
              </a:rPr>
              <a:t> de la </a:t>
            </a:r>
            <a:r>
              <a:rPr lang="en-US" sz="1800" b="1" i="0" baseline="0" dirty="0" err="1" smtClean="0">
                <a:effectLst/>
              </a:rPr>
              <a:t>région</a:t>
            </a:r>
            <a:r>
              <a:rPr lang="en-US" sz="1800" b="1" i="0" baseline="0" dirty="0" smtClean="0">
                <a:effectLst/>
              </a:rPr>
              <a:t> pour </a:t>
            </a:r>
            <a:r>
              <a:rPr lang="en-US" sz="1800" b="1" i="0" baseline="0" dirty="0" err="1" smtClean="0">
                <a:effectLst/>
              </a:rPr>
              <a:t>une</a:t>
            </a:r>
            <a:endParaRPr lang="fr-BE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BE" i="1" u="sng" dirty="0" smtClean="0"/>
              <a:t>production </a:t>
            </a:r>
            <a:r>
              <a:rPr lang="fr-BE" i="1" u="sng" dirty="0"/>
              <a:t>locale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9654661386830033"/>
          <c:w val="0.67838915715714132"/>
          <c:h val="0.54271132572571301"/>
        </c:manualLayout>
      </c:layout>
      <c:pieChart>
        <c:varyColors val="1"/>
        <c:ser>
          <c:idx val="0"/>
          <c:order val="0"/>
          <c:tx>
            <c:strRef>
              <c:f>'[Etude+de+march%C3%A9+fromage+bleu+et+-Chaumes-+%28r%C3%A9ponses%29.xlsx]Feuil1'!$A$9</c:f>
              <c:strCache>
                <c:ptCount val="1"/>
                <c:pt idx="0">
                  <c:v>Oui</c:v>
                </c:pt>
              </c:strCache>
            </c:strRef>
          </c:tx>
          <c:cat>
            <c:strRef>
              <c:f>'[Etude+de+march%C3%A9+fromage+bleu+et+-Chaumes-+%28r%C3%A9ponses%29.xlsx]Feuil1'!$B$8:$H$8</c:f>
              <c:strCache>
                <c:ptCount val="7"/>
                <c:pt idx="0">
                  <c:v>0% en plus</c:v>
                </c:pt>
                <c:pt idx="1">
                  <c:v>10% en plus</c:v>
                </c:pt>
                <c:pt idx="2">
                  <c:v>20% en plus</c:v>
                </c:pt>
                <c:pt idx="3">
                  <c:v>30% en plus</c:v>
                </c:pt>
                <c:pt idx="4">
                  <c:v>40% en plus</c:v>
                </c:pt>
                <c:pt idx="5">
                  <c:v>50% en plus</c:v>
                </c:pt>
                <c:pt idx="6">
                  <c:v>plus de 50% en plus</c:v>
                </c:pt>
              </c:strCache>
            </c:strRef>
          </c:cat>
          <c:val>
            <c:numRef>
              <c:f>'[Etude+de+march%C3%A9+fromage+bleu+et+-Chaumes-+%28r%C3%A9ponses%29.xlsx]Feuil1'!$B$9:$H$9</c:f>
              <c:numCache>
                <c:formatCode>General</c:formatCode>
                <c:ptCount val="7"/>
                <c:pt idx="0">
                  <c:v>2</c:v>
                </c:pt>
                <c:pt idx="1">
                  <c:v>19</c:v>
                </c:pt>
                <c:pt idx="2">
                  <c:v>20</c:v>
                </c:pt>
                <c:pt idx="3">
                  <c:v>8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23970550891166"/>
          <c:y val="0.25796121859475929"/>
          <c:w val="0.30586358460171092"/>
          <c:h val="0.72822305458123704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Surcoût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consenti</a:t>
            </a:r>
            <a:r>
              <a:rPr lang="en-US" sz="1800" b="1" i="0" baseline="0" dirty="0" smtClean="0">
                <a:effectLst/>
              </a:rPr>
              <a:t> par les </a:t>
            </a:r>
            <a:r>
              <a:rPr lang="en-US" sz="1800" b="1" i="0" baseline="0" dirty="0" err="1" smtClean="0">
                <a:effectLst/>
              </a:rPr>
              <a:t>répondants</a:t>
            </a:r>
            <a:r>
              <a:rPr lang="en-US" sz="1800" b="1" i="0" baseline="0" dirty="0" smtClean="0">
                <a:effectLst/>
              </a:rPr>
              <a:t> de la </a:t>
            </a:r>
            <a:r>
              <a:rPr lang="en-US" sz="1800" b="1" i="0" baseline="0" dirty="0" err="1" smtClean="0">
                <a:effectLst/>
              </a:rPr>
              <a:t>région</a:t>
            </a:r>
            <a:r>
              <a:rPr lang="en-US" sz="1800" b="1" i="0" baseline="0" dirty="0" smtClean="0">
                <a:effectLst/>
              </a:rPr>
              <a:t> pour </a:t>
            </a:r>
            <a:r>
              <a:rPr lang="en-US" sz="1800" b="1" i="0" baseline="0" dirty="0" err="1" smtClean="0">
                <a:effectLst/>
              </a:rPr>
              <a:t>une</a:t>
            </a:r>
            <a:endParaRPr lang="fr-BE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 u="sng" strike="noStrike" baseline="0" dirty="0" err="1" smtClean="0">
                <a:effectLst/>
              </a:rPr>
              <a:t>juste</a:t>
            </a:r>
            <a:r>
              <a:rPr lang="en-US" sz="1800" b="1" i="1" u="sng" strike="noStrike" baseline="0" dirty="0" smtClean="0">
                <a:effectLst/>
              </a:rPr>
              <a:t> </a:t>
            </a:r>
            <a:r>
              <a:rPr lang="fr-BE" sz="1800" b="1" i="1" u="sng" strike="noStrike" baseline="0" dirty="0" smtClean="0">
                <a:effectLst/>
              </a:rPr>
              <a:t>rémunération de </a:t>
            </a:r>
            <a:r>
              <a:rPr lang="fr-BE" i="1" u="sng" dirty="0" smtClean="0"/>
              <a:t>l'agriculteur</a:t>
            </a:r>
            <a:endParaRPr lang="fr-BE" i="1" u="sng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'[Etude+de+march%C3%A9+fromage+bleu+et+-Chaumes-+%28r%C3%A9ponses%29.xlsx]Feuil1'!$A$9</c:f>
              <c:strCache>
                <c:ptCount val="1"/>
                <c:pt idx="0">
                  <c:v>Oui</c:v>
                </c:pt>
              </c:strCache>
            </c:strRef>
          </c:tx>
          <c:cat>
            <c:strRef>
              <c:f>'[Etude+de+march%C3%A9+fromage+bleu+et+-Chaumes-+%28r%C3%A9ponses%29.xlsx]Feuil1'!$B$8:$H$8</c:f>
              <c:strCache>
                <c:ptCount val="7"/>
                <c:pt idx="0">
                  <c:v>0% en plus</c:v>
                </c:pt>
                <c:pt idx="1">
                  <c:v>10% en plus</c:v>
                </c:pt>
                <c:pt idx="2">
                  <c:v>20% en plus</c:v>
                </c:pt>
                <c:pt idx="3">
                  <c:v>30% en plus</c:v>
                </c:pt>
                <c:pt idx="4">
                  <c:v>40% en plus</c:v>
                </c:pt>
                <c:pt idx="5">
                  <c:v>50% en plus</c:v>
                </c:pt>
                <c:pt idx="6">
                  <c:v>plus de 50% en plus</c:v>
                </c:pt>
              </c:strCache>
            </c:strRef>
          </c:cat>
          <c:val>
            <c:numRef>
              <c:f>'[Etude+de+march%C3%A9+fromage+bleu+et+-Chaumes-+%28r%C3%A9ponses%29.xlsx]Feuil1'!$B$9:$H$9</c:f>
              <c:numCache>
                <c:formatCode>General</c:formatCode>
                <c:ptCount val="7"/>
                <c:pt idx="0">
                  <c:v>3</c:v>
                </c:pt>
                <c:pt idx="1">
                  <c:v>19</c:v>
                </c:pt>
                <c:pt idx="2">
                  <c:v>14</c:v>
                </c:pt>
                <c:pt idx="3">
                  <c:v>14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Surcoût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consenti</a:t>
            </a:r>
            <a:r>
              <a:rPr lang="en-US" sz="1800" b="1" i="0" baseline="0" dirty="0" smtClean="0">
                <a:effectLst/>
              </a:rPr>
              <a:t> par les </a:t>
            </a:r>
            <a:r>
              <a:rPr lang="en-US" sz="1800" b="1" i="0" baseline="0" dirty="0" err="1" smtClean="0">
                <a:effectLst/>
              </a:rPr>
              <a:t>répondants</a:t>
            </a:r>
            <a:r>
              <a:rPr lang="en-US" sz="1800" b="1" i="0" baseline="0" dirty="0" smtClean="0">
                <a:effectLst/>
              </a:rPr>
              <a:t> de la </a:t>
            </a:r>
            <a:r>
              <a:rPr lang="en-US" sz="1800" b="1" i="0" baseline="0" dirty="0" err="1" smtClean="0">
                <a:effectLst/>
              </a:rPr>
              <a:t>région</a:t>
            </a:r>
            <a:r>
              <a:rPr lang="en-US" sz="1800" b="1" i="0" baseline="0" dirty="0" smtClean="0">
                <a:effectLst/>
              </a:rPr>
              <a:t> pour</a:t>
            </a:r>
            <a:r>
              <a:rPr lang="fr-BE" sz="1800" b="1" dirty="0" smtClean="0">
                <a:effectLst/>
              </a:rPr>
              <a:t>un </a:t>
            </a:r>
            <a:r>
              <a:rPr lang="fr-BE" sz="1800" b="1" i="1" u="sng" dirty="0" smtClean="0">
                <a:effectLst/>
              </a:rPr>
              <a:t>produit certifié biologique</a:t>
            </a:r>
            <a:endParaRPr lang="fr-BE" dirty="0">
              <a:effectLst/>
            </a:endParaRPr>
          </a:p>
        </c:rich>
      </c:tx>
      <c:layout>
        <c:manualLayout>
          <c:xMode val="edge"/>
          <c:yMode val="edge"/>
          <c:x val="3.3319756240382893E-2"/>
          <c:y val="1.52486856513470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514281808727397E-2"/>
          <c:y val="0.28786116571999409"/>
          <c:w val="0.63896500989188199"/>
          <c:h val="0.55376442421603345"/>
        </c:manualLayout>
      </c:layout>
      <c:pieChart>
        <c:varyColors val="1"/>
        <c:ser>
          <c:idx val="0"/>
          <c:order val="0"/>
          <c:tx>
            <c:strRef>
              <c:f>'[Etude+de+march%C3%A9+fromage+bleu+et+-Chaumes-+%28r%C3%A9ponses%29.xlsx]Feuil1'!$A$9</c:f>
              <c:strCache>
                <c:ptCount val="1"/>
                <c:pt idx="0">
                  <c:v>Oui</c:v>
                </c:pt>
              </c:strCache>
            </c:strRef>
          </c:tx>
          <c:cat>
            <c:strRef>
              <c:f>'[Etude+de+march%C3%A9+fromage+bleu+et+-Chaumes-+%28r%C3%A9ponses%29.xlsx]Feuil1'!$B$8:$H$8</c:f>
              <c:strCache>
                <c:ptCount val="7"/>
                <c:pt idx="0">
                  <c:v>0% en plus</c:v>
                </c:pt>
                <c:pt idx="1">
                  <c:v>10% en plus</c:v>
                </c:pt>
                <c:pt idx="2">
                  <c:v>20% en plus</c:v>
                </c:pt>
                <c:pt idx="3">
                  <c:v>30% en plus</c:v>
                </c:pt>
                <c:pt idx="4">
                  <c:v>40% en plus</c:v>
                </c:pt>
                <c:pt idx="5">
                  <c:v>50% en plus</c:v>
                </c:pt>
                <c:pt idx="6">
                  <c:v>plus de 50% en plus</c:v>
                </c:pt>
              </c:strCache>
            </c:strRef>
          </c:cat>
          <c:val>
            <c:numRef>
              <c:f>'[Etude+de+march%C3%A9+fromage+bleu+et+-Chaumes-+%28r%C3%A9ponses%29.xlsx]Feuil1'!$B$9:$H$9</c:f>
              <c:numCache>
                <c:formatCode>General</c:formatCode>
                <c:ptCount val="7"/>
                <c:pt idx="0">
                  <c:v>12</c:v>
                </c:pt>
                <c:pt idx="1">
                  <c:v>22</c:v>
                </c:pt>
                <c:pt idx="2">
                  <c:v>15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87149789508876"/>
          <c:y val="0.1315971577410493"/>
          <c:w val="0.26719603474996906"/>
          <c:h val="0.82054618310589711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17992-C077-47DE-AF20-A70A57CC8DCF}" type="datetimeFigureOut">
              <a:rPr lang="fr-BE" smtClean="0"/>
              <a:t>31/01/2017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E39FB-23B0-484A-81D8-E4DC98264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426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39FB-23B0-484A-81D8-E4DC9826475A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134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BE" dirty="0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186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01/02/2017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123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01/02/2017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17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BE" dirty="0" smtClean="0"/>
              <a:t>Les rendez-vous de la diversification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59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42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608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535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01/02/2017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059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72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948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01/02/2017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8DF0-C8F4-4759-B39D-E3C163878A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46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BE" dirty="0" smtClean="0"/>
              <a:t>Les rendez-vous de la diversification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8DF0-C8F4-4759-B39D-E3C163878A0A}" type="slidenum">
              <a:rPr lang="fr-BE" smtClean="0"/>
              <a:t>‹N°›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26230"/>
            <a:ext cx="347691" cy="4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atele.be/a-leignon-un-artisan-fromager-releve-le-pari-du-circuit-cou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08912" cy="424847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BE" dirty="0"/>
              <a:t>Des étudiants au service de votre étude de marché : retour sur le partenariat entre la HEPN et des producteurs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2700" dirty="0" smtClean="0"/>
              <a:t>François </a:t>
            </a:r>
            <a:r>
              <a:rPr lang="fr-BE" sz="2700" dirty="0" smtClean="0"/>
              <a:t>de Gaultier (francois.de_gaultier@profs.hepn.be)</a:t>
            </a:r>
            <a:br>
              <a:rPr lang="fr-BE" sz="2700" dirty="0" smtClean="0"/>
            </a:br>
            <a:r>
              <a:rPr lang="fr-BE" sz="2700" dirty="0" smtClean="0"/>
              <a:t>Ha</a:t>
            </a:r>
            <a:r>
              <a:rPr lang="fr-BE" sz="2700" dirty="0" smtClean="0"/>
              <a:t>ute </a:t>
            </a:r>
            <a:r>
              <a:rPr lang="fr-BE" sz="2700" dirty="0" smtClean="0"/>
              <a:t>école de la Province de Namur</a:t>
            </a:r>
            <a:endParaRPr lang="fr-BE" sz="27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99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Enquête en ligne – Résultats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Part des répondants de la région qui consentent un surcoût de 20% en fonction de la qualité : </a:t>
            </a:r>
          </a:p>
          <a:p>
            <a:pPr lvl="1"/>
            <a:r>
              <a:rPr lang="fr-BE" dirty="0" smtClean="0"/>
              <a:t>Artisanale : 57%</a:t>
            </a:r>
          </a:p>
          <a:p>
            <a:pPr lvl="1"/>
            <a:r>
              <a:rPr lang="fr-BE" dirty="0" smtClean="0"/>
              <a:t>Locale : 60%</a:t>
            </a:r>
          </a:p>
          <a:p>
            <a:pPr lvl="1"/>
            <a:r>
              <a:rPr lang="fr-BE" dirty="0" smtClean="0"/>
              <a:t>Juste rémunération de l’agriculteur : 60%</a:t>
            </a:r>
          </a:p>
          <a:p>
            <a:pPr lvl="1"/>
            <a:r>
              <a:rPr lang="fr-BE" dirty="0" smtClean="0"/>
              <a:t>Bio : 40%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21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Etude de la concurrence - Protocole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BE" dirty="0" smtClean="0"/>
              <a:t>Récolte de données sur le terrain</a:t>
            </a:r>
          </a:p>
          <a:p>
            <a:pPr lvl="1"/>
            <a:r>
              <a:rPr lang="fr-BE" dirty="0" smtClean="0"/>
              <a:t>Vente directe</a:t>
            </a:r>
          </a:p>
          <a:p>
            <a:pPr lvl="1"/>
            <a:r>
              <a:rPr lang="fr-BE" dirty="0" smtClean="0"/>
              <a:t>Vente indirecte (</a:t>
            </a:r>
            <a:r>
              <a:rPr lang="fr-BE" dirty="0" smtClean="0"/>
              <a:t>GMS et crèmeries)</a:t>
            </a:r>
            <a:endParaRPr lang="fr-BE" dirty="0" smtClean="0"/>
          </a:p>
        </p:txBody>
      </p:sp>
      <p:grpSp>
        <p:nvGrpSpPr>
          <p:cNvPr id="25" name="Groupe 24"/>
          <p:cNvGrpSpPr/>
          <p:nvPr/>
        </p:nvGrpSpPr>
        <p:grpSpPr>
          <a:xfrm>
            <a:off x="816200" y="1951086"/>
            <a:ext cx="7502522" cy="3992886"/>
            <a:chOff x="624568" y="1137286"/>
            <a:chExt cx="11059572" cy="5286374"/>
          </a:xfrm>
        </p:grpSpPr>
        <p:grpSp>
          <p:nvGrpSpPr>
            <p:cNvPr id="26" name="Groupe 25"/>
            <p:cNvGrpSpPr/>
            <p:nvPr/>
          </p:nvGrpSpPr>
          <p:grpSpPr>
            <a:xfrm>
              <a:off x="624568" y="1156655"/>
              <a:ext cx="2475224" cy="3006494"/>
              <a:chOff x="624568" y="1156655"/>
              <a:chExt cx="2475224" cy="3006494"/>
            </a:xfrm>
          </p:grpSpPr>
          <p:sp>
            <p:nvSpPr>
              <p:cNvPr id="42" name="Zone de texte 2"/>
              <p:cNvSpPr txBox="1">
                <a:spLocks noChangeArrowheads="1"/>
              </p:cNvSpPr>
              <p:nvPr/>
            </p:nvSpPr>
            <p:spPr bwMode="auto">
              <a:xfrm>
                <a:off x="624568" y="1156655"/>
                <a:ext cx="2284833" cy="4373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BE" sz="1100" dirty="0">
                    <a:solidFill>
                      <a:srgbClr val="FF0000"/>
                    </a:solidFill>
                    <a:effectLst/>
                    <a:latin typeface="Calibri" charset="0"/>
                    <a:ea typeface="Calibri" charset="0"/>
                    <a:cs typeface="Times New Roman" charset="0"/>
                  </a:rPr>
                  <a:t>La fromagerie du Samson</a:t>
                </a:r>
                <a:endParaRPr lang="fr-FR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43" name="Zone de texte 2"/>
              <p:cNvSpPr txBox="1">
                <a:spLocks noChangeArrowheads="1"/>
              </p:cNvSpPr>
              <p:nvPr/>
            </p:nvSpPr>
            <p:spPr bwMode="auto">
              <a:xfrm>
                <a:off x="643093" y="2249540"/>
                <a:ext cx="2456699" cy="1913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BE" sz="1100" dirty="0">
                    <a:effectLst/>
                    <a:latin typeface="Calibri" charset="0"/>
                    <a:ea typeface="Calibri" charset="0"/>
                    <a:cs typeface="Times New Roman" charset="0"/>
                  </a:rPr>
                  <a:t>Colruyt </a:t>
                </a:r>
                <a:endParaRPr lang="fr-FR" sz="1100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BE" sz="1100" dirty="0">
                    <a:effectLst/>
                    <a:latin typeface="Calibri" charset="0"/>
                    <a:ea typeface="Calibri" charset="0"/>
                    <a:cs typeface="Times New Roman" charset="0"/>
                  </a:rPr>
                  <a:t>Carrefour</a:t>
                </a:r>
                <a:endParaRPr lang="fr-FR" sz="1100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BE" sz="1100" dirty="0">
                    <a:effectLst/>
                    <a:latin typeface="Calibri" charset="0"/>
                    <a:ea typeface="Calibri" charset="0"/>
                    <a:cs typeface="Times New Roman" charset="0"/>
                  </a:rPr>
                  <a:t>Le bonheur est dans le pré</a:t>
                </a:r>
                <a:endParaRPr lang="fr-FR" sz="1100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BE" sz="1100" dirty="0">
                    <a:effectLst/>
                    <a:latin typeface="Calibri" charset="0"/>
                    <a:ea typeface="Calibri" charset="0"/>
                    <a:cs typeface="Times New Roman" charset="0"/>
                  </a:rPr>
                  <a:t>Traiteur Crucifix</a:t>
                </a:r>
                <a:endParaRPr lang="fr-FR" sz="1100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</p:grpSp>
        <p:sp>
          <p:nvSpPr>
            <p:cNvPr id="27" name="Zone de texte 2"/>
            <p:cNvSpPr txBox="1">
              <a:spLocks noChangeArrowheads="1"/>
            </p:cNvSpPr>
            <p:nvPr/>
          </p:nvSpPr>
          <p:spPr bwMode="auto">
            <a:xfrm>
              <a:off x="10150616" y="1137286"/>
              <a:ext cx="1533524" cy="701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La </a:t>
              </a:r>
              <a:r>
                <a:rPr lang="fr-BE" sz="1100" dirty="0" smtClean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fermière de </a:t>
              </a:r>
              <a:r>
                <a:rPr lang="fr-BE" sz="1100" dirty="0" err="1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Méan</a:t>
              </a:r>
              <a:endParaRPr lang="fr-FR" sz="1100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8" name="Zone de texte 2"/>
            <p:cNvSpPr txBox="1">
              <a:spLocks noChangeArrowheads="1"/>
            </p:cNvSpPr>
            <p:nvPr/>
          </p:nvSpPr>
          <p:spPr bwMode="auto">
            <a:xfrm>
              <a:off x="10150616" y="2805180"/>
              <a:ext cx="1533524" cy="795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La fromagerie du Gros Chêne</a:t>
              </a:r>
              <a:endParaRPr lang="fr-FR" sz="1100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9" name="Zone de texte 2"/>
            <p:cNvSpPr txBox="1">
              <a:spLocks noChangeArrowheads="1"/>
            </p:cNvSpPr>
            <p:nvPr/>
          </p:nvSpPr>
          <p:spPr bwMode="auto">
            <a:xfrm>
              <a:off x="10150616" y="4731101"/>
              <a:ext cx="1533524" cy="1146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La ferme du </a:t>
              </a:r>
              <a:r>
                <a:rPr lang="fr-BE" sz="1100" dirty="0" err="1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Champia</a:t>
              </a:r>
              <a:r>
                <a:rPr lang="fr-BE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 (</a:t>
              </a:r>
              <a:r>
                <a:rPr lang="fr-BE" sz="1100" dirty="0" err="1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Chevetogne</a:t>
              </a:r>
              <a:r>
                <a:rPr lang="fr-BE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)</a:t>
              </a:r>
              <a:endParaRPr lang="fr-FR" sz="1100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0" name="Zone de texte 2"/>
            <p:cNvSpPr txBox="1">
              <a:spLocks noChangeArrowheads="1"/>
            </p:cNvSpPr>
            <p:nvPr/>
          </p:nvSpPr>
          <p:spPr bwMode="auto">
            <a:xfrm>
              <a:off x="643093" y="5328924"/>
              <a:ext cx="1590675" cy="898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1100" dirty="0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La ferme de </a:t>
              </a:r>
              <a:r>
                <a:rPr lang="fr-BE" sz="1100" dirty="0" err="1">
                  <a:solidFill>
                    <a:srgbClr val="FF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Jambjoule</a:t>
              </a:r>
              <a:endParaRPr lang="fr-FR" sz="1100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24568" y="4457900"/>
              <a:ext cx="1762650" cy="5276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100" dirty="0" smtClean="0">
                  <a:solidFill>
                    <a:srgbClr val="00B0F0"/>
                  </a:solidFill>
                </a:rPr>
                <a:t>Atelier 117</a:t>
              </a:r>
              <a:endParaRPr lang="fr-FR" sz="1100" dirty="0">
                <a:solidFill>
                  <a:srgbClr val="00B0F0"/>
                </a:solidFill>
              </a:endParaRP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2233769" y="1320248"/>
              <a:ext cx="7916847" cy="5103412"/>
              <a:chOff x="2233769" y="1320248"/>
              <a:chExt cx="7916847" cy="5103412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2909401" y="1320248"/>
                <a:ext cx="6507375" cy="5103412"/>
                <a:chOff x="2909401" y="1320248"/>
                <a:chExt cx="6507375" cy="5103412"/>
              </a:xfrm>
            </p:grpSpPr>
            <p:pic>
              <p:nvPicPr>
                <p:cNvPr id="39" name="Image 38"/>
                <p:cNvPicPr/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5171" y="1320248"/>
                  <a:ext cx="5941605" cy="5103412"/>
                </a:xfrm>
                <a:prstGeom prst="rect">
                  <a:avLst/>
                </a:prstGeom>
              </p:spPr>
            </p:pic>
            <p:cxnSp>
              <p:nvCxnSpPr>
                <p:cNvPr id="40" name="Connecteur droit avec flèche 39"/>
                <p:cNvCxnSpPr>
                  <a:stCxn id="42" idx="3"/>
                </p:cNvCxnSpPr>
                <p:nvPr/>
              </p:nvCxnSpPr>
              <p:spPr>
                <a:xfrm>
                  <a:off x="2909401" y="1375336"/>
                  <a:ext cx="2353003" cy="1829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avec flèche 40"/>
                <p:cNvCxnSpPr>
                  <a:stCxn id="43" idx="3"/>
                </p:cNvCxnSpPr>
                <p:nvPr/>
              </p:nvCxnSpPr>
              <p:spPr>
                <a:xfrm>
                  <a:off x="3099792" y="3206345"/>
                  <a:ext cx="3072932" cy="394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necteur droit avec flèche 33"/>
              <p:cNvCxnSpPr>
                <a:stCxn id="31" idx="3"/>
              </p:cNvCxnSpPr>
              <p:nvPr/>
            </p:nvCxnSpPr>
            <p:spPr>
              <a:xfrm flipV="1">
                <a:off x="2387218" y="4033098"/>
                <a:ext cx="3897086" cy="6886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>
                <a:stCxn id="30" idx="3"/>
              </p:cNvCxnSpPr>
              <p:nvPr/>
            </p:nvCxnSpPr>
            <p:spPr>
              <a:xfrm>
                <a:off x="2233769" y="5778343"/>
                <a:ext cx="3894228" cy="989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>
                <a:stCxn id="27" idx="1"/>
              </p:cNvCxnSpPr>
              <p:nvPr/>
            </p:nvCxnSpPr>
            <p:spPr>
              <a:xfrm flipH="1">
                <a:off x="7707088" y="1487858"/>
                <a:ext cx="2443528" cy="4807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>
                <a:stCxn id="28" idx="1"/>
              </p:cNvCxnSpPr>
              <p:nvPr/>
            </p:nvCxnSpPr>
            <p:spPr>
              <a:xfrm flipH="1" flipV="1">
                <a:off x="8557147" y="2805182"/>
                <a:ext cx="1593469" cy="3978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>
                <a:stCxn id="29" idx="1"/>
              </p:cNvCxnSpPr>
              <p:nvPr/>
            </p:nvCxnSpPr>
            <p:spPr>
              <a:xfrm flipH="1" flipV="1">
                <a:off x="6645731" y="4824395"/>
                <a:ext cx="3504885" cy="479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10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Etude de la concurrence </a:t>
            </a:r>
            <a:r>
              <a:rPr lang="fr-BE" dirty="0" smtClean="0"/>
              <a:t>– Résultats fromage type « bleu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Prix moyen concurrents = 25,6 €/kg </a:t>
            </a:r>
            <a:r>
              <a:rPr lang="fr-BE" dirty="0"/>
              <a:t>(</a:t>
            </a:r>
            <a:r>
              <a:rPr lang="el-GR" dirty="0"/>
              <a:t>σ</a:t>
            </a:r>
            <a:r>
              <a:rPr lang="fr-BE" dirty="0"/>
              <a:t> </a:t>
            </a:r>
            <a:r>
              <a:rPr lang="fr-BE" dirty="0" smtClean="0"/>
              <a:t>= 7)</a:t>
            </a:r>
          </a:p>
          <a:p>
            <a:r>
              <a:rPr lang="fr-BE" dirty="0"/>
              <a:t>Prix </a:t>
            </a:r>
            <a:r>
              <a:rPr lang="fr-BE" dirty="0" smtClean="0"/>
              <a:t>moyen </a:t>
            </a:r>
            <a:r>
              <a:rPr lang="fr-BE" dirty="0"/>
              <a:t>GMS </a:t>
            </a:r>
            <a:r>
              <a:rPr lang="fr-BE" dirty="0" smtClean="0"/>
              <a:t>= 14,4 €</a:t>
            </a:r>
            <a:r>
              <a:rPr lang="fr-BE" dirty="0"/>
              <a:t>/kg (</a:t>
            </a:r>
            <a:r>
              <a:rPr lang="el-GR" dirty="0"/>
              <a:t>σ</a:t>
            </a:r>
            <a:r>
              <a:rPr lang="fr-BE" dirty="0"/>
              <a:t> = 1,5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endParaRPr lang="fr-BE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r-BE" sz="3200" dirty="0" smtClean="0"/>
              <a:t>Sachant que les GMS appliquent une marge </a:t>
            </a:r>
            <a:r>
              <a:rPr lang="fr-BE" sz="3200" dirty="0"/>
              <a:t>brute standard </a:t>
            </a:r>
            <a:r>
              <a:rPr lang="fr-BE" sz="3200" dirty="0" smtClean="0"/>
              <a:t>de 26,4 % sur </a:t>
            </a:r>
            <a:r>
              <a:rPr lang="fr-BE" sz="3200" dirty="0"/>
              <a:t>les produits laitiers </a:t>
            </a:r>
            <a:endParaRPr lang="fr-BE" sz="3200" dirty="0" smtClean="0"/>
          </a:p>
          <a:p>
            <a:pPr marL="514350" lvl="1" indent="-514350">
              <a:buFont typeface="Wingdings" pitchFamily="2" charset="2"/>
              <a:buChar char="Ø"/>
            </a:pPr>
            <a:r>
              <a:rPr lang="fr-BE" sz="3200" dirty="0"/>
              <a:t>Prix moyen </a:t>
            </a:r>
            <a:r>
              <a:rPr lang="fr-BE" sz="3200" dirty="0"/>
              <a:t>GMS </a:t>
            </a:r>
            <a:r>
              <a:rPr lang="fr-BE" sz="3200" dirty="0"/>
              <a:t>acheté = 10,8 €</a:t>
            </a:r>
            <a:r>
              <a:rPr lang="fr-BE" sz="3200" dirty="0"/>
              <a:t>/kg (</a:t>
            </a:r>
            <a:r>
              <a:rPr lang="el-GR" sz="3200" dirty="0"/>
              <a:t>σ</a:t>
            </a:r>
            <a:r>
              <a:rPr lang="fr-BE" sz="3200" dirty="0"/>
              <a:t> = </a:t>
            </a:r>
            <a:r>
              <a:rPr lang="fr-BE" sz="3200" dirty="0"/>
              <a:t>1,2)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13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1484784"/>
            <a:ext cx="8435280" cy="464137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fr-BE" sz="3200" dirty="0"/>
              <a:t>Dégustation à </a:t>
            </a:r>
            <a:r>
              <a:rPr lang="fr-BE" sz="3200" dirty="0" smtClean="0"/>
              <a:t>l’aveugle avec jury naïf non formé (</a:t>
            </a:r>
            <a:r>
              <a:rPr lang="fr-BE" sz="2400" dirty="0" smtClean="0"/>
              <a:t>8 personnes (professionnels et amateurs)</a:t>
            </a:r>
          </a:p>
          <a:p>
            <a:r>
              <a:rPr lang="fr-BE" dirty="0" smtClean="0"/>
              <a:t>Outils </a:t>
            </a:r>
          </a:p>
          <a:p>
            <a:pPr lvl="1"/>
            <a:r>
              <a:rPr lang="fr-BE" dirty="0" smtClean="0"/>
              <a:t>Questionnaire ad-hoc</a:t>
            </a:r>
          </a:p>
          <a:p>
            <a:pPr lvl="1"/>
            <a:r>
              <a:rPr lang="fr-BE" dirty="0" smtClean="0"/>
              <a:t>Roue des saveurs</a:t>
            </a:r>
          </a:p>
          <a:p>
            <a:pPr lvl="1"/>
            <a:r>
              <a:rPr lang="fr-BE" dirty="0" smtClean="0"/>
              <a:t>Discussion informelle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Panel de dégustation - Protocole</a:t>
            </a:r>
            <a:endParaRPr lang="fr-BE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51" y="2636912"/>
            <a:ext cx="4575864" cy="3431899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609735"/>
            <a:ext cx="2612671" cy="34835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024153"/>
            <a:ext cx="4092190" cy="30691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30" y="3473817"/>
            <a:ext cx="4344450" cy="26387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13" y="2492896"/>
            <a:ext cx="3633267" cy="363326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44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Panel de dégustation - Résultats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Les rendez-vous de la diversification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Classement des produits</a:t>
            </a:r>
          </a:p>
          <a:p>
            <a:r>
              <a:rPr lang="fr-BE" dirty="0" smtClean="0"/>
              <a:t>Conseils recette</a:t>
            </a:r>
          </a:p>
          <a:p>
            <a:pPr lvl="1"/>
            <a:r>
              <a:rPr lang="fr-BE" dirty="0"/>
              <a:t>Equilibre de goûts </a:t>
            </a:r>
            <a:r>
              <a:rPr lang="fr-BE" dirty="0" smtClean="0"/>
              <a:t>saveurs fortes</a:t>
            </a:r>
            <a:endParaRPr lang="fr-BE" dirty="0"/>
          </a:p>
          <a:p>
            <a:pPr lvl="1"/>
            <a:r>
              <a:rPr lang="fr-BE" dirty="0"/>
              <a:t>Eviter les colorations croûtes (orange </a:t>
            </a:r>
            <a:r>
              <a:rPr lang="fr-BE" dirty="0" smtClean="0"/>
              <a:t>« industriel »)</a:t>
            </a:r>
            <a:endParaRPr lang="fr-BE" dirty="0"/>
          </a:p>
          <a:p>
            <a:r>
              <a:rPr lang="fr-BE" dirty="0" smtClean="0"/>
              <a:t>Conseils emballage et étiquetage</a:t>
            </a:r>
          </a:p>
          <a:p>
            <a:pPr lvl="1"/>
            <a:r>
              <a:rPr lang="fr-BE" dirty="0"/>
              <a:t>Provenance et type de lait</a:t>
            </a:r>
          </a:p>
          <a:p>
            <a:pPr lvl="1"/>
            <a:r>
              <a:rPr lang="fr-BE" dirty="0" smtClean="0"/>
              <a:t>Vue </a:t>
            </a:r>
            <a:r>
              <a:rPr lang="fr-BE" dirty="0"/>
              <a:t>du fromage (comptoir ou emballage)</a:t>
            </a:r>
          </a:p>
          <a:p>
            <a:pPr lvl="1"/>
            <a:r>
              <a:rPr lang="fr-BE" dirty="0"/>
              <a:t>Lieu de production</a:t>
            </a:r>
          </a:p>
          <a:p>
            <a:pPr lvl="1"/>
            <a:r>
              <a:rPr lang="fr-BE" dirty="0"/>
              <a:t>Propositions d’accompagnement</a:t>
            </a:r>
          </a:p>
          <a:p>
            <a:pPr lvl="1"/>
            <a:r>
              <a:rPr lang="fr-BE" dirty="0"/>
              <a:t>Type de </a:t>
            </a:r>
            <a:r>
              <a:rPr lang="fr-BE" dirty="0" smtClean="0"/>
              <a:t>pâte</a:t>
            </a:r>
            <a:endParaRPr lang="fr-BE" dirty="0"/>
          </a:p>
          <a:p>
            <a:pPr lvl="1"/>
            <a:r>
              <a:rPr lang="fr-BE" dirty="0"/>
              <a:t>Artisanale mais </a:t>
            </a:r>
            <a:r>
              <a:rPr lang="fr-BE" dirty="0" smtClean="0"/>
              <a:t>attrayante</a:t>
            </a:r>
          </a:p>
          <a:p>
            <a:pPr lvl="1"/>
            <a:r>
              <a:rPr lang="fr-BE" dirty="0" smtClean="0"/>
              <a:t>+ étiquette avec toutes ces infos si vente à la découpe</a:t>
            </a:r>
            <a:endParaRPr lang="fr-BE" dirty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6786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Panel de dégustation </a:t>
            </a:r>
            <a:r>
              <a:rPr lang="fr-BE" dirty="0" smtClean="0"/>
              <a:t>– Résultats fromage type bleu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74829"/>
              </p:ext>
            </p:extLst>
          </p:nvPr>
        </p:nvGraphicFramePr>
        <p:xfrm>
          <a:off x="457200" y="1600200"/>
          <a:ext cx="85072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263"/>
                <a:gridCol w="3020673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Olfactif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Mamé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Vî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bleu (Gros</a:t>
                      </a:r>
                      <a:r>
                        <a:rPr lang="fr-BE" baseline="0" dirty="0" smtClean="0"/>
                        <a:t> Chêne)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Bleu du</a:t>
                      </a:r>
                      <a:r>
                        <a:rPr lang="fr-BE" baseline="0" dirty="0" smtClean="0"/>
                        <a:t> Château (Atelier 117)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Couleur de la</a:t>
                      </a:r>
                      <a:r>
                        <a:rPr lang="fr-BE" baseline="0" dirty="0" smtClean="0"/>
                        <a:t> croute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Ivoire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Veiné de bleu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Type de pâte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 pâte souple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Moulée avec des cavités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Texture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Molle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Cassante/friable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01184"/>
              </p:ext>
            </p:extLst>
          </p:nvPr>
        </p:nvGraphicFramePr>
        <p:xfrm>
          <a:off x="467544" y="3356992"/>
          <a:ext cx="85689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54"/>
                <a:gridCol w="2998438"/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Gustatif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Mamé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Vî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dirty="0" smtClean="0"/>
                        <a:t>bleu (Gros</a:t>
                      </a:r>
                      <a:r>
                        <a:rPr lang="fr-BE" baseline="0" dirty="0" smtClean="0"/>
                        <a:t> Chêne)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Bleu du</a:t>
                      </a:r>
                      <a:r>
                        <a:rPr lang="fr-BE" baseline="0" dirty="0" smtClean="0"/>
                        <a:t> Château (Atelier 117)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Moelleusité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Onctueux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Rêche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Salé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Suffisant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Suffisant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Acidité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Moyenne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Amertume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Faible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Forte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Fin de bouche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Franche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Amère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Goût</a:t>
                      </a:r>
                      <a:r>
                        <a:rPr lang="fr-BE" baseline="0" dirty="0" smtClean="0"/>
                        <a:t> particulier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Moisi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Moisi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Harmonie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Harmonieux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Manque d’harmonie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Notation globale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Très bon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Convenable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30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" y="-1599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pic>
        <p:nvPicPr>
          <p:cNvPr id="6" name="Picture 2" descr="E:\HEPN\z Autres cours et activités\Diversiferm\Illustrations\IMG_7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pic>
        <p:nvPicPr>
          <p:cNvPr id="2050" name="Picture 2" descr="E:\HEPN\z Autres cours et activités\Diversiferm\Illustrations\IMG_7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1368"/>
            <a:ext cx="720041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081366" cy="57108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711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Projet annuel « Etude de Marché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Cadre pédagogique </a:t>
            </a:r>
          </a:p>
          <a:p>
            <a:pPr lvl="1"/>
            <a:r>
              <a:rPr lang="fr-BE" dirty="0"/>
              <a:t>Finalité « Techniques et Gestion Agricoles »</a:t>
            </a:r>
          </a:p>
          <a:p>
            <a:pPr lvl="1"/>
            <a:r>
              <a:rPr lang="fr-BE" dirty="0" smtClean="0"/>
              <a:t>Cours de Gestion Commerciale de 60 </a:t>
            </a:r>
            <a:r>
              <a:rPr lang="fr-BE" dirty="0" smtClean="0"/>
              <a:t>h en 3</a:t>
            </a:r>
            <a:r>
              <a:rPr lang="fr-BE" baseline="30000" dirty="0" smtClean="0"/>
              <a:t>ième</a:t>
            </a:r>
            <a:r>
              <a:rPr lang="fr-BE" dirty="0" smtClean="0"/>
              <a:t> année</a:t>
            </a:r>
            <a:endParaRPr lang="fr-BE" dirty="0" smtClean="0"/>
          </a:p>
          <a:p>
            <a:r>
              <a:rPr lang="fr-BE" dirty="0" smtClean="0"/>
              <a:t>Objectifs pédagogiques</a:t>
            </a:r>
          </a:p>
          <a:p>
            <a:pPr lvl="1"/>
            <a:r>
              <a:rPr lang="fr-BE" dirty="0" smtClean="0"/>
              <a:t>Travail en réel</a:t>
            </a:r>
          </a:p>
          <a:p>
            <a:pPr lvl="1"/>
            <a:r>
              <a:rPr lang="fr-BE" dirty="0" smtClean="0"/>
              <a:t>Conduire un projet de groupe</a:t>
            </a:r>
          </a:p>
          <a:p>
            <a:pPr lvl="1"/>
            <a:r>
              <a:rPr lang="fr-BE" dirty="0" smtClean="0"/>
              <a:t>Développement du profil de compétences. </a:t>
            </a:r>
          </a:p>
          <a:p>
            <a:r>
              <a:rPr lang="fr-BE" dirty="0" smtClean="0"/>
              <a:t>Années précédentes</a:t>
            </a:r>
          </a:p>
          <a:p>
            <a:pPr lvl="1"/>
            <a:r>
              <a:rPr lang="fr-BE" dirty="0" smtClean="0"/>
              <a:t>2014-2015 : Domaine du </a:t>
            </a:r>
            <a:r>
              <a:rPr lang="fr-BE" dirty="0" err="1" smtClean="0"/>
              <a:t>Ry</a:t>
            </a:r>
            <a:r>
              <a:rPr lang="fr-BE" dirty="0" smtClean="0"/>
              <a:t> d’Argent </a:t>
            </a:r>
          </a:p>
          <a:p>
            <a:pPr lvl="1"/>
            <a:r>
              <a:rPr lang="fr-BE" dirty="0" smtClean="0"/>
              <a:t>2015-2016 : Brasserie de la </a:t>
            </a:r>
            <a:r>
              <a:rPr lang="fr-BE" dirty="0" err="1" smtClean="0"/>
              <a:t>Lesse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60943" y="3573016"/>
            <a:ext cx="7776864" cy="22467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Compétence visée dans le référentiel de compétence bachelier en agronomie : « Collaborer</a:t>
            </a:r>
            <a:r>
              <a:rPr lang="fr-BE" sz="2800" dirty="0"/>
              <a:t>, gérer ou développer des unités de production ou de services dans les secteurs agricole, environnemental et agro-alimentaire, ou des unités </a:t>
            </a:r>
            <a:r>
              <a:rPr lang="fr-BE" sz="2800" dirty="0" smtClean="0"/>
              <a:t>territoriales »</a:t>
            </a:r>
            <a:endParaRPr lang="fr-BE" sz="2800" dirty="0"/>
          </a:p>
        </p:txBody>
      </p:sp>
      <p:pic>
        <p:nvPicPr>
          <p:cNvPr id="1027" name="Picture 3" descr="E:\HEPN\z Autres cours et activités\Diversiferm\Illustrations\featured_wor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67369"/>
            <a:ext cx="1122288" cy="5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HEPN\z Autres cours et activités\Diversiferm\Illustrations\senne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69260"/>
            <a:ext cx="1080120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03367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Notre partenaire 2016-2017:</a:t>
            </a:r>
            <a:br>
              <a:rPr lang="fr-BE" dirty="0" smtClean="0"/>
            </a:br>
            <a:r>
              <a:rPr lang="fr-BE" dirty="0" smtClean="0"/>
              <a:t>l’Atelier 117 à </a:t>
            </a:r>
            <a:r>
              <a:rPr lang="fr-BE" dirty="0" err="1" smtClean="0"/>
              <a:t>Leignon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Parcours</a:t>
            </a:r>
          </a:p>
          <a:p>
            <a:r>
              <a:rPr lang="fr-BE" dirty="0" smtClean="0"/>
              <a:t>Projet</a:t>
            </a:r>
          </a:p>
          <a:p>
            <a:r>
              <a:rPr lang="fr-BE" dirty="0" smtClean="0"/>
              <a:t>Produits </a:t>
            </a:r>
            <a:r>
              <a:rPr lang="fr-BE" dirty="0" smtClean="0"/>
              <a:t>phare « Le bleu du </a:t>
            </a:r>
            <a:r>
              <a:rPr lang="fr-BE" dirty="0" smtClean="0"/>
              <a:t>château »</a:t>
            </a:r>
            <a:endParaRPr lang="fr-BE" dirty="0" smtClean="0"/>
          </a:p>
          <a:p>
            <a:r>
              <a:rPr lang="fr-BE" dirty="0" smtClean="0"/>
              <a:t>Filières de vente</a:t>
            </a:r>
            <a:endParaRPr lang="fr-BE" dirty="0" smtClean="0">
              <a:hlinkClick r:id="rId2"/>
            </a:endParaRPr>
          </a:p>
          <a:p>
            <a:r>
              <a:rPr lang="fr-BE" dirty="0" smtClean="0">
                <a:hlinkClick r:id="rId2"/>
              </a:rPr>
              <a:t>Reportage Ma Télé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05" y="1628801"/>
            <a:ext cx="4789798" cy="43204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Les rendez-vous de la diversification</a:t>
            </a:r>
            <a:endParaRPr lang="fr-BE" dirty="0"/>
          </a:p>
        </p:txBody>
      </p:sp>
      <p:grpSp>
        <p:nvGrpSpPr>
          <p:cNvPr id="9" name="Groupe 8"/>
          <p:cNvGrpSpPr/>
          <p:nvPr/>
        </p:nvGrpSpPr>
        <p:grpSpPr>
          <a:xfrm>
            <a:off x="5364087" y="1628800"/>
            <a:ext cx="3096345" cy="4464496"/>
            <a:chOff x="5364087" y="1628800"/>
            <a:chExt cx="3329969" cy="468755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7" y="1628800"/>
              <a:ext cx="3329969" cy="131851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947310"/>
              <a:ext cx="3329968" cy="3369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8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556792"/>
            <a:ext cx="8208912" cy="453650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Notre étude de marché - 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/>
              <a:t>Définition des objectifs</a:t>
            </a:r>
          </a:p>
          <a:p>
            <a:pPr lvl="1"/>
            <a:r>
              <a:rPr lang="fr-BE" dirty="0"/>
              <a:t>Hypothèses de travail (4 heures en classe)</a:t>
            </a:r>
          </a:p>
          <a:p>
            <a:pPr lvl="1"/>
            <a:r>
              <a:rPr lang="fr-BE" dirty="0"/>
              <a:t>Validation avec l’opérateur (2 heures en classe)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Récolte de données</a:t>
            </a:r>
          </a:p>
          <a:p>
            <a:pPr lvl="1"/>
            <a:r>
              <a:rPr lang="fr-BE" dirty="0"/>
              <a:t>Etude de la concurrence (4 heures de terrain)</a:t>
            </a:r>
          </a:p>
          <a:p>
            <a:pPr lvl="1"/>
            <a:r>
              <a:rPr lang="fr-BE" dirty="0"/>
              <a:t>Panel de dégustation (4 heures de préparation et 6 heures de dégustation)</a:t>
            </a:r>
          </a:p>
          <a:p>
            <a:pPr lvl="1"/>
            <a:r>
              <a:rPr lang="fr-BE" dirty="0"/>
              <a:t>Enquête sur les habitudes de consommation (4 heures de préparation, une mois d’enquête en ligne)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Analyse des résultats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Présentation à </a:t>
            </a:r>
            <a:r>
              <a:rPr lang="fr-BE" dirty="0" smtClean="0"/>
              <a:t>l’opérateur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67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Enquête en ligne - Protocole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Réalisation d’un questionnaire d’après les demandes de l’opérateur</a:t>
            </a:r>
          </a:p>
          <a:p>
            <a:r>
              <a:rPr lang="fr-BE" dirty="0" smtClean="0"/>
              <a:t>Test du questionnaire</a:t>
            </a:r>
          </a:p>
          <a:p>
            <a:r>
              <a:rPr lang="fr-BE" dirty="0" smtClean="0"/>
              <a:t>Diffusion </a:t>
            </a:r>
            <a:r>
              <a:rPr lang="fr-BE" dirty="0" smtClean="0"/>
              <a:t>par les réseaux sociaux</a:t>
            </a:r>
            <a:endParaRPr lang="fr-BE" dirty="0" smtClean="0"/>
          </a:p>
          <a:p>
            <a:r>
              <a:rPr lang="fr-BE" dirty="0" smtClean="0"/>
              <a:t>Relance de la diffusion</a:t>
            </a:r>
          </a:p>
          <a:p>
            <a:r>
              <a:rPr lang="fr-BE" dirty="0" smtClean="0"/>
              <a:t>Clôture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81929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Enquête en ligne –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sz="4000" dirty="0"/>
              <a:t>Echantillon </a:t>
            </a:r>
            <a:r>
              <a:rPr lang="fr-BE" dirty="0"/>
              <a:t>: </a:t>
            </a:r>
          </a:p>
          <a:p>
            <a:pPr marL="857250" lvl="1" indent="-457200"/>
            <a:r>
              <a:rPr lang="fr-BE" dirty="0"/>
              <a:t>623 réponses dont 98% mangent du fromage</a:t>
            </a:r>
          </a:p>
          <a:p>
            <a:pPr marL="857250" lvl="1" indent="-457200"/>
            <a:r>
              <a:rPr lang="fr-BE" dirty="0"/>
              <a:t>70% Femmes</a:t>
            </a:r>
          </a:p>
          <a:p>
            <a:pPr marL="857250" lvl="1" indent="-457200"/>
            <a:r>
              <a:rPr lang="fr-BE" dirty="0"/>
              <a:t>50% entre 18 et 24 ans</a:t>
            </a:r>
          </a:p>
          <a:p>
            <a:pPr marL="857250" lvl="1" indent="-457200"/>
            <a:r>
              <a:rPr lang="fr-BE" dirty="0"/>
              <a:t>3,4% au dessus de 65 ans</a:t>
            </a:r>
          </a:p>
          <a:p>
            <a:pPr marL="857250" lvl="1" indent="-457200"/>
            <a:r>
              <a:rPr lang="fr-BE" dirty="0"/>
              <a:t>25% de familles de 4 personnes</a:t>
            </a:r>
          </a:p>
          <a:p>
            <a:pPr marL="857250" lvl="1" indent="-457200"/>
            <a:r>
              <a:rPr lang="fr-BE" dirty="0"/>
              <a:t>80% de belges</a:t>
            </a:r>
          </a:p>
          <a:p>
            <a:pPr marL="857250" lvl="1" indent="-457200"/>
            <a:r>
              <a:rPr lang="fr-BE" dirty="0"/>
              <a:t>32% province de Namur, dont 38% proche de Ciney</a:t>
            </a:r>
          </a:p>
          <a:p>
            <a:r>
              <a:rPr lang="fr-BE" sz="4000" dirty="0"/>
              <a:t>Sous-échantillons : </a:t>
            </a:r>
          </a:p>
          <a:p>
            <a:pPr marL="857250" lvl="1" indent="-457200"/>
            <a:r>
              <a:rPr lang="fr-BE" dirty="0"/>
              <a:t>Gros consommateurs (&gt;300g/semaine x pp)</a:t>
            </a:r>
          </a:p>
          <a:p>
            <a:pPr marL="857250" lvl="1" indent="-457200"/>
            <a:r>
              <a:rPr lang="fr-BE" dirty="0"/>
              <a:t>Consommateurs locaux (mois de 20km de Ciney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35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Enquête en ligne –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70912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09047"/>
              </p:ext>
            </p:extLst>
          </p:nvPr>
        </p:nvGraphicFramePr>
        <p:xfrm>
          <a:off x="367875" y="1556792"/>
          <a:ext cx="41044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2806"/>
              </p:ext>
            </p:extLst>
          </p:nvPr>
        </p:nvGraphicFramePr>
        <p:xfrm>
          <a:off x="5120403" y="1556792"/>
          <a:ext cx="40324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5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Enquête en ligne –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2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 smtClean="0"/>
              <a:t>01/02/2017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Les rendez-vous de la diversification</a:t>
            </a:r>
            <a:endParaRPr lang="fr-BE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382990"/>
              </p:ext>
            </p:extLst>
          </p:nvPr>
        </p:nvGraphicFramePr>
        <p:xfrm>
          <a:off x="179512" y="1412776"/>
          <a:ext cx="4536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679053"/>
              </p:ext>
            </p:extLst>
          </p:nvPr>
        </p:nvGraphicFramePr>
        <p:xfrm>
          <a:off x="4644008" y="1484784"/>
          <a:ext cx="433082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0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702</Words>
  <Application>Microsoft Office PowerPoint</Application>
  <PresentationFormat>Affichage à l'écran (4:3)</PresentationFormat>
  <Paragraphs>178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Des étudiants au service de votre étude de marché : retour sur le partenariat entre la HEPN et des producteurs   François de Gaultier (francois.de_gaultier@profs.hepn.be) Haute école de la Province de Namur</vt:lpstr>
      <vt:lpstr>Présentation PowerPoint</vt:lpstr>
      <vt:lpstr>Projet annuel « Etude de Marché »</vt:lpstr>
      <vt:lpstr>Notre partenaire 2016-2017: l’Atelier 117 à Leignon</vt:lpstr>
      <vt:lpstr>Notre étude de marché - Méthodologie</vt:lpstr>
      <vt:lpstr>Enquête en ligne - Protocole</vt:lpstr>
      <vt:lpstr>Enquête en ligne – Résultats</vt:lpstr>
      <vt:lpstr>Enquête en ligne – Résultats</vt:lpstr>
      <vt:lpstr>Enquête en ligne – Résultats</vt:lpstr>
      <vt:lpstr>Enquête en ligne – Résultats</vt:lpstr>
      <vt:lpstr>Etude de la concurrence - Protocole</vt:lpstr>
      <vt:lpstr>Etude de la concurrence – Résultats fromage type « bleu »</vt:lpstr>
      <vt:lpstr>Panel de dégustation - Protocole</vt:lpstr>
      <vt:lpstr>Panel de dégustation - Résultats</vt:lpstr>
      <vt:lpstr>Panel de dégustation – Résultats fromage type bleu</vt:lpstr>
      <vt:lpstr>Présentation PowerPoint</vt:lpstr>
      <vt:lpstr>Présentation PowerPoint</vt:lpstr>
      <vt:lpstr>Merci pour votre attention</vt:lpstr>
    </vt:vector>
  </TitlesOfParts>
  <Company>Province de Namur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GAULTIER FRANCOIS</dc:creator>
  <cp:lastModifiedBy>DE GAULTIER FRANCOIS</cp:lastModifiedBy>
  <cp:revision>54</cp:revision>
  <dcterms:created xsi:type="dcterms:W3CDTF">2017-01-23T08:06:25Z</dcterms:created>
  <dcterms:modified xsi:type="dcterms:W3CDTF">2017-01-31T21:02:13Z</dcterms:modified>
</cp:coreProperties>
</file>