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319" r:id="rId3"/>
    <p:sldId id="342" r:id="rId4"/>
    <p:sldId id="343" r:id="rId5"/>
    <p:sldId id="320" r:id="rId6"/>
    <p:sldId id="321" r:id="rId7"/>
    <p:sldId id="345" r:id="rId8"/>
    <p:sldId id="344" r:id="rId9"/>
    <p:sldId id="346" r:id="rId10"/>
    <p:sldId id="347" r:id="rId11"/>
    <p:sldId id="349" r:id="rId12"/>
    <p:sldId id="348" r:id="rId13"/>
    <p:sldId id="351" r:id="rId14"/>
    <p:sldId id="350" r:id="rId15"/>
    <p:sldId id="355" r:id="rId16"/>
    <p:sldId id="358" r:id="rId17"/>
    <p:sldId id="360" r:id="rId18"/>
    <p:sldId id="361" r:id="rId19"/>
    <p:sldId id="359" r:id="rId20"/>
    <p:sldId id="373" r:id="rId21"/>
    <p:sldId id="374" r:id="rId22"/>
    <p:sldId id="362" r:id="rId23"/>
    <p:sldId id="352" r:id="rId24"/>
    <p:sldId id="322" r:id="rId25"/>
    <p:sldId id="411" r:id="rId26"/>
    <p:sldId id="410" r:id="rId27"/>
    <p:sldId id="324" r:id="rId28"/>
    <p:sldId id="354" r:id="rId29"/>
    <p:sldId id="403" r:id="rId30"/>
    <p:sldId id="404" r:id="rId31"/>
    <p:sldId id="405" r:id="rId32"/>
    <p:sldId id="406" r:id="rId33"/>
    <p:sldId id="407" r:id="rId34"/>
    <p:sldId id="409" r:id="rId35"/>
    <p:sldId id="365" r:id="rId36"/>
    <p:sldId id="371" r:id="rId37"/>
    <p:sldId id="387" r:id="rId38"/>
    <p:sldId id="366" r:id="rId39"/>
    <p:sldId id="388" r:id="rId40"/>
    <p:sldId id="370" r:id="rId41"/>
    <p:sldId id="389" r:id="rId42"/>
    <p:sldId id="391" r:id="rId43"/>
    <p:sldId id="392" r:id="rId44"/>
    <p:sldId id="367" r:id="rId45"/>
    <p:sldId id="393" r:id="rId46"/>
    <p:sldId id="394" r:id="rId47"/>
    <p:sldId id="396" r:id="rId48"/>
    <p:sldId id="397" r:id="rId49"/>
    <p:sldId id="398" r:id="rId50"/>
    <p:sldId id="400" r:id="rId51"/>
    <p:sldId id="401" r:id="rId52"/>
    <p:sldId id="402" r:id="rId53"/>
    <p:sldId id="316" r:id="rId54"/>
  </p:sldIdLst>
  <p:sldSz cx="9144000" cy="6858000" type="screen4x3"/>
  <p:notesSz cx="6797675" cy="985678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D363"/>
    <a:srgbClr val="FD6F00"/>
    <a:srgbClr val="006E87"/>
    <a:srgbClr val="FABD42"/>
    <a:srgbClr val="E20479"/>
    <a:srgbClr val="FF9900"/>
    <a:srgbClr val="2E6E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2" autoAdjust="0"/>
    <p:restoredTop sz="94660"/>
  </p:normalViewPr>
  <p:slideViewPr>
    <p:cSldViewPr>
      <p:cViewPr>
        <p:scale>
          <a:sx n="66" d="100"/>
          <a:sy n="66" d="100"/>
        </p:scale>
        <p:origin x="2304" y="9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33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9" y="0"/>
            <a:ext cx="2946400" cy="4933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7CADD-82B3-4D52-92F9-39AC2E10BA94}" type="datetimeFigureOut">
              <a:rPr lang="fr-BE" smtClean="0"/>
              <a:t>25/01/2017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361822"/>
            <a:ext cx="2946400" cy="4933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9" y="9361822"/>
            <a:ext cx="2946400" cy="4933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421D34-8123-4E90-9F10-070BA914392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245724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BD73B-9999-4BE5-9CE2-0A003A64057C}" type="datetimeFigureOut">
              <a:rPr lang="fr-BE" smtClean="0"/>
              <a:pPr/>
              <a:t>25/01/2017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35038" y="739775"/>
            <a:ext cx="4927600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681975"/>
            <a:ext cx="5438140" cy="4435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4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925E11-81B3-46C8-B87F-26581273EE00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32779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3563888" y="6492875"/>
            <a:ext cx="2133600" cy="365125"/>
          </a:xfrm>
        </p:spPr>
        <p:txBody>
          <a:bodyPr/>
          <a:lstStyle/>
          <a:p>
            <a:fld id="{557903D0-7181-4D06-AE27-45BE8C782264}" type="slidenum">
              <a:rPr lang="fr-BE" smtClean="0"/>
              <a:pPr/>
              <a:t>‹N°›</a:t>
            </a:fld>
            <a:endParaRPr lang="fr-BE"/>
          </a:p>
        </p:txBody>
      </p:sp>
      <p:pic>
        <p:nvPicPr>
          <p:cNvPr id="17" name="Image 16" descr="Logo Le Forem - Tourisme-2.gi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948264" y="226740"/>
            <a:ext cx="2001936" cy="12241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140968"/>
            <a:ext cx="7772400" cy="1800200"/>
          </a:xfrm>
        </p:spPr>
        <p:txBody>
          <a:bodyPr>
            <a:noAutofit/>
          </a:bodyPr>
          <a:lstStyle>
            <a:lvl1pPr>
              <a:defRPr sz="600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220072" y="5229200"/>
            <a:ext cx="3816424" cy="504056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B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B1EA5-1998-48F6-9E71-998CC77EEEF5}" type="datetimeFigureOut">
              <a:rPr lang="fr-BE" smtClean="0"/>
              <a:pPr/>
              <a:t>25/01/2017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903D0-7181-4D06-AE27-45BE8C782264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B1EA5-1998-48F6-9E71-998CC77EEEF5}" type="datetimeFigureOut">
              <a:rPr lang="fr-BE" smtClean="0"/>
              <a:pPr/>
              <a:t>25/01/2017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903D0-7181-4D06-AE27-45BE8C782264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Image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5837635"/>
            <a:ext cx="9144000" cy="104241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rgbClr val="006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1882"/>
            <a:ext cx="8229600" cy="73913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6E87"/>
                </a:solidFill>
                <a:effectLst/>
              </a:defRPr>
            </a:lvl1pPr>
            <a:lvl2pPr>
              <a:defRPr>
                <a:solidFill>
                  <a:srgbClr val="006E87"/>
                </a:solidFill>
                <a:effectLst/>
              </a:defRPr>
            </a:lvl2pPr>
            <a:lvl3pPr>
              <a:defRPr>
                <a:solidFill>
                  <a:srgbClr val="006E87"/>
                </a:solidFill>
                <a:effectLst/>
              </a:defRPr>
            </a:lvl3pPr>
            <a:lvl4pPr>
              <a:defRPr>
                <a:solidFill>
                  <a:srgbClr val="006E87"/>
                </a:solidFill>
                <a:effectLst/>
              </a:defRPr>
            </a:lvl4pPr>
            <a:lvl5pPr>
              <a:defRPr>
                <a:solidFill>
                  <a:srgbClr val="006E87"/>
                </a:solidFill>
                <a:effectLst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BE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B1EA5-1998-48F6-9E71-998CC77EEEF5}" type="datetimeFigureOut">
              <a:rPr lang="fr-BE" smtClean="0"/>
              <a:pPr/>
              <a:t>25/01/2017</a:t>
            </a:fld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3496072" y="6350000"/>
            <a:ext cx="2133600" cy="365125"/>
          </a:xfrm>
        </p:spPr>
        <p:txBody>
          <a:bodyPr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557903D0-7181-4D06-AE27-45BE8C782264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084168" y="1197893"/>
            <a:ext cx="3059832" cy="72008"/>
          </a:xfrm>
          <a:prstGeom prst="rect">
            <a:avLst/>
          </a:prstGeom>
          <a:solidFill>
            <a:srgbClr val="BFD3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Rectangle 10"/>
          <p:cNvSpPr/>
          <p:nvPr userDrawn="1"/>
        </p:nvSpPr>
        <p:spPr>
          <a:xfrm>
            <a:off x="3040782" y="1196752"/>
            <a:ext cx="3059832" cy="72008"/>
          </a:xfrm>
          <a:prstGeom prst="rect">
            <a:avLst/>
          </a:prstGeom>
          <a:solidFill>
            <a:srgbClr val="FAB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Rectangle 11"/>
          <p:cNvSpPr/>
          <p:nvPr userDrawn="1"/>
        </p:nvSpPr>
        <p:spPr>
          <a:xfrm>
            <a:off x="0" y="1196752"/>
            <a:ext cx="3059832" cy="72008"/>
          </a:xfrm>
          <a:prstGeom prst="rect">
            <a:avLst/>
          </a:prstGeom>
          <a:solidFill>
            <a:srgbClr val="E20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6" name="Image 15" descr="Logo Le Forem - Tourisme-2.g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778289" y="5863556"/>
            <a:ext cx="1295166" cy="791964"/>
          </a:xfrm>
          <a:prstGeom prst="rect">
            <a:avLst/>
          </a:prstGeom>
        </p:spPr>
      </p:pic>
      <p:sp>
        <p:nvSpPr>
          <p:cNvPr id="17" name="ZoneTexte 16"/>
          <p:cNvSpPr txBox="1"/>
          <p:nvPr userDrawn="1"/>
        </p:nvSpPr>
        <p:spPr>
          <a:xfrm>
            <a:off x="2367558" y="6697935"/>
            <a:ext cx="43924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800" dirty="0" smtClean="0">
                <a:solidFill>
                  <a:schemeClr val="bg1"/>
                </a:solidFill>
              </a:rPr>
              <a:t>© Centre  de  compétence</a:t>
            </a:r>
            <a:r>
              <a:rPr lang="fr-BE" sz="800" baseline="0" dirty="0" smtClean="0">
                <a:solidFill>
                  <a:schemeClr val="bg1"/>
                </a:solidFill>
              </a:rPr>
              <a:t>  </a:t>
            </a:r>
            <a:r>
              <a:rPr lang="fr-BE" sz="800" dirty="0" err="1" smtClean="0">
                <a:solidFill>
                  <a:schemeClr val="bg1"/>
                </a:solidFill>
              </a:rPr>
              <a:t>Forem</a:t>
            </a:r>
            <a:r>
              <a:rPr lang="fr-BE" sz="800" dirty="0" smtClean="0">
                <a:solidFill>
                  <a:schemeClr val="bg1"/>
                </a:solidFill>
              </a:rPr>
              <a:t>  Tourisme    –    Tous  droits  réservés</a:t>
            </a:r>
            <a:endParaRPr lang="fr-BE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B1EA5-1998-48F6-9E71-998CC77EEEF5}" type="datetimeFigureOut">
              <a:rPr lang="fr-BE" smtClean="0"/>
              <a:pPr/>
              <a:t>25/01/2017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903D0-7181-4D06-AE27-45BE8C782264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B1EA5-1998-48F6-9E71-998CC77EEEF5}" type="datetimeFigureOut">
              <a:rPr lang="fr-BE" smtClean="0"/>
              <a:pPr/>
              <a:t>25/01/2017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903D0-7181-4D06-AE27-45BE8C782264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B1EA5-1998-48F6-9E71-998CC77EEEF5}" type="datetimeFigureOut">
              <a:rPr lang="fr-BE" smtClean="0"/>
              <a:pPr/>
              <a:t>25/01/2017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903D0-7181-4D06-AE27-45BE8C782264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B1EA5-1998-48F6-9E71-998CC77EEEF5}" type="datetimeFigureOut">
              <a:rPr lang="fr-BE" smtClean="0"/>
              <a:pPr/>
              <a:t>25/01/2017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903D0-7181-4D06-AE27-45BE8C782264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B1EA5-1998-48F6-9E71-998CC77EEEF5}" type="datetimeFigureOut">
              <a:rPr lang="fr-BE" smtClean="0"/>
              <a:pPr/>
              <a:t>25/01/2017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903D0-7181-4D06-AE27-45BE8C782264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B1EA5-1998-48F6-9E71-998CC77EEEF5}" type="datetimeFigureOut">
              <a:rPr lang="fr-BE" smtClean="0"/>
              <a:pPr/>
              <a:t>25/01/2017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903D0-7181-4D06-AE27-45BE8C782264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B1EA5-1998-48F6-9E71-998CC77EEEF5}" type="datetimeFigureOut">
              <a:rPr lang="fr-BE" smtClean="0"/>
              <a:pPr/>
              <a:t>25/01/2017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903D0-7181-4D06-AE27-45BE8C782264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B1EA5-1998-48F6-9E71-998CC77EEEF5}" type="datetimeFigureOut">
              <a:rPr lang="fr-BE" smtClean="0"/>
              <a:pPr/>
              <a:t>25/01/2017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903D0-7181-4D06-AE27-45BE8C782264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google.be/intl/fr/business/manage.html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carleton.ca/hotlab/Abstracts/LindgaardG.FernandesG.Dud.html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charlemagne.be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tripadvisor.fr/Restaurant_Review-g641822-d2631623-Reviews-Comme_un_Coq_en_Pate-Ciney_The_Ardennes_Wallonia.html#REVIEWS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images.google.be/imgres?imgurl=http://farm4.static.flickr.com/3260/2446374249_0d42d29c2c_o.jpg&amp;imgrefurl=http://emmanueldetaillac.fr/soignez-et-ameliorez-votre-typographie-sur-le-web/&amp;usg=__KQ49Ky-BIONINHrvDhSZ-wibSZw=&amp;h=306&amp;w=252&amp;sz=22&amp;hl=fr&amp;start=50&amp;um=1&amp;tbnid=msOlVZs-nWE4yM:&amp;tbnh=117&amp;tbnw=96&amp;prev=/images?q=typographie&amp;ndsp=21&amp;hl=fr&amp;sa=N&amp;start=42&amp;um=1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1520" y="1844824"/>
            <a:ext cx="8568952" cy="3384376"/>
          </a:xfrm>
        </p:spPr>
        <p:txBody>
          <a:bodyPr/>
          <a:lstStyle/>
          <a:p>
            <a:r>
              <a:rPr lang="fr-BE" sz="5400" kern="2100" spc="70" dirty="0">
                <a:latin typeface="Tw Cen MT Condensed Extra Bold" pitchFamily="34" charset="0"/>
                <a:ea typeface="DejaVu Sans Light" pitchFamily="34" charset="0"/>
                <a:cs typeface="DejaVu Sans Light" pitchFamily="34" charset="0"/>
              </a:rPr>
              <a:t>Les bonnes pratiques du marketing web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707904" y="5976664"/>
            <a:ext cx="5976664" cy="1080120"/>
          </a:xfrm>
        </p:spPr>
        <p:txBody>
          <a:bodyPr>
            <a:noAutofit/>
          </a:bodyPr>
          <a:lstStyle/>
          <a:p>
            <a:r>
              <a:rPr lang="fr-BE" dirty="0" smtClean="0"/>
              <a:t>Gembloux, le 1</a:t>
            </a:r>
            <a:r>
              <a:rPr lang="fr-BE" baseline="30000" dirty="0" smtClean="0"/>
              <a:t>er</a:t>
            </a:r>
            <a:r>
              <a:rPr lang="fr-BE" dirty="0" smtClean="0"/>
              <a:t> février 2017</a:t>
            </a:r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4222593" y="5589240"/>
            <a:ext cx="4523013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000" b="1" dirty="0" smtClean="0"/>
              <a:t>Denis GENEVOIS</a:t>
            </a:r>
            <a:endParaRPr lang="fr-BE" sz="2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268760"/>
            <a:ext cx="9152804" cy="5589240"/>
          </a:xfrm>
          <a:prstGeom prst="rect">
            <a:avLst/>
          </a:prstGeom>
          <a:solidFill>
            <a:srgbClr val="006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143397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BE" sz="8800" dirty="0" smtClean="0">
                <a:solidFill>
                  <a:schemeClr val="bg1"/>
                </a:solidFill>
              </a:rPr>
              <a:t>Que sait-on de l’internaute ?</a:t>
            </a:r>
            <a:endParaRPr lang="fr-BE" sz="88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20707276">
            <a:off x="4243522" y="119781"/>
            <a:ext cx="8931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BE" sz="5400" b="1" cap="none" spc="50" dirty="0" smtClean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#3</a:t>
            </a:r>
            <a:endParaRPr lang="fr-BE" sz="5400" b="1" cap="none" spc="50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564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6552770" y="6249073"/>
            <a:ext cx="1905396" cy="456336"/>
          </a:xfrm>
          <a:prstGeom prst="rect">
            <a:avLst/>
          </a:prstGeom>
        </p:spPr>
        <p:txBody>
          <a:bodyPr lIns="80165" tIns="40083" rIns="80165" bIns="40083"/>
          <a:lstStyle/>
          <a:p>
            <a:pPr defTabSz="914388">
              <a:defRPr/>
            </a:pPr>
            <a:fld id="{B1525330-3A34-44C9-B63F-C5845117ABB4}" type="slidenum">
              <a:rPr lang="fr-BE">
                <a:latin typeface="+mn-lt"/>
              </a:rPr>
              <a:pPr defTabSz="914388">
                <a:defRPr/>
              </a:pPr>
              <a:t>11</a:t>
            </a:fld>
            <a:endParaRPr lang="fr-BE" dirty="0">
              <a:latin typeface="+mn-lt"/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BE" smtClean="0"/>
              <a:t>Internaute, qui es-tu?</a:t>
            </a:r>
            <a:endParaRPr lang="fr-FR" smtClean="0"/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9395" y="2073867"/>
            <a:ext cx="6038055" cy="3515373"/>
          </a:xfrm>
        </p:spPr>
        <p:txBody>
          <a:bodyPr>
            <a:normAutofit fontScale="92500" lnSpcReduction="20000"/>
          </a:bodyPr>
          <a:lstStyle/>
          <a:p>
            <a:pPr lvl="1" eaLnBrk="1" hangingPunct="1"/>
            <a:r>
              <a:rPr lang="fr-BE" dirty="0" smtClean="0"/>
              <a:t>L’internaute est un zappeur. Il consulte souvent plusieurs sites en même temps</a:t>
            </a:r>
            <a:br>
              <a:rPr lang="fr-BE" dirty="0" smtClean="0"/>
            </a:br>
            <a:r>
              <a:rPr lang="fr-BE" b="1" dirty="0" smtClean="0">
                <a:solidFill>
                  <a:srgbClr val="FF9900"/>
                </a:solidFill>
              </a:rPr>
              <a:t>=&gt; Capter son attention est primordial</a:t>
            </a:r>
          </a:p>
          <a:p>
            <a:pPr lvl="1" eaLnBrk="1" hangingPunct="1"/>
            <a:r>
              <a:rPr lang="fr-BE" dirty="0" smtClean="0"/>
              <a:t>Plus de 80% des internautes lisent « en diagonale », seuls 12% prennent la peine de lire mot à mot</a:t>
            </a:r>
            <a:br>
              <a:rPr lang="fr-BE" dirty="0" smtClean="0"/>
            </a:br>
            <a:r>
              <a:rPr lang="fr-BE" b="1" dirty="0" smtClean="0">
                <a:solidFill>
                  <a:srgbClr val="FF9900"/>
                </a:solidFill>
              </a:rPr>
              <a:t>=&gt; Les titres et les illustrations sont des facteurs majeurs</a:t>
            </a:r>
          </a:p>
          <a:p>
            <a:pPr lvl="1" eaLnBrk="1" hangingPunct="1"/>
            <a:endParaRPr lang="fr-BE" dirty="0" smtClean="0"/>
          </a:p>
          <a:p>
            <a:pPr lvl="1" eaLnBrk="1" hangingPunct="1"/>
            <a:endParaRPr lang="fr-FR" dirty="0" smtClean="0"/>
          </a:p>
        </p:txBody>
      </p:sp>
      <p:pic>
        <p:nvPicPr>
          <p:cNvPr id="7173" name="Picture 9" descr="bigstockphoto_king_29585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64653" y="1484784"/>
            <a:ext cx="2619783" cy="4315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81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C’est aussi parfois ça…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4" name="Picture 4" descr="http://images.forum-auto.com/mesimages/202540/Bigleu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3851920" cy="5487706"/>
          </a:xfrm>
          <a:prstGeom prst="rect">
            <a:avLst/>
          </a:prstGeom>
          <a:noFill/>
          <a:ln w="12700">
            <a:solidFill>
              <a:srgbClr val="FF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309120" y="2786152"/>
            <a:ext cx="42233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L’internaute est potentiellement « N.F.B. »</a:t>
            </a:r>
          </a:p>
          <a:p>
            <a:pPr algn="ctr"/>
            <a:r>
              <a:rPr lang="fr-BE" sz="4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VOUS N’ETES PAS votre client !</a:t>
            </a:r>
            <a:endParaRPr lang="fr-BE" sz="40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895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268760"/>
            <a:ext cx="9152804" cy="5589240"/>
          </a:xfrm>
          <a:prstGeom prst="rect">
            <a:avLst/>
          </a:prstGeom>
          <a:solidFill>
            <a:srgbClr val="006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11349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r-BE" sz="8800" dirty="0" smtClean="0">
                <a:solidFill>
                  <a:schemeClr val="bg1"/>
                </a:solidFill>
              </a:rPr>
              <a:t>Comment </a:t>
            </a:r>
          </a:p>
          <a:p>
            <a:pPr marL="0" indent="0" algn="ctr">
              <a:buNone/>
            </a:pPr>
            <a:r>
              <a:rPr lang="fr-BE" sz="8800" dirty="0" smtClean="0">
                <a:solidFill>
                  <a:schemeClr val="bg1"/>
                </a:solidFill>
              </a:rPr>
              <a:t>le consommateur </a:t>
            </a:r>
          </a:p>
          <a:p>
            <a:pPr marL="0" indent="0" algn="ctr">
              <a:buNone/>
            </a:pPr>
            <a:r>
              <a:rPr lang="fr-BE" sz="8800" dirty="0" err="1" smtClean="0">
                <a:solidFill>
                  <a:schemeClr val="bg1"/>
                </a:solidFill>
              </a:rPr>
              <a:t>a-t-il</a:t>
            </a:r>
            <a:r>
              <a:rPr lang="fr-BE" sz="8800" dirty="0" smtClean="0">
                <a:solidFill>
                  <a:schemeClr val="bg1"/>
                </a:solidFill>
              </a:rPr>
              <a:t> évolué?</a:t>
            </a:r>
            <a:endParaRPr lang="fr-BE" sz="88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20707276">
            <a:off x="4243522" y="119781"/>
            <a:ext cx="8931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BE" sz="5400" b="1" cap="none" spc="50" dirty="0" smtClean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#4</a:t>
            </a:r>
            <a:endParaRPr lang="fr-BE" sz="5400" b="1" cap="none" spc="50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166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Une nouvelle ère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Pentagone 3"/>
          <p:cNvSpPr/>
          <p:nvPr/>
        </p:nvSpPr>
        <p:spPr>
          <a:xfrm>
            <a:off x="5050532" y="2719968"/>
            <a:ext cx="4070672" cy="2437224"/>
          </a:xfrm>
          <a:prstGeom prst="homePlate">
            <a:avLst/>
          </a:prstGeom>
          <a:solidFill>
            <a:srgbClr val="006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Pentagone 4"/>
          <p:cNvSpPr/>
          <p:nvPr/>
        </p:nvSpPr>
        <p:spPr>
          <a:xfrm>
            <a:off x="2407444" y="2708920"/>
            <a:ext cx="4180780" cy="2448272"/>
          </a:xfrm>
          <a:prstGeom prst="homePlat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Pentagone 5"/>
          <p:cNvSpPr/>
          <p:nvPr/>
        </p:nvSpPr>
        <p:spPr>
          <a:xfrm>
            <a:off x="69404" y="2708920"/>
            <a:ext cx="3604716" cy="2448272"/>
          </a:xfrm>
          <a:prstGeom prst="homePlate">
            <a:avLst/>
          </a:prstGeom>
          <a:solidFill>
            <a:srgbClr val="BFD3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/>
          <p:cNvSpPr txBox="1"/>
          <p:nvPr/>
        </p:nvSpPr>
        <p:spPr>
          <a:xfrm>
            <a:off x="179512" y="3144034"/>
            <a:ext cx="2664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>
                <a:solidFill>
                  <a:schemeClr val="bg1"/>
                </a:solidFill>
              </a:rPr>
              <a:t>Marques et institutions parlent aux consommateurs</a:t>
            </a:r>
            <a:endParaRPr lang="fr-BE" sz="2400" b="1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51520" y="2204863"/>
            <a:ext cx="2338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>
                <a:solidFill>
                  <a:srgbClr val="006E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Consommateur</a:t>
            </a:r>
            <a:endParaRPr lang="fr-BE" sz="2400" b="1" dirty="0">
              <a:solidFill>
                <a:srgbClr val="006E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681712" y="2204864"/>
            <a:ext cx="34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err="1" smtClean="0">
                <a:solidFill>
                  <a:srgbClr val="006E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Communoconsommateur</a:t>
            </a:r>
            <a:endParaRPr lang="fr-BE" sz="2400" b="1" dirty="0">
              <a:solidFill>
                <a:srgbClr val="006E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915816" y="2204864"/>
            <a:ext cx="2338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err="1" smtClean="0">
                <a:solidFill>
                  <a:srgbClr val="006E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ConsommACteur</a:t>
            </a:r>
            <a:endParaRPr lang="fr-BE" sz="2400" b="1" dirty="0">
              <a:solidFill>
                <a:srgbClr val="006E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347864" y="2924944"/>
            <a:ext cx="26642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>
                <a:solidFill>
                  <a:schemeClr val="bg1"/>
                </a:solidFill>
              </a:rPr>
              <a:t>Les consommateurs parlent aux marques et aux institutions</a:t>
            </a:r>
            <a:endParaRPr lang="fr-BE" sz="2400" b="1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240884" y="3140968"/>
            <a:ext cx="2664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>
                <a:solidFill>
                  <a:schemeClr val="bg1"/>
                </a:solidFill>
              </a:rPr>
              <a:t>Les consommateurs échangent </a:t>
            </a:r>
            <a:br>
              <a:rPr lang="fr-BE" sz="2400" b="1" dirty="0" smtClean="0">
                <a:solidFill>
                  <a:schemeClr val="bg1"/>
                </a:solidFill>
              </a:rPr>
            </a:br>
            <a:r>
              <a:rPr lang="fr-BE" sz="2400" b="1" dirty="0" smtClean="0">
                <a:solidFill>
                  <a:schemeClr val="bg1"/>
                </a:solidFill>
              </a:rPr>
              <a:t>entre eux</a:t>
            </a:r>
            <a:endParaRPr lang="fr-BE" sz="2400" b="1" dirty="0">
              <a:solidFill>
                <a:schemeClr val="bg1"/>
              </a:solidFill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2407444" y="2435696"/>
            <a:ext cx="4363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5258172" y="2433588"/>
            <a:ext cx="4363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80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Un citoyen devenu prescripteur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2290" name="Picture 2" descr="http://www.sampleo.com/blog/wp-content/uploads/2013/08/article-avi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27184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40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Hé oui, aujourd’hui…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600200"/>
            <a:ext cx="8712968" cy="45259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fr-BE" dirty="0" smtClean="0"/>
              <a:t>… Monsieur/Madame </a:t>
            </a:r>
            <a:r>
              <a:rPr lang="fr-BE" dirty="0" err="1" smtClean="0"/>
              <a:t>Toutlemonde</a:t>
            </a:r>
            <a:r>
              <a:rPr lang="fr-BE" dirty="0" smtClean="0"/>
              <a:t> est devenu…</a:t>
            </a:r>
          </a:p>
          <a:p>
            <a:pPr algn="ctr">
              <a:buNone/>
            </a:pPr>
            <a:endParaRPr lang="fr-BE" dirty="0" smtClean="0"/>
          </a:p>
          <a:p>
            <a:pPr algn="ctr">
              <a:buNone/>
            </a:pPr>
            <a:endParaRPr lang="fr-BE" dirty="0" smtClean="0"/>
          </a:p>
          <a:p>
            <a:pPr algn="ctr">
              <a:buNone/>
            </a:pPr>
            <a:endParaRPr lang="fr-BE" dirty="0" smtClean="0"/>
          </a:p>
          <a:p>
            <a:pPr algn="ctr">
              <a:buNone/>
            </a:pPr>
            <a:endParaRPr lang="fr-BE" dirty="0" smtClean="0"/>
          </a:p>
          <a:p>
            <a:pPr algn="ctr">
              <a:buNone/>
            </a:pPr>
            <a:endParaRPr lang="fr-BE" dirty="0" smtClean="0"/>
          </a:p>
          <a:p>
            <a:pPr algn="ctr">
              <a:buNone/>
            </a:pPr>
            <a:r>
              <a:rPr lang="fr-BE" dirty="0" smtClean="0"/>
              <a:t/>
            </a:r>
            <a:br>
              <a:rPr lang="fr-BE" dirty="0" smtClean="0"/>
            </a:br>
            <a:r>
              <a:rPr lang="fr-BE" dirty="0" smtClean="0"/>
              <a:t>On peut le regretter… Mais c’est comme ça!</a:t>
            </a:r>
            <a:endParaRPr lang="fr-BE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348880"/>
            <a:ext cx="2078151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 l="31554" t="19760" r="17131" b="18446"/>
          <a:stretch>
            <a:fillRect/>
          </a:stretch>
        </p:blipFill>
        <p:spPr bwMode="auto">
          <a:xfrm>
            <a:off x="6650707" y="2276872"/>
            <a:ext cx="2499123" cy="3009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 rot="21329661">
            <a:off x="7395170" y="5100042"/>
            <a:ext cx="136815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 6"/>
          <p:cNvSpPr/>
          <p:nvPr/>
        </p:nvSpPr>
        <p:spPr>
          <a:xfrm rot="21329661">
            <a:off x="8529721" y="2172462"/>
            <a:ext cx="882573" cy="2542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 r="3568"/>
          <a:stretch>
            <a:fillRect/>
          </a:stretch>
        </p:blipFill>
        <p:spPr bwMode="auto">
          <a:xfrm>
            <a:off x="2988761" y="2348880"/>
            <a:ext cx="3152917" cy="2520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060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268760"/>
            <a:ext cx="9152804" cy="5589240"/>
          </a:xfrm>
          <a:prstGeom prst="rect">
            <a:avLst/>
          </a:prstGeom>
          <a:solidFill>
            <a:srgbClr val="006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11349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BE" sz="8800" dirty="0" smtClean="0">
                <a:solidFill>
                  <a:schemeClr val="bg1"/>
                </a:solidFill>
              </a:rPr>
              <a:t>Quels sont les ingrédients du web marketing ?</a:t>
            </a:r>
            <a:endParaRPr lang="fr-BE" sz="88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20707276">
            <a:off x="4243522" y="119781"/>
            <a:ext cx="8931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BE" sz="5400" b="1" cap="none" spc="50" dirty="0" smtClean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#5</a:t>
            </a:r>
            <a:endParaRPr lang="fr-BE" sz="5400" b="1" cap="none" spc="50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773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Une délicate recette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53600" t="42800" r="25250" b="35600"/>
          <a:stretch/>
        </p:blipFill>
        <p:spPr>
          <a:xfrm>
            <a:off x="1187624" y="1702940"/>
            <a:ext cx="6768752" cy="432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16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268760"/>
            <a:ext cx="9152804" cy="5589240"/>
          </a:xfrm>
          <a:prstGeom prst="rect">
            <a:avLst/>
          </a:prstGeom>
          <a:solidFill>
            <a:srgbClr val="006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11349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BE" sz="8800" dirty="0" smtClean="0">
                <a:solidFill>
                  <a:schemeClr val="bg1"/>
                </a:solidFill>
              </a:rPr>
              <a:t>Un site web est-il obligatoire ?</a:t>
            </a:r>
            <a:endParaRPr lang="fr-BE" sz="88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20707276">
            <a:off x="4243522" y="119781"/>
            <a:ext cx="8931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BE" sz="5400" b="1" cap="none" spc="50" dirty="0" smtClean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#6</a:t>
            </a:r>
            <a:endParaRPr lang="fr-BE" sz="5400" b="1" cap="none" spc="50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53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contenu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fr-BE" dirty="0" smtClean="0"/>
          </a:p>
          <a:p>
            <a:pPr algn="ctr">
              <a:buNone/>
            </a:pPr>
            <a:endParaRPr lang="fr-BE" dirty="0" smtClean="0"/>
          </a:p>
          <a:p>
            <a:pPr algn="ctr">
              <a:buNone/>
            </a:pPr>
            <a:endParaRPr lang="fr-BE" dirty="0" smtClean="0"/>
          </a:p>
          <a:p>
            <a:pPr algn="ctr">
              <a:buNone/>
            </a:pPr>
            <a:endParaRPr lang="fr-BE" sz="2000" dirty="0" smtClean="0"/>
          </a:p>
          <a:p>
            <a:pPr>
              <a:buNone/>
            </a:pPr>
            <a:r>
              <a:rPr lang="fr-BE" sz="2000" dirty="0" smtClean="0"/>
              <a:t>                                    Denis Genevois                  @</a:t>
            </a:r>
            <a:r>
              <a:rPr lang="fr-BE" sz="2000" dirty="0" err="1" smtClean="0"/>
              <a:t>MrEtourisme</a:t>
            </a:r>
            <a:endParaRPr lang="fr-BE" sz="2000" dirty="0" smtClean="0"/>
          </a:p>
          <a:p>
            <a:pPr algn="ctr">
              <a:buNone/>
            </a:pPr>
            <a:endParaRPr lang="fr-BE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Bonjour à toutes et à tous</a:t>
            </a:r>
            <a:endParaRPr lang="fr-BE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628800"/>
            <a:ext cx="16954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3971269" y="4180869"/>
            <a:ext cx="392893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rgbClr val="006E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Centre de compétence </a:t>
            </a:r>
            <a:r>
              <a:rPr lang="fr-BE" b="1" dirty="0" err="1" smtClean="0">
                <a:solidFill>
                  <a:srgbClr val="006E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Forem</a:t>
            </a:r>
            <a:r>
              <a:rPr lang="fr-BE" b="1" dirty="0" smtClean="0">
                <a:solidFill>
                  <a:srgbClr val="006E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Tourisme</a:t>
            </a:r>
            <a:r>
              <a:rPr lang="fr-BE" sz="1600" b="1" dirty="0" smtClean="0">
                <a:solidFill>
                  <a:srgbClr val="006E87"/>
                </a:solidFill>
              </a:rPr>
              <a:t/>
            </a:r>
            <a:br>
              <a:rPr lang="fr-BE" sz="1600" b="1" dirty="0" smtClean="0">
                <a:solidFill>
                  <a:srgbClr val="006E87"/>
                </a:solidFill>
              </a:rPr>
            </a:br>
            <a:r>
              <a:rPr lang="fr-BE" sz="1600" b="1" dirty="0" smtClean="0">
                <a:solidFill>
                  <a:srgbClr val="006E87"/>
                </a:solidFill>
              </a:rPr>
              <a:t>Parc d’activités du WEX</a:t>
            </a:r>
          </a:p>
          <a:p>
            <a:pPr algn="ctr"/>
            <a:r>
              <a:rPr lang="fr-BE" sz="1600" b="1" dirty="0" smtClean="0">
                <a:solidFill>
                  <a:srgbClr val="006E87"/>
                </a:solidFill>
              </a:rPr>
              <a:t>Rue de la Plaine, 1</a:t>
            </a:r>
            <a:br>
              <a:rPr lang="fr-BE" sz="1600" b="1" dirty="0" smtClean="0">
                <a:solidFill>
                  <a:srgbClr val="006E87"/>
                </a:solidFill>
              </a:rPr>
            </a:br>
            <a:r>
              <a:rPr lang="fr-BE" sz="1600" b="1" dirty="0" smtClean="0">
                <a:solidFill>
                  <a:srgbClr val="006E87"/>
                </a:solidFill>
              </a:rPr>
              <a:t>6900 Marche-en Famenne</a:t>
            </a:r>
            <a:br>
              <a:rPr lang="fr-BE" sz="1600" b="1" dirty="0" smtClean="0">
                <a:solidFill>
                  <a:srgbClr val="006E87"/>
                </a:solidFill>
              </a:rPr>
            </a:br>
            <a:r>
              <a:rPr lang="fr-BE" sz="1600" b="1" dirty="0" smtClean="0">
                <a:solidFill>
                  <a:srgbClr val="006E87"/>
                </a:solidFill>
              </a:rPr>
              <a:t>tourisme.info@forem.be</a:t>
            </a:r>
            <a:br>
              <a:rPr lang="fr-BE" sz="1600" b="1" dirty="0" smtClean="0">
                <a:solidFill>
                  <a:srgbClr val="006E87"/>
                </a:solidFill>
              </a:rPr>
            </a:br>
            <a:r>
              <a:rPr lang="fr-BE" sz="1600" b="1" dirty="0" smtClean="0">
                <a:solidFill>
                  <a:srgbClr val="006E87"/>
                </a:solidFill>
              </a:rPr>
              <a:t>www.formation-tourisme.be</a:t>
            </a:r>
            <a:endParaRPr lang="fr-BE" sz="1600" b="1" dirty="0">
              <a:solidFill>
                <a:srgbClr val="006E87"/>
              </a:solidFill>
            </a:endParaRPr>
          </a:p>
        </p:txBody>
      </p:sp>
      <p:pic>
        <p:nvPicPr>
          <p:cNvPr id="13" name="Image 12" descr="Logo Le Forem - Tourisme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4302" y="4230613"/>
            <a:ext cx="2563642" cy="1551447"/>
          </a:xfrm>
          <a:prstGeom prst="rect">
            <a:avLst/>
          </a:prstGeom>
        </p:spPr>
      </p:pic>
      <p:sp>
        <p:nvSpPr>
          <p:cNvPr id="14" name="Rectangle à coins arrondis 13"/>
          <p:cNvSpPr/>
          <p:nvPr/>
        </p:nvSpPr>
        <p:spPr>
          <a:xfrm>
            <a:off x="1168574" y="4086597"/>
            <a:ext cx="6812185" cy="1718667"/>
          </a:xfrm>
          <a:prstGeom prst="roundRect">
            <a:avLst/>
          </a:prstGeom>
          <a:noFill/>
          <a:ln>
            <a:solidFill>
              <a:srgbClr val="006E8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5" name="Picture 2" descr="https://encrypted-tbn3.gstatic.com/images?q=tbn:ANd9GcSTJFfCZbDFyo5zY2k-hi0u8AwnxLe7TUXm2Lshcjkudd3L23g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428" y="1485855"/>
            <a:ext cx="2168859" cy="198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92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Oui et non…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83357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fr-BE" dirty="0" smtClean="0"/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 smtClean="0"/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 smtClean="0"/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r>
              <a:rPr lang="fr-BE" dirty="0" smtClean="0"/>
              <a:t>Il faut se donner les moyens de ses ambitions !</a:t>
            </a:r>
          </a:p>
        </p:txBody>
      </p:sp>
      <p:pic>
        <p:nvPicPr>
          <p:cNvPr id="3074" name="Picture 2" descr="Résultat de recherche d'images pour &quot;ptet ben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68760"/>
            <a:ext cx="4762500" cy="40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5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Mais il faut pouvoir vous trouver !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Imag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876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3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268760"/>
            <a:ext cx="9152804" cy="5589240"/>
          </a:xfrm>
          <a:prstGeom prst="rect">
            <a:avLst/>
          </a:prstGeom>
          <a:solidFill>
            <a:srgbClr val="006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11349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BE" sz="8800" dirty="0" smtClean="0">
                <a:solidFill>
                  <a:schemeClr val="bg1"/>
                </a:solidFill>
              </a:rPr>
              <a:t>Qu’est ce qui fait un bon site ?</a:t>
            </a:r>
            <a:endParaRPr lang="fr-BE" sz="88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20707276">
            <a:off x="4243522" y="119781"/>
            <a:ext cx="8931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BE" sz="5400" b="1" cap="none" spc="50" dirty="0" smtClean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#7</a:t>
            </a:r>
            <a:endParaRPr lang="fr-BE" sz="5400" b="1" cap="none" spc="50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851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altLang="fr-FR" dirty="0"/>
              <a:t>Une étude surprenante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None/>
            </a:pPr>
            <a:r>
              <a:rPr lang="fr-BE" altLang="fr-FR" dirty="0"/>
              <a:t>Les internautes jugent un site web en…</a:t>
            </a:r>
          </a:p>
          <a:p>
            <a:pPr>
              <a:lnSpc>
                <a:spcPct val="90000"/>
              </a:lnSpc>
              <a:buNone/>
            </a:pPr>
            <a:endParaRPr lang="fr-BE" altLang="fr-FR" dirty="0"/>
          </a:p>
          <a:p>
            <a:pPr algn="ctr">
              <a:lnSpc>
                <a:spcPct val="90000"/>
              </a:lnSpc>
              <a:buNone/>
            </a:pPr>
            <a:r>
              <a:rPr lang="fr-BE" altLang="fr-FR" b="1" dirty="0">
                <a:solidFill>
                  <a:srgbClr val="FF6600"/>
                </a:solidFill>
              </a:rPr>
              <a:t>50 millisecondes !!!*</a:t>
            </a:r>
          </a:p>
          <a:p>
            <a:pPr algn="ctr">
              <a:lnSpc>
                <a:spcPct val="90000"/>
              </a:lnSpc>
              <a:buNone/>
            </a:pPr>
            <a:endParaRPr lang="fr-BE" altLang="fr-FR" dirty="0">
              <a:solidFill>
                <a:srgbClr val="FF6600"/>
              </a:solidFill>
            </a:endParaRPr>
          </a:p>
          <a:p>
            <a:pPr algn="ctr">
              <a:lnSpc>
                <a:spcPct val="90000"/>
              </a:lnSpc>
              <a:buNone/>
            </a:pPr>
            <a:endParaRPr lang="fr-BE" altLang="fr-FR" dirty="0"/>
          </a:p>
          <a:p>
            <a:pPr algn="ctr">
              <a:lnSpc>
                <a:spcPct val="90000"/>
              </a:lnSpc>
              <a:buNone/>
            </a:pPr>
            <a:endParaRPr lang="fr-BE" altLang="fr-FR" dirty="0"/>
          </a:p>
          <a:p>
            <a:pPr algn="ctr">
              <a:lnSpc>
                <a:spcPct val="90000"/>
              </a:lnSpc>
              <a:buNone/>
            </a:pPr>
            <a:endParaRPr lang="fr-BE" altLang="fr-FR" dirty="0"/>
          </a:p>
          <a:p>
            <a:pPr algn="ctr">
              <a:lnSpc>
                <a:spcPct val="90000"/>
              </a:lnSpc>
              <a:buNone/>
            </a:pPr>
            <a:endParaRPr lang="fr-BE" altLang="fr-FR" dirty="0"/>
          </a:p>
          <a:p>
            <a:pPr algn="ctr">
              <a:lnSpc>
                <a:spcPct val="90000"/>
              </a:lnSpc>
              <a:buNone/>
            </a:pPr>
            <a:endParaRPr lang="fr-BE" altLang="fr-FR" dirty="0"/>
          </a:p>
          <a:p>
            <a:pPr>
              <a:lnSpc>
                <a:spcPct val="90000"/>
              </a:lnSpc>
              <a:buNone/>
            </a:pPr>
            <a:r>
              <a:rPr lang="fr-BE" altLang="fr-FR" sz="1500" dirty="0"/>
              <a:t>*selon une étude réalisée par l’université de Carleton (Canada):</a:t>
            </a:r>
          </a:p>
          <a:p>
            <a:pPr>
              <a:lnSpc>
                <a:spcPct val="90000"/>
              </a:lnSpc>
              <a:buNone/>
            </a:pPr>
            <a:r>
              <a:rPr lang="fr-BE" altLang="fr-FR" sz="1500" dirty="0">
                <a:hlinkClick r:id="rId2"/>
              </a:rPr>
              <a:t>http://www.carleton.ca/hotlab/Abstracts/LindgaardG.FernandesG.Dud.html</a:t>
            </a:r>
            <a:endParaRPr lang="fr-BE" altLang="fr-FR" sz="1500" dirty="0"/>
          </a:p>
          <a:p>
            <a:pPr>
              <a:lnSpc>
                <a:spcPct val="90000"/>
              </a:lnSpc>
              <a:buNone/>
            </a:pPr>
            <a:endParaRPr lang="fr-BE" altLang="fr-FR" dirty="0"/>
          </a:p>
          <a:p>
            <a:pPr>
              <a:lnSpc>
                <a:spcPct val="90000"/>
              </a:lnSpc>
              <a:buNone/>
            </a:pPr>
            <a:endParaRPr lang="fr-FR" altLang="fr-FR" sz="3600" dirty="0"/>
          </a:p>
          <a:p>
            <a:pPr marL="0" indent="0">
              <a:buNone/>
            </a:pPr>
            <a:endParaRPr lang="fr-BE" dirty="0"/>
          </a:p>
        </p:txBody>
      </p:sp>
      <p:pic>
        <p:nvPicPr>
          <p:cNvPr id="4" name="Picture 5" descr="chro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924175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13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Bref, on n’a jamais </a:t>
            </a:r>
            <a:br>
              <a:rPr lang="fr-BE" dirty="0" smtClean="0"/>
            </a:br>
            <a:r>
              <a:rPr lang="fr-BE" dirty="0" smtClean="0"/>
              <a:t>une seconde occasion…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2050" name="Picture 2" descr="http://www.hirevue.com/wp-content/uploads/2013/11/first-impression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" t="1463" r="1200" b="2500"/>
          <a:stretch/>
        </p:blipFill>
        <p:spPr bwMode="auto">
          <a:xfrm>
            <a:off x="0" y="1314493"/>
            <a:ext cx="9144000" cy="561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68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Les 3X20 du classique au numérique 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292" y="1916832"/>
            <a:ext cx="4392488" cy="4209331"/>
          </a:xfrm>
          <a:solidFill>
            <a:srgbClr val="FF9900"/>
          </a:solidFill>
        </p:spPr>
        <p:txBody>
          <a:bodyPr/>
          <a:lstStyle/>
          <a:p>
            <a:endParaRPr lang="fr-BE" dirty="0" smtClean="0"/>
          </a:p>
          <a:p>
            <a:r>
              <a:rPr lang="fr-BE" dirty="0" smtClean="0"/>
              <a:t>20 premiers mots</a:t>
            </a:r>
          </a:p>
          <a:p>
            <a:r>
              <a:rPr lang="fr-BE" dirty="0" smtClean="0"/>
              <a:t>20 premiers gestes</a:t>
            </a:r>
          </a:p>
          <a:p>
            <a:r>
              <a:rPr lang="fr-BE" dirty="0" smtClean="0"/>
              <a:t>20 premières secondes</a:t>
            </a:r>
          </a:p>
          <a:p>
            <a:endParaRPr lang="fr-BE" dirty="0"/>
          </a:p>
          <a:p>
            <a:endParaRPr lang="fr-BE" dirty="0" smtClean="0"/>
          </a:p>
          <a:p>
            <a:pPr marL="0" indent="0" algn="ctr">
              <a:buNone/>
            </a:pPr>
            <a:r>
              <a:rPr lang="fr-B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ACCUEIL CLASSIQUE</a:t>
            </a:r>
          </a:p>
          <a:p>
            <a:endParaRPr lang="fr-BE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4644008" y="1916832"/>
            <a:ext cx="4464496" cy="4203623"/>
          </a:xfrm>
          <a:prstGeom prst="rect">
            <a:avLst/>
          </a:prstGeom>
          <a:solidFill>
            <a:srgbClr val="BFD363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6E87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6E87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6E87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6E87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6E87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BE" dirty="0" smtClean="0"/>
          </a:p>
          <a:p>
            <a:r>
              <a:rPr lang="fr-BE" dirty="0" smtClean="0"/>
              <a:t>2 premières images</a:t>
            </a:r>
          </a:p>
          <a:p>
            <a:r>
              <a:rPr lang="fr-BE" dirty="0" smtClean="0"/>
              <a:t>2 premiers clics</a:t>
            </a:r>
          </a:p>
          <a:p>
            <a:r>
              <a:rPr lang="fr-BE" dirty="0" smtClean="0"/>
              <a:t>2 premières secondes</a:t>
            </a:r>
          </a:p>
          <a:p>
            <a:endParaRPr lang="fr-BE" dirty="0"/>
          </a:p>
          <a:p>
            <a:endParaRPr lang="fr-BE" dirty="0" smtClean="0"/>
          </a:p>
          <a:p>
            <a:pPr marL="0" indent="0" algn="ctr">
              <a:buNone/>
            </a:pPr>
            <a:r>
              <a:rPr lang="fr-B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ACCUEIL </a:t>
            </a:r>
            <a:r>
              <a:rPr lang="fr-B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NUMÉRIQUE</a:t>
            </a:r>
            <a:endParaRPr lang="fr-B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fr-BE" dirty="0" smtClean="0"/>
          </a:p>
          <a:p>
            <a:endParaRPr lang="fr-BE" dirty="0"/>
          </a:p>
        </p:txBody>
      </p:sp>
      <p:sp>
        <p:nvSpPr>
          <p:cNvPr id="5" name="ZoneTexte 4"/>
          <p:cNvSpPr txBox="1"/>
          <p:nvPr/>
        </p:nvSpPr>
        <p:spPr>
          <a:xfrm>
            <a:off x="755576" y="1196752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3X20 à 3X2 ! ! !</a:t>
            </a:r>
            <a:endParaRPr lang="fr-BE" sz="40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501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La photo, arme de séduction massive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330905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endParaRPr lang="fr-BE" dirty="0"/>
          </a:p>
        </p:txBody>
      </p:sp>
      <p:pic>
        <p:nvPicPr>
          <p:cNvPr id="13314" name="Picture 2" descr="http://www.semindex.be/upload/SemIndex/images/Accommodation/139/1_LaFermedeDurbuybuiten_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7158">
            <a:off x="1335544" y="1727512"/>
            <a:ext cx="6205568" cy="412146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8100000" sx="101000" sy="101000" algn="tr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72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On n’a jamais </a:t>
            </a:r>
            <a:br>
              <a:rPr lang="fr-BE" dirty="0" smtClean="0"/>
            </a:br>
            <a:r>
              <a:rPr lang="fr-BE" dirty="0" smtClean="0"/>
              <a:t>une seconde occasion…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Le web, premier espace d’accueil</a:t>
            </a:r>
          </a:p>
          <a:p>
            <a:endParaRPr lang="fr-BE" dirty="0"/>
          </a:p>
          <a:p>
            <a:r>
              <a:rPr lang="fr-BE" dirty="0" smtClean="0"/>
              <a:t>L’image que vous renvoyez = ce que vous êtes</a:t>
            </a:r>
          </a:p>
          <a:p>
            <a:endParaRPr lang="fr-BE" dirty="0"/>
          </a:p>
          <a:p>
            <a:r>
              <a:rPr lang="fr-BE" dirty="0" smtClean="0"/>
              <a:t>L’image perçue, premier argument marketing</a:t>
            </a:r>
          </a:p>
          <a:p>
            <a:endParaRPr lang="fr-BE" dirty="0"/>
          </a:p>
          <a:p>
            <a:r>
              <a:rPr lang="fr-BE" dirty="0" smtClean="0"/>
              <a:t>La photo plutôt que le texte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1907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Contre-exemple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Imag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" y="1268760"/>
            <a:ext cx="9173209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9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268760"/>
            <a:ext cx="9152804" cy="5589240"/>
          </a:xfrm>
          <a:prstGeom prst="rect">
            <a:avLst/>
          </a:prstGeom>
          <a:solidFill>
            <a:srgbClr val="006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11349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BE" sz="8800" dirty="0" smtClean="0">
                <a:solidFill>
                  <a:schemeClr val="bg1"/>
                </a:solidFill>
              </a:rPr>
              <a:t>Quel est le rôle de la page d’accueil ?</a:t>
            </a:r>
            <a:endParaRPr lang="fr-BE" sz="88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20707276">
            <a:off x="4243522" y="119781"/>
            <a:ext cx="8931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BE" sz="5400" b="1" cap="none" spc="50" dirty="0" smtClean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#8</a:t>
            </a:r>
            <a:endParaRPr lang="fr-BE" sz="5400" b="1" cap="none" spc="50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019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96552" y="1268760"/>
            <a:ext cx="9793088" cy="5653758"/>
          </a:xfrm>
          <a:prstGeom prst="rect">
            <a:avLst/>
          </a:prstGeom>
          <a:solidFill>
            <a:srgbClr val="FD6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050" name="Picture 2" descr="Résultat de recherche d'images pour &quot;basic fit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555" y="1268760"/>
            <a:ext cx="5653757" cy="565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Le marketing web, on y va !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0045" y="4043958"/>
            <a:ext cx="8207896" cy="280831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fr-BE" sz="8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tour de la question… en </a:t>
            </a:r>
            <a:r>
              <a:rPr lang="fr-BE" sz="8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</a:t>
            </a:r>
            <a:r>
              <a:rPr lang="fr-BE" sz="8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 !</a:t>
            </a:r>
            <a:endParaRPr lang="fr-BE" sz="8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893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Une bonne page d’accueil, c’est…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Une identité claire, sans équivoque</a:t>
            </a:r>
          </a:p>
          <a:p>
            <a:endParaRPr lang="fr-BE" dirty="0"/>
          </a:p>
          <a:p>
            <a:r>
              <a:rPr lang="fr-BE" dirty="0" smtClean="0"/>
              <a:t>De la sobriété; ne pas confondre page d’accueil et « plan du site »</a:t>
            </a:r>
          </a:p>
          <a:p>
            <a:endParaRPr lang="fr-BE" dirty="0"/>
          </a:p>
          <a:p>
            <a:r>
              <a:rPr lang="fr-BE" dirty="0" smtClean="0"/>
              <a:t>Des éléments de navigation accessibles et explicites quant aux termes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5539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1239" t="9690" r="10633" b="4066"/>
          <a:stretch/>
        </p:blipFill>
        <p:spPr>
          <a:xfrm>
            <a:off x="-72516" y="0"/>
            <a:ext cx="9289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1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5783" t="9680" r="12352" b="4640"/>
          <a:stretch/>
        </p:blipFill>
        <p:spPr>
          <a:xfrm>
            <a:off x="-36512" y="13635"/>
            <a:ext cx="9217024" cy="686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9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3200" t="9680" r="10851" b="4640"/>
          <a:stretch/>
        </p:blipFill>
        <p:spPr>
          <a:xfrm>
            <a:off x="0" y="0"/>
            <a:ext cx="9939523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8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peoplefirstinfo.org.uk/media/1137057/homep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991" y="2169906"/>
            <a:ext cx="2979487" cy="297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L’accueil, c’est </a:t>
            </a:r>
            <a:r>
              <a:rPr lang="fr-BE" dirty="0" smtClean="0"/>
              <a:t>toujours ma </a:t>
            </a:r>
            <a:r>
              <a:rPr lang="fr-BE" dirty="0" smtClean="0"/>
              <a:t>page d’accueil ?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r-BE" sz="4000" b="1" dirty="0" err="1" smtClean="0"/>
              <a:t>Oufti</a:t>
            </a:r>
            <a:r>
              <a:rPr lang="fr-BE" sz="4000" b="1" dirty="0" smtClean="0"/>
              <a:t>, non!</a:t>
            </a:r>
          </a:p>
          <a:p>
            <a:pPr marL="0" indent="0" algn="ctr">
              <a:buNone/>
            </a:pPr>
            <a:endParaRPr lang="fr-BE" dirty="0"/>
          </a:p>
          <a:p>
            <a:pPr marL="0" indent="0" algn="ctr">
              <a:buNone/>
            </a:pPr>
            <a:endParaRPr lang="fr-BE" dirty="0" smtClean="0"/>
          </a:p>
          <a:p>
            <a:pPr marL="0" indent="0" algn="ctr">
              <a:buNone/>
            </a:pPr>
            <a:endParaRPr lang="fr-BE" dirty="0"/>
          </a:p>
          <a:p>
            <a:pPr marL="0" indent="0" algn="ctr">
              <a:buNone/>
            </a:pPr>
            <a:endParaRPr lang="fr-BE" dirty="0"/>
          </a:p>
          <a:p>
            <a:pPr marL="0" indent="0" algn="ctr">
              <a:buNone/>
            </a:pPr>
            <a:endParaRPr lang="fr-BE" dirty="0" smtClean="0"/>
          </a:p>
          <a:p>
            <a:pPr lvl="1" algn="ctr">
              <a:lnSpc>
                <a:spcPct val="90000"/>
              </a:lnSpc>
              <a:buNone/>
            </a:pPr>
            <a:r>
              <a:rPr lang="fr-BE" sz="32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39% du trafic en 2003… </a:t>
            </a:r>
            <a:br>
              <a:rPr lang="fr-BE" sz="32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BE" sz="32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2% en 2010 (source : </a:t>
            </a:r>
            <a:r>
              <a:rPr lang="fr-FR" sz="32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McGovern)</a:t>
            </a:r>
          </a:p>
          <a:p>
            <a:pPr lvl="1" algn="ctr">
              <a:lnSpc>
                <a:spcPct val="90000"/>
              </a:lnSpc>
              <a:buNone/>
            </a:pPr>
            <a:endParaRPr lang="fr-BE" sz="3200" b="1" dirty="0">
              <a:solidFill>
                <a:srgbClr val="FF9900"/>
              </a:solidFill>
            </a:endParaRPr>
          </a:p>
          <a:p>
            <a:pPr marL="0" indent="0" algn="ctr">
              <a:buNone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72572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268760"/>
            <a:ext cx="9152804" cy="5589240"/>
          </a:xfrm>
          <a:prstGeom prst="rect">
            <a:avLst/>
          </a:prstGeom>
          <a:solidFill>
            <a:srgbClr val="006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11349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BE" sz="8800" dirty="0" smtClean="0">
                <a:solidFill>
                  <a:schemeClr val="bg1"/>
                </a:solidFill>
              </a:rPr>
              <a:t>Et les médias sociaux, je dois y être aussi?</a:t>
            </a:r>
            <a:endParaRPr lang="fr-BE" sz="88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20707276">
            <a:off x="4243522" y="119781"/>
            <a:ext cx="8931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BE" sz="5400" b="1" cap="none" spc="50" dirty="0" smtClean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#9</a:t>
            </a:r>
            <a:endParaRPr lang="fr-BE" sz="5400" b="1" cap="none" spc="50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807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La jungle des médias sociaux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27373"/>
            <a:ext cx="8229600" cy="4525963"/>
          </a:xfrm>
        </p:spPr>
        <p:txBody>
          <a:bodyPr/>
          <a:lstStyle/>
          <a:p>
            <a:r>
              <a:rPr lang="fr-BE" dirty="0" smtClean="0"/>
              <a:t>Les médias sociaux, comme Facebook, ne font pas de miracles</a:t>
            </a:r>
          </a:p>
          <a:p>
            <a:endParaRPr lang="fr-BE" dirty="0"/>
          </a:p>
          <a:p>
            <a:r>
              <a:rPr lang="fr-BE" dirty="0" smtClean="0"/>
              <a:t>Les médias sociaux sont chronophages</a:t>
            </a:r>
          </a:p>
          <a:p>
            <a:endParaRPr lang="fr-BE" dirty="0"/>
          </a:p>
          <a:p>
            <a:r>
              <a:rPr lang="fr-BE" dirty="0" smtClean="0"/>
              <a:t>Il faut raisonner en termes de </a:t>
            </a:r>
            <a:r>
              <a:rPr lang="fr-BE" i="1" dirty="0" smtClean="0"/>
              <a:t>valeur ajoutée</a:t>
            </a:r>
            <a:endParaRPr lang="fr-BE" i="1" dirty="0"/>
          </a:p>
        </p:txBody>
      </p:sp>
    </p:spTree>
    <p:extLst>
      <p:ext uri="{BB962C8B-B14F-4D97-AF65-F5344CB8AC3E}">
        <p14:creationId xmlns:p14="http://schemas.microsoft.com/office/powerpoint/2010/main" val="281957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Aujourd’hui, on se concentre sur…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2050" name="Picture 2" descr="Résultat de recherche d'images pour &quot;facebook et instagram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600200"/>
            <a:ext cx="5429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06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268760"/>
            <a:ext cx="9152804" cy="5589240"/>
          </a:xfrm>
          <a:prstGeom prst="rect">
            <a:avLst/>
          </a:prstGeom>
          <a:solidFill>
            <a:srgbClr val="006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11349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fr-BE" sz="8800" dirty="0" smtClean="0">
                <a:solidFill>
                  <a:schemeClr val="bg1"/>
                </a:solidFill>
              </a:rPr>
              <a:t>Quelles sont les fonctions marketing de Facebook ?</a:t>
            </a:r>
            <a:endParaRPr lang="fr-BE" sz="88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20707276">
            <a:off x="4064787" y="119781"/>
            <a:ext cx="12506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BE" sz="5400" b="1" cap="none" spc="50" dirty="0" smtClean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#10</a:t>
            </a:r>
            <a:endParaRPr lang="fr-BE" sz="5400" b="1" cap="none" spc="50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553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Fonctions marketing de Facebook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BE" b="1" dirty="0" smtClean="0">
                <a:solidFill>
                  <a:srgbClr val="FF9900"/>
                </a:solidFill>
              </a:rPr>
              <a:t>Essentiellement, deux fonctions:</a:t>
            </a:r>
          </a:p>
          <a:p>
            <a:endParaRPr lang="fr-BE" dirty="0"/>
          </a:p>
          <a:p>
            <a:r>
              <a:rPr lang="fr-BE" b="1" dirty="0" smtClean="0">
                <a:solidFill>
                  <a:srgbClr val="BFD363"/>
                </a:solidFill>
              </a:rPr>
              <a:t>Conquérir</a:t>
            </a:r>
            <a:r>
              <a:rPr lang="fr-BE" dirty="0" smtClean="0"/>
              <a:t> de nouveaux clients: via les pubs et l’implication de vos fans</a:t>
            </a:r>
          </a:p>
          <a:p>
            <a:pPr marL="0" indent="0">
              <a:buNone/>
            </a:pPr>
            <a:endParaRPr lang="fr-BE" dirty="0"/>
          </a:p>
          <a:p>
            <a:r>
              <a:rPr lang="fr-BE" b="1" dirty="0" smtClean="0">
                <a:solidFill>
                  <a:srgbClr val="BFD363"/>
                </a:solidFill>
              </a:rPr>
              <a:t>Fidéliser</a:t>
            </a:r>
            <a:r>
              <a:rPr lang="fr-BE" dirty="0" smtClean="0"/>
              <a:t> les clients en maintenant le lien affectif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7192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268760"/>
            <a:ext cx="9152804" cy="5589240"/>
          </a:xfrm>
          <a:prstGeom prst="rect">
            <a:avLst/>
          </a:prstGeom>
          <a:solidFill>
            <a:srgbClr val="006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BE" sz="8800" dirty="0" smtClean="0">
                <a:solidFill>
                  <a:schemeClr val="bg1"/>
                </a:solidFill>
              </a:rPr>
              <a:t>Où en est-on avec le web aujourd’hui ?</a:t>
            </a:r>
            <a:endParaRPr lang="fr-BE" sz="88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20707276">
            <a:off x="4243522" y="119781"/>
            <a:ext cx="8931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BE" sz="5400" b="1" cap="none" spc="50" dirty="0" smtClean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#1</a:t>
            </a:r>
            <a:endParaRPr lang="fr-BE" sz="5400" b="1" cap="none" spc="50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99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268760"/>
            <a:ext cx="9152804" cy="5589240"/>
          </a:xfrm>
          <a:prstGeom prst="rect">
            <a:avLst/>
          </a:prstGeom>
          <a:solidFill>
            <a:srgbClr val="006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11349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fr-BE" sz="8800" dirty="0" smtClean="0">
                <a:solidFill>
                  <a:schemeClr val="bg1"/>
                </a:solidFill>
              </a:rPr>
              <a:t>Peut-on vraiment gagner des clients avec les médias </a:t>
            </a:r>
            <a:r>
              <a:rPr lang="fr-BE" sz="8800" dirty="0" smtClean="0">
                <a:solidFill>
                  <a:schemeClr val="bg1"/>
                </a:solidFill>
              </a:rPr>
              <a:t>sociaux ?</a:t>
            </a:r>
            <a:endParaRPr lang="fr-BE" sz="88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20707276">
            <a:off x="4064787" y="119781"/>
            <a:ext cx="12506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BE" sz="5400" b="1" cap="none" spc="50" dirty="0" smtClean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#</a:t>
            </a:r>
            <a:r>
              <a:rPr lang="fr-BE" sz="5400" b="1" cap="none" spc="50" dirty="0" smtClean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11</a:t>
            </a:r>
            <a:endParaRPr lang="fr-BE" sz="5400" b="1" cap="none" spc="50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137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acebook Belgique carte mont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781" y="1837820"/>
            <a:ext cx="2051720" cy="142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cbnews.fr/var/media/268/original/facebook-icon-2678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6" r="19953"/>
          <a:stretch/>
        </p:blipFill>
        <p:spPr bwMode="auto">
          <a:xfrm>
            <a:off x="7058781" y="3603773"/>
            <a:ext cx="2136651" cy="192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Quelques chiffres…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496" y="1340768"/>
            <a:ext cx="7200800" cy="4525963"/>
          </a:xfrm>
        </p:spPr>
        <p:txBody>
          <a:bodyPr>
            <a:noAutofit/>
          </a:bodyPr>
          <a:lstStyle/>
          <a:p>
            <a:r>
              <a:rPr lang="fr-BE" sz="2400" dirty="0" smtClean="0"/>
              <a:t>Un peu plus d’un belge sur deux « est sur Facebook »; 66</a:t>
            </a:r>
            <a:r>
              <a:rPr lang="fr-BE" sz="2400" dirty="0"/>
              <a:t>% des utilisateurs belges de Facebook en ont un </a:t>
            </a:r>
            <a:r>
              <a:rPr lang="fr-BE" sz="2400" b="1" dirty="0"/>
              <a:t>usage quotidien</a:t>
            </a:r>
            <a:endParaRPr lang="fr-BE" sz="2400" dirty="0"/>
          </a:p>
          <a:p>
            <a:r>
              <a:rPr lang="fr-BE" sz="2400" dirty="0"/>
              <a:t>En Belgique, les utilisateurs de Facebook y consacrent en moyenne </a:t>
            </a:r>
            <a:r>
              <a:rPr lang="fr-BE" sz="2400" b="1" dirty="0"/>
              <a:t>18’42 » par jour</a:t>
            </a:r>
            <a:endParaRPr lang="fr-BE" sz="2400" dirty="0"/>
          </a:p>
          <a:p>
            <a:r>
              <a:rPr lang="fr-BE" sz="2400" dirty="0"/>
              <a:t>En moyenne toujours, les utilisateurs belges de Facebook s’y connectent </a:t>
            </a:r>
            <a:r>
              <a:rPr lang="fr-BE" sz="2400" b="1" dirty="0"/>
              <a:t>20 fois par semaine</a:t>
            </a:r>
            <a:endParaRPr lang="fr-BE" sz="2400" dirty="0"/>
          </a:p>
          <a:p>
            <a:r>
              <a:rPr lang="fr-BE" sz="2400" dirty="0"/>
              <a:t>Les utilisateurs belges de Facebook sont globalement plus âgés que les utilisateurs du premier réseau social au niveau mondial (près de </a:t>
            </a:r>
            <a:r>
              <a:rPr lang="fr-BE" sz="2400" b="1" dirty="0"/>
              <a:t>44% ont plus de 35 ans</a:t>
            </a:r>
            <a:r>
              <a:rPr lang="fr-BE" sz="2400" dirty="0"/>
              <a:t>).</a:t>
            </a:r>
          </a:p>
          <a:p>
            <a:r>
              <a:rPr lang="fr-BE" sz="2400" dirty="0" smtClean="0"/>
              <a:t>Les utilisateurs de Facebook ont pour principale motivation la détente quand ils se connectent.</a:t>
            </a:r>
            <a:endParaRPr lang="fr-BE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539552" y="6021288"/>
            <a:ext cx="48245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/>
              <a:t>source: http://www.xavierdegraux.be/belgique-facebook-statistiques</a:t>
            </a:r>
          </a:p>
          <a:p>
            <a:r>
              <a:rPr lang="fr-BE" dirty="0" smtClean="0"/>
              <a:t>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0028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Sortir du lot, c’est primordial!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20482" name="Picture 2" descr="http://www.therapeutesosezreussir.com/wp-content/uploads/2015/06/sortir-du-l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59"/>
            <a:ext cx="9144000" cy="573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73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U</a:t>
            </a:r>
            <a:r>
              <a:rPr lang="fr-BE" dirty="0" smtClean="0"/>
              <a:t>n « bon » post, c’est…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340768"/>
            <a:ext cx="8568952" cy="4752528"/>
          </a:xfrm>
        </p:spPr>
        <p:txBody>
          <a:bodyPr>
            <a:normAutofit/>
          </a:bodyPr>
          <a:lstStyle/>
          <a:p>
            <a:r>
              <a:rPr lang="fr-BE" dirty="0" smtClean="0"/>
              <a:t>Un beau visuel en rapport avec le sujet;</a:t>
            </a:r>
          </a:p>
          <a:p>
            <a:r>
              <a:rPr lang="fr-BE" dirty="0" smtClean="0"/>
              <a:t>Un visuel qui</a:t>
            </a:r>
          </a:p>
          <a:p>
            <a:pPr lvl="1"/>
            <a:r>
              <a:rPr lang="fr-BE" dirty="0" smtClean="0"/>
              <a:t>Déclenche l’émotion;</a:t>
            </a:r>
          </a:p>
          <a:p>
            <a:pPr lvl="1"/>
            <a:r>
              <a:rPr lang="fr-BE" dirty="0" smtClean="0"/>
              <a:t>Met l’équipe en avant (</a:t>
            </a:r>
            <a:r>
              <a:rPr lang="fr-BE" dirty="0" err="1" smtClean="0"/>
              <a:t>humatérialiser</a:t>
            </a:r>
            <a:r>
              <a:rPr lang="fr-BE" dirty="0" smtClean="0"/>
              <a:t>!!!);</a:t>
            </a:r>
          </a:p>
          <a:p>
            <a:r>
              <a:rPr lang="fr-BE" dirty="0" smtClean="0"/>
              <a:t>Un texte accrocheur;</a:t>
            </a:r>
          </a:p>
          <a:p>
            <a:r>
              <a:rPr lang="fr-BE" dirty="0" smtClean="0"/>
              <a:t>Un lien vers un contenu plus dense;</a:t>
            </a:r>
          </a:p>
          <a:p>
            <a:r>
              <a:rPr lang="fr-BE" dirty="0" smtClean="0"/>
              <a:t>Une « histoire » d’une longueur &lt;100 caractères;</a:t>
            </a:r>
          </a:p>
          <a:p>
            <a:r>
              <a:rPr lang="fr-BE" dirty="0" smtClean="0"/>
              <a:t>Une bonne dose d’originalité, de créativité</a:t>
            </a:r>
          </a:p>
        </p:txBody>
      </p:sp>
    </p:spTree>
    <p:extLst>
      <p:ext uri="{BB962C8B-B14F-4D97-AF65-F5344CB8AC3E}">
        <p14:creationId xmlns:p14="http://schemas.microsoft.com/office/powerpoint/2010/main" val="425531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268760"/>
            <a:ext cx="9152804" cy="5589240"/>
          </a:xfrm>
          <a:prstGeom prst="rect">
            <a:avLst/>
          </a:prstGeom>
          <a:solidFill>
            <a:srgbClr val="006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11349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BE" sz="8800" dirty="0" smtClean="0">
                <a:solidFill>
                  <a:schemeClr val="bg1"/>
                </a:solidFill>
              </a:rPr>
              <a:t>C’est quoi </a:t>
            </a:r>
          </a:p>
          <a:p>
            <a:pPr marL="0" indent="0" algn="ctr">
              <a:buNone/>
            </a:pPr>
            <a:r>
              <a:rPr lang="fr-BE" sz="8800" dirty="0" smtClean="0">
                <a:solidFill>
                  <a:schemeClr val="bg1"/>
                </a:solidFill>
              </a:rPr>
              <a:t>l’e-réputation ?</a:t>
            </a:r>
            <a:endParaRPr lang="fr-BE" sz="88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20707276">
            <a:off x="4064787" y="119781"/>
            <a:ext cx="12506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BE" sz="5400" b="1" cap="none" spc="50" dirty="0" smtClean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#12</a:t>
            </a:r>
            <a:endParaRPr lang="fr-BE" sz="5400" b="1" cap="none" spc="50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225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e-réputation?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979637"/>
            <a:ext cx="6912768" cy="49057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dirty="0" smtClean="0"/>
              <a:t>= </a:t>
            </a:r>
            <a:r>
              <a:rPr lang="fr-BE" b="1" dirty="0" smtClean="0"/>
              <a:t>l’opinion </a:t>
            </a:r>
            <a:r>
              <a:rPr lang="fr-BE" b="1" dirty="0"/>
              <a:t>commune </a:t>
            </a:r>
            <a:r>
              <a:rPr lang="fr-BE" dirty="0"/>
              <a:t>(informations, </a:t>
            </a:r>
            <a:r>
              <a:rPr lang="fr-BE" b="1" dirty="0"/>
              <a:t>avis</a:t>
            </a:r>
            <a:r>
              <a:rPr lang="fr-BE" dirty="0"/>
              <a:t>, échanges, </a:t>
            </a:r>
            <a:r>
              <a:rPr lang="fr-BE" b="1" dirty="0"/>
              <a:t>commentaires</a:t>
            </a:r>
            <a:r>
              <a:rPr lang="fr-BE" dirty="0"/>
              <a:t>, rumeurs…) </a:t>
            </a:r>
            <a:r>
              <a:rPr lang="fr-BE" b="1" dirty="0"/>
              <a:t>sur le Web </a:t>
            </a:r>
            <a:r>
              <a:rPr lang="fr-BE" dirty="0" smtClean="0"/>
              <a:t>à propos d'une </a:t>
            </a:r>
            <a:r>
              <a:rPr lang="fr-BE" dirty="0"/>
              <a:t>entité </a:t>
            </a:r>
            <a:r>
              <a:rPr lang="fr-BE" dirty="0" smtClean="0"/>
              <a:t>(…). </a:t>
            </a:r>
            <a:r>
              <a:rPr lang="fr-BE" dirty="0"/>
              <a:t>Elle correspond à l’</a:t>
            </a:r>
            <a:r>
              <a:rPr lang="fr-BE" b="1" dirty="0"/>
              <a:t>identité</a:t>
            </a:r>
            <a:r>
              <a:rPr lang="fr-BE" dirty="0"/>
              <a:t> de cette marque ou de cette personne associée à </a:t>
            </a:r>
            <a:r>
              <a:rPr lang="fr-BE" b="1" dirty="0"/>
              <a:t>la perception que les internautes s'en font</a:t>
            </a:r>
            <a:r>
              <a:rPr lang="fr-BE" dirty="0"/>
              <a:t>.</a:t>
            </a:r>
          </a:p>
          <a:p>
            <a:pPr marL="0" indent="0">
              <a:buNone/>
            </a:pPr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8" r="19209"/>
          <a:stretch/>
        </p:blipFill>
        <p:spPr>
          <a:xfrm flipH="1">
            <a:off x="6588224" y="1794790"/>
            <a:ext cx="2555776" cy="32183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16216" y="4810576"/>
            <a:ext cx="1224136" cy="274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ZoneTexte 5"/>
          <p:cNvSpPr txBox="1"/>
          <p:nvPr/>
        </p:nvSpPr>
        <p:spPr>
          <a:xfrm>
            <a:off x="0" y="6309319"/>
            <a:ext cx="5040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/>
              <a:t>Source: fr.wikipedia.org</a:t>
            </a:r>
            <a:endParaRPr lang="fr-BE" sz="1400" dirty="0"/>
          </a:p>
        </p:txBody>
      </p:sp>
    </p:spTree>
    <p:extLst>
      <p:ext uri="{BB962C8B-B14F-4D97-AF65-F5344CB8AC3E}">
        <p14:creationId xmlns:p14="http://schemas.microsoft.com/office/powerpoint/2010/main" val="108888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Perception VS « réalité »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Flèche courbée vers la droite 3"/>
          <p:cNvSpPr/>
          <p:nvPr/>
        </p:nvSpPr>
        <p:spPr>
          <a:xfrm rot="10404412">
            <a:off x="3787444" y="3965803"/>
            <a:ext cx="633007" cy="1086633"/>
          </a:xfrm>
          <a:prstGeom prst="curved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pic>
        <p:nvPicPr>
          <p:cNvPr id="5" name="Espace réservé du conten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24" y="1299240"/>
            <a:ext cx="7858726" cy="4608512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3635896" y="4653136"/>
            <a:ext cx="1440160" cy="1440160"/>
          </a:xfrm>
          <a:prstGeom prst="ellipse">
            <a:avLst/>
          </a:prstGeom>
          <a:solidFill>
            <a:srgbClr val="00B0F0"/>
          </a:solidFill>
          <a:ln w="2222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Votre </a:t>
            </a:r>
          </a:p>
          <a:p>
            <a:pPr algn="ctr"/>
            <a:r>
              <a:rPr lang="fr-BE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(brochures, site web,…)</a:t>
            </a:r>
            <a:endParaRPr lang="fr-BE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969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Le client a toujours raison ;-)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3074" name="Picture 2" descr="http://image.toutlecine.com/photos/t/a/t/tatie-danielle-1990-06-g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8"/>
          <a:stretch/>
        </p:blipFill>
        <p:spPr bwMode="auto">
          <a:xfrm>
            <a:off x="-30882" y="1268760"/>
            <a:ext cx="917488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33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Un défouloir pour frustrés?</a:t>
            </a:r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268760"/>
            <a:ext cx="5868441" cy="4951238"/>
          </a:xfrm>
        </p:spPr>
      </p:pic>
    </p:spTree>
    <p:extLst>
      <p:ext uri="{BB962C8B-B14F-4D97-AF65-F5344CB8AC3E}">
        <p14:creationId xmlns:p14="http://schemas.microsoft.com/office/powerpoint/2010/main" val="148953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Le hit-parade du mécontentement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8048736" cy="406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590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Internet a 23 ans !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1026" name="Picture 2" descr="http://www.seniorscard.nsw.gov.au/__data/assets/image/0019/3655/Seniors-P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252520" cy="57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18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R</a:t>
            </a:r>
            <a:r>
              <a:rPr lang="fr-BE" dirty="0" smtClean="0"/>
              <a:t>épondez </a:t>
            </a:r>
            <a:r>
              <a:rPr lang="fr-BE" dirty="0" smtClean="0"/>
              <a:t>! ! !</a:t>
            </a:r>
            <a:endParaRPr lang="fr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0" t="16109" r="40181" b="6997"/>
          <a:stretch/>
        </p:blipFill>
        <p:spPr bwMode="auto">
          <a:xfrm>
            <a:off x="0" y="1270002"/>
            <a:ext cx="4614034" cy="568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004048" y="1616601"/>
            <a:ext cx="3960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Aux avis négatifs…</a:t>
            </a:r>
          </a:p>
          <a:p>
            <a:endParaRPr lang="fr-BE" sz="2800" dirty="0" smtClean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BE" sz="2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…comme aux positifs !</a:t>
            </a:r>
            <a:endParaRPr lang="fr-BE" sz="280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17110" r="13311" b="18890"/>
          <a:stretch/>
        </p:blipFill>
        <p:spPr>
          <a:xfrm>
            <a:off x="6526244" y="3226131"/>
            <a:ext cx="2540732" cy="216232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328" y="3573016"/>
            <a:ext cx="1485576" cy="148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6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Ce qu’il faut savoir…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BE" dirty="0" smtClean="0"/>
              <a:t>Les clients mécontents ne le disent pas forcément;</a:t>
            </a:r>
          </a:p>
          <a:p>
            <a:endParaRPr lang="fr-BE" dirty="0" smtClean="0"/>
          </a:p>
          <a:p>
            <a:r>
              <a:rPr lang="fr-BE" dirty="0" smtClean="0"/>
              <a:t>Ce n’est pas parce qu’on a pas de remarques que notre prestation est parfaite;</a:t>
            </a:r>
          </a:p>
          <a:p>
            <a:pPr marL="0" indent="0">
              <a:buNone/>
            </a:pPr>
            <a:endParaRPr lang="fr-BE" dirty="0" smtClean="0"/>
          </a:p>
          <a:p>
            <a:r>
              <a:rPr lang="fr-BE" dirty="0" smtClean="0"/>
              <a:t>Un client mécontent pris en compte et dont on solutionne le problème devient souvent un super-ambassadeur!</a:t>
            </a:r>
          </a:p>
          <a:p>
            <a:endParaRPr lang="fr-BE" dirty="0"/>
          </a:p>
          <a:p>
            <a:r>
              <a:rPr lang="fr-BE" dirty="0" smtClean="0"/>
              <a:t>Nous ne sommes pas représentatifs de nos clients!!!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02697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Exemple à suivre…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30097" t="33440" r="41000" b="40640"/>
          <a:stretch/>
        </p:blipFill>
        <p:spPr>
          <a:xfrm>
            <a:off x="0" y="2564904"/>
            <a:ext cx="3854265" cy="216024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28850" t="32719" r="41450" b="16161"/>
          <a:stretch/>
        </p:blipFill>
        <p:spPr>
          <a:xfrm>
            <a:off x="3851920" y="1284390"/>
            <a:ext cx="5292080" cy="561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2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Bon courage et…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7170" name="Picture 2" descr="http://www.ilovegenerator.com/large/merci-pour-love-votre-attention-13286588714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584199"/>
            <a:ext cx="5184576" cy="440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91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Internet a 23 ans !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Maturité du média</a:t>
            </a:r>
          </a:p>
          <a:p>
            <a:endParaRPr lang="fr-BE" dirty="0" smtClean="0"/>
          </a:p>
          <a:p>
            <a:r>
              <a:rPr lang="fr-BE" dirty="0" smtClean="0"/>
              <a:t>Variété et maturité des utilisateurs</a:t>
            </a:r>
          </a:p>
          <a:p>
            <a:endParaRPr lang="fr-BE" dirty="0" smtClean="0"/>
          </a:p>
          <a:p>
            <a:r>
              <a:rPr lang="fr-BE" dirty="0" smtClean="0"/>
              <a:t>Niveau d’exigence en hausse constante</a:t>
            </a:r>
          </a:p>
          <a:p>
            <a:endParaRPr lang="fr-BE" dirty="0" smtClean="0"/>
          </a:p>
          <a:p>
            <a:r>
              <a:rPr lang="fr-BE" dirty="0" smtClean="0"/>
              <a:t>Imposition de normes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9527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268760"/>
            <a:ext cx="9152804" cy="5589240"/>
          </a:xfrm>
          <a:prstGeom prst="rect">
            <a:avLst/>
          </a:prstGeom>
          <a:solidFill>
            <a:srgbClr val="006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BE" sz="8800" dirty="0" smtClean="0">
                <a:solidFill>
                  <a:schemeClr val="bg1"/>
                </a:solidFill>
              </a:rPr>
              <a:t>De quelles normes </a:t>
            </a:r>
            <a:br>
              <a:rPr lang="fr-BE" sz="8800" dirty="0" smtClean="0">
                <a:solidFill>
                  <a:schemeClr val="bg1"/>
                </a:solidFill>
              </a:rPr>
            </a:br>
            <a:r>
              <a:rPr lang="fr-BE" sz="8800" dirty="0" smtClean="0">
                <a:solidFill>
                  <a:schemeClr val="bg1"/>
                </a:solidFill>
              </a:rPr>
              <a:t>parle-t-on?</a:t>
            </a:r>
            <a:endParaRPr lang="fr-BE" sz="88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20707276">
            <a:off x="4243522" y="119781"/>
            <a:ext cx="8931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BE" sz="5400" b="1" cap="none" spc="50" dirty="0" smtClean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#2</a:t>
            </a:r>
            <a:endParaRPr lang="fr-BE" sz="5400" b="1" cap="none" spc="50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093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abavala.com/wp-content/uploads/la_nor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027" y="2492896"/>
            <a:ext cx="450347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Des normes pour la mise en page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Position des menus</a:t>
            </a:r>
          </a:p>
          <a:p>
            <a:endParaRPr lang="fr-BE" dirty="0" smtClean="0"/>
          </a:p>
          <a:p>
            <a:r>
              <a:rPr lang="fr-BE" dirty="0"/>
              <a:t>Aspects linguistiques</a:t>
            </a:r>
          </a:p>
          <a:p>
            <a:endParaRPr lang="fr-BE" dirty="0" smtClean="0"/>
          </a:p>
          <a:p>
            <a:r>
              <a:rPr lang="fr-BE" dirty="0" smtClean="0"/>
              <a:t>Utilisation des contrastes</a:t>
            </a:r>
          </a:p>
          <a:p>
            <a:pPr marL="0" indent="0">
              <a:buNone/>
            </a:pPr>
            <a:endParaRPr lang="fr-BE" dirty="0"/>
          </a:p>
          <a:p>
            <a:r>
              <a:rPr lang="fr-BE" dirty="0" smtClean="0"/>
              <a:t>Longueur des pages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008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Des « règles » typographiques</a:t>
            </a:r>
            <a:endParaRPr lang="fr-BE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6552770" y="6573064"/>
            <a:ext cx="1905396" cy="456336"/>
          </a:xfrm>
          <a:prstGeom prst="rect">
            <a:avLst/>
          </a:prstGeom>
        </p:spPr>
        <p:txBody>
          <a:bodyPr lIns="80165" tIns="40083" rIns="80165" bIns="40083"/>
          <a:lstStyle/>
          <a:p>
            <a:pPr defTabSz="914388">
              <a:defRPr/>
            </a:pPr>
            <a:fld id="{6623C17D-678C-436B-9A93-DDE539EAA69C}" type="slidenum">
              <a:rPr lang="fr-BE">
                <a:latin typeface="+mn-lt"/>
              </a:rPr>
              <a:pPr defTabSz="914388">
                <a:defRPr/>
              </a:pPr>
              <a:t>9</a:t>
            </a:fld>
            <a:endParaRPr lang="fr-BE" dirty="0">
              <a:latin typeface="+mn-lt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83568" y="2564904"/>
            <a:ext cx="7200800" cy="792088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/>
          <a:p>
            <a:endParaRPr lang="fr-FR"/>
          </a:p>
        </p:txBody>
      </p:sp>
      <p:pic>
        <p:nvPicPr>
          <p:cNvPr id="6" name="Picture 5" descr="2446374249_0d42d29c2c_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18000" contrast="6000"/>
          </a:blip>
          <a:srcRect/>
          <a:stretch>
            <a:fillRect/>
          </a:stretch>
        </p:blipFill>
        <p:spPr bwMode="auto">
          <a:xfrm>
            <a:off x="7884369" y="2466220"/>
            <a:ext cx="1259632" cy="1627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59395" y="1232711"/>
            <a:ext cx="8132225" cy="5729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6E87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6E87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6E87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6E87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6E87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90000"/>
              </a:lnSpc>
            </a:pPr>
            <a:r>
              <a:rPr lang="fr-BE" dirty="0" smtClean="0"/>
              <a:t>On utilise le </a:t>
            </a:r>
            <a:r>
              <a:rPr lang="fr-BE" b="1" dirty="0" smtClean="0"/>
              <a:t>gras</a:t>
            </a:r>
            <a:r>
              <a:rPr lang="fr-BE" dirty="0" smtClean="0"/>
              <a:t> pour la mise en évidence, pas </a:t>
            </a:r>
            <a:br>
              <a:rPr lang="fr-BE" dirty="0" smtClean="0"/>
            </a:br>
            <a:r>
              <a:rPr lang="fr-BE" dirty="0" smtClean="0"/>
              <a:t>le </a:t>
            </a:r>
            <a:r>
              <a:rPr lang="fr-BE" u="sng" dirty="0" smtClean="0"/>
              <a:t>souligné</a:t>
            </a:r>
            <a:endParaRPr lang="fr-BE" dirty="0" smtClean="0"/>
          </a:p>
          <a:p>
            <a:pPr lvl="1">
              <a:lnSpc>
                <a:spcPct val="90000"/>
              </a:lnSpc>
            </a:pPr>
            <a:r>
              <a:rPr lang="fr-BE" dirty="0" smtClean="0"/>
              <a:t>Le </a:t>
            </a:r>
            <a:r>
              <a:rPr lang="fr-BE" dirty="0" smtClean="0">
                <a:solidFill>
                  <a:srgbClr val="FF0000"/>
                </a:solidFill>
              </a:rPr>
              <a:t>rouge</a:t>
            </a:r>
            <a:r>
              <a:rPr lang="fr-BE" dirty="0" smtClean="0"/>
              <a:t> et le </a:t>
            </a:r>
            <a:r>
              <a:rPr lang="fr-BE" dirty="0" smtClean="0">
                <a:solidFill>
                  <a:srgbClr val="00FF00"/>
                </a:solidFill>
              </a:rPr>
              <a:t>vert</a:t>
            </a:r>
            <a:r>
              <a:rPr lang="fr-BE" dirty="0" smtClean="0"/>
              <a:t> sont à éviter</a:t>
            </a:r>
          </a:p>
          <a:p>
            <a:pPr lvl="1">
              <a:lnSpc>
                <a:spcPct val="90000"/>
              </a:lnSpc>
            </a:pPr>
            <a:r>
              <a:rPr lang="fr-BE" dirty="0" smtClean="0">
                <a:solidFill>
                  <a:schemeClr val="bg1"/>
                </a:solidFill>
              </a:rPr>
              <a:t>On lit 10X plus lentement un texte clair sur </a:t>
            </a:r>
            <a:br>
              <a:rPr lang="fr-BE" dirty="0" smtClean="0">
                <a:solidFill>
                  <a:schemeClr val="bg1"/>
                </a:solidFill>
              </a:rPr>
            </a:br>
            <a:r>
              <a:rPr lang="fr-BE" dirty="0" smtClean="0">
                <a:solidFill>
                  <a:schemeClr val="bg1"/>
                </a:solidFill>
              </a:rPr>
              <a:t>fond foncé que l’inverse</a:t>
            </a:r>
          </a:p>
          <a:p>
            <a:pPr lvl="1">
              <a:lnSpc>
                <a:spcPct val="90000"/>
              </a:lnSpc>
            </a:pPr>
            <a:r>
              <a:rPr lang="fr-BE" dirty="0" smtClean="0"/>
              <a:t>Les polices </a:t>
            </a:r>
            <a:r>
              <a:rPr lang="fr-BE" dirty="0" err="1" smtClean="0"/>
              <a:t>Verdana</a:t>
            </a:r>
            <a:r>
              <a:rPr lang="fr-BE" dirty="0" smtClean="0"/>
              <a:t> et Arial seraient les meilleures sur le web (polices sans </a:t>
            </a:r>
            <a:r>
              <a:rPr lang="fr-BE" dirty="0" err="1" smtClean="0"/>
              <a:t>serif</a:t>
            </a:r>
            <a:endParaRPr lang="fr-BE" dirty="0" smtClean="0"/>
          </a:p>
          <a:p>
            <a:pPr lvl="1">
              <a:lnSpc>
                <a:spcPct val="90000"/>
              </a:lnSpc>
            </a:pPr>
            <a:r>
              <a:rPr lang="fr-BE" dirty="0" smtClean="0"/>
              <a:t>Trois couleurs différentes maximum pour du texte sur une même page</a:t>
            </a:r>
          </a:p>
          <a:p>
            <a:pPr lvl="1">
              <a:lnSpc>
                <a:spcPct val="90000"/>
              </a:lnSpc>
            </a:pPr>
            <a:r>
              <a:rPr lang="fr-BE" dirty="0" smtClean="0"/>
              <a:t>L’UTILISATION DE MAJUSCULES SEULES RALENTIT LA LECTURE JUSQU’À 20 % </a:t>
            </a:r>
            <a:br>
              <a:rPr lang="fr-BE" dirty="0" smtClean="0"/>
            </a:br>
            <a:endParaRPr lang="fr-BE" dirty="0" smtClean="0"/>
          </a:p>
          <a:p>
            <a:pPr lvl="1">
              <a:lnSpc>
                <a:spcPct val="90000"/>
              </a:lnSpc>
            </a:pPr>
            <a:endParaRPr lang="fr-BE" dirty="0" smtClean="0"/>
          </a:p>
          <a:p>
            <a:pPr lvl="1">
              <a:lnSpc>
                <a:spcPct val="90000"/>
              </a:lnSpc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410270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2857</TotalTime>
  <Words>735</Words>
  <Application>Microsoft Office PowerPoint</Application>
  <PresentationFormat>Affichage à l'écran (4:3)</PresentationFormat>
  <Paragraphs>206</Paragraphs>
  <Slides>53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53</vt:i4>
      </vt:variant>
    </vt:vector>
  </HeadingPairs>
  <TitlesOfParts>
    <vt:vector size="59" baseType="lpstr">
      <vt:lpstr>Arial</vt:lpstr>
      <vt:lpstr>Calibri</vt:lpstr>
      <vt:lpstr>DejaVu Sans Light</vt:lpstr>
      <vt:lpstr>Eras Demi ITC</vt:lpstr>
      <vt:lpstr>Tw Cen MT Condensed Extra Bold</vt:lpstr>
      <vt:lpstr>Thème Office</vt:lpstr>
      <vt:lpstr>Les bonnes pratiques du marketing web</vt:lpstr>
      <vt:lpstr>Bonjour à toutes et à tous</vt:lpstr>
      <vt:lpstr>Le marketing web, on y va !</vt:lpstr>
      <vt:lpstr>Présentation PowerPoint</vt:lpstr>
      <vt:lpstr>Internet a 23 ans !</vt:lpstr>
      <vt:lpstr>Internet a 23 ans !</vt:lpstr>
      <vt:lpstr>Présentation PowerPoint</vt:lpstr>
      <vt:lpstr>Des normes pour la mise en page</vt:lpstr>
      <vt:lpstr>Des « règles » typographiques</vt:lpstr>
      <vt:lpstr>Présentation PowerPoint</vt:lpstr>
      <vt:lpstr>Internaute, qui es-tu?</vt:lpstr>
      <vt:lpstr>C’est aussi parfois ça…</vt:lpstr>
      <vt:lpstr>Présentation PowerPoint</vt:lpstr>
      <vt:lpstr>Une nouvelle ère</vt:lpstr>
      <vt:lpstr>Un citoyen devenu prescripteur</vt:lpstr>
      <vt:lpstr>Hé oui, aujourd’hui…</vt:lpstr>
      <vt:lpstr>Présentation PowerPoint</vt:lpstr>
      <vt:lpstr>Une délicate recette</vt:lpstr>
      <vt:lpstr>Présentation PowerPoint</vt:lpstr>
      <vt:lpstr>Oui et non…</vt:lpstr>
      <vt:lpstr>Mais il faut pouvoir vous trouver !</vt:lpstr>
      <vt:lpstr>Présentation PowerPoint</vt:lpstr>
      <vt:lpstr>Une étude surprenante</vt:lpstr>
      <vt:lpstr>Bref, on n’a jamais  une seconde occasion…</vt:lpstr>
      <vt:lpstr>Les 3X20 du classique au numérique </vt:lpstr>
      <vt:lpstr>La photo, arme de séduction massive</vt:lpstr>
      <vt:lpstr>On n’a jamais  une seconde occasion…</vt:lpstr>
      <vt:lpstr>Contre-exemple</vt:lpstr>
      <vt:lpstr>Présentation PowerPoint</vt:lpstr>
      <vt:lpstr>Une bonne page d’accueil, c’est…</vt:lpstr>
      <vt:lpstr>Présentation PowerPoint</vt:lpstr>
      <vt:lpstr>Présentation PowerPoint</vt:lpstr>
      <vt:lpstr>Présentation PowerPoint</vt:lpstr>
      <vt:lpstr>L’accueil, c’est toujours ma page d’accueil ?</vt:lpstr>
      <vt:lpstr>Présentation PowerPoint</vt:lpstr>
      <vt:lpstr>La jungle des médias sociaux</vt:lpstr>
      <vt:lpstr>Aujourd’hui, on se concentre sur…</vt:lpstr>
      <vt:lpstr>Présentation PowerPoint</vt:lpstr>
      <vt:lpstr>Fonctions marketing de Facebook</vt:lpstr>
      <vt:lpstr>Présentation PowerPoint</vt:lpstr>
      <vt:lpstr>Quelques chiffres…</vt:lpstr>
      <vt:lpstr>Sortir du lot, c’est primordial!</vt:lpstr>
      <vt:lpstr>Un « bon » post, c’est…</vt:lpstr>
      <vt:lpstr>Présentation PowerPoint</vt:lpstr>
      <vt:lpstr>e-réputation?</vt:lpstr>
      <vt:lpstr>Perception VS « réalité »</vt:lpstr>
      <vt:lpstr>Le client a toujours raison ;-)</vt:lpstr>
      <vt:lpstr>Un défouloir pour frustrés?</vt:lpstr>
      <vt:lpstr>Le hit-parade du mécontentement</vt:lpstr>
      <vt:lpstr>Répondez ! ! !</vt:lpstr>
      <vt:lpstr>Ce qu’il faut savoir…</vt:lpstr>
      <vt:lpstr>Exemple à suivre…</vt:lpstr>
      <vt:lpstr>Bon courage et…</vt:lpstr>
    </vt:vector>
  </TitlesOfParts>
  <Company>FOREM Formation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FF-Luxembourg</dc:creator>
  <cp:lastModifiedBy>Denis Genevois</cp:lastModifiedBy>
  <cp:revision>409</cp:revision>
  <cp:lastPrinted>2014-11-28T07:11:30Z</cp:lastPrinted>
  <dcterms:created xsi:type="dcterms:W3CDTF">2012-04-16T07:21:38Z</dcterms:created>
  <dcterms:modified xsi:type="dcterms:W3CDTF">2017-01-25T09:35:14Z</dcterms:modified>
</cp:coreProperties>
</file>