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2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charts/chart1.xml" ContentType="application/vnd.openxmlformats-officedocument.drawingml.chart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charts/chart2.xml" ContentType="application/vnd.openxmlformats-officedocument.drawingml.chart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charts/chart3.xml" ContentType="application/vnd.openxmlformats-officedocument.drawingml.chart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charts/chart4.xml" ContentType="application/vnd.openxmlformats-officedocument.drawingml.chart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36" r:id="rId1"/>
  </p:sldMasterIdLst>
  <p:notesMasterIdLst>
    <p:notesMasterId r:id="rId52"/>
  </p:notesMasterIdLst>
  <p:handoutMasterIdLst>
    <p:handoutMasterId r:id="rId53"/>
  </p:handoutMasterIdLst>
  <p:sldIdLst>
    <p:sldId id="295" r:id="rId2"/>
    <p:sldId id="569" r:id="rId3"/>
    <p:sldId id="566" r:id="rId4"/>
    <p:sldId id="567" r:id="rId5"/>
    <p:sldId id="571" r:id="rId6"/>
    <p:sldId id="572" r:id="rId7"/>
    <p:sldId id="579" r:id="rId8"/>
    <p:sldId id="580" r:id="rId9"/>
    <p:sldId id="581" r:id="rId10"/>
    <p:sldId id="576" r:id="rId11"/>
    <p:sldId id="582" r:id="rId12"/>
    <p:sldId id="583" r:id="rId13"/>
    <p:sldId id="584" r:id="rId14"/>
    <p:sldId id="586" r:id="rId15"/>
    <p:sldId id="585" r:id="rId16"/>
    <p:sldId id="587" r:id="rId17"/>
    <p:sldId id="588" r:id="rId18"/>
    <p:sldId id="628" r:id="rId19"/>
    <p:sldId id="629" r:id="rId20"/>
    <p:sldId id="630" r:id="rId21"/>
    <p:sldId id="631" r:id="rId22"/>
    <p:sldId id="594" r:id="rId23"/>
    <p:sldId id="595" r:id="rId24"/>
    <p:sldId id="632" r:id="rId25"/>
    <p:sldId id="598" r:id="rId26"/>
    <p:sldId id="596" r:id="rId27"/>
    <p:sldId id="599" r:id="rId28"/>
    <p:sldId id="600" r:id="rId29"/>
    <p:sldId id="627" r:id="rId30"/>
    <p:sldId id="608" r:id="rId31"/>
    <p:sldId id="609" r:id="rId32"/>
    <p:sldId id="626" r:id="rId33"/>
    <p:sldId id="591" r:id="rId34"/>
    <p:sldId id="610" r:id="rId35"/>
    <p:sldId id="625" r:id="rId36"/>
    <p:sldId id="604" r:id="rId37"/>
    <p:sldId id="611" r:id="rId38"/>
    <p:sldId id="624" r:id="rId39"/>
    <p:sldId id="633" r:id="rId40"/>
    <p:sldId id="615" r:id="rId41"/>
    <p:sldId id="616" r:id="rId42"/>
    <p:sldId id="617" r:id="rId43"/>
    <p:sldId id="634" r:id="rId44"/>
    <p:sldId id="618" r:id="rId45"/>
    <p:sldId id="623" r:id="rId46"/>
    <p:sldId id="622" r:id="rId47"/>
    <p:sldId id="620" r:id="rId48"/>
    <p:sldId id="621" r:id="rId49"/>
    <p:sldId id="602" r:id="rId50"/>
    <p:sldId id="565" r:id="rId51"/>
  </p:sldIdLst>
  <p:sldSz cx="9144000" cy="6858000" type="screen4x3"/>
  <p:notesSz cx="9918700" cy="68199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9465"/>
    <a:srgbClr val="71685A"/>
    <a:srgbClr val="E8E8E8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Style moyen 4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21" autoAdjust="0"/>
    <p:restoredTop sz="99568" autoAdjust="0"/>
  </p:normalViewPr>
  <p:slideViewPr>
    <p:cSldViewPr>
      <p:cViewPr varScale="1">
        <p:scale>
          <a:sx n="116" d="100"/>
          <a:sy n="116" d="100"/>
        </p:scale>
        <p:origin x="-1548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31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vissacsrv\home\a.turlot\Mes%20Documents\A_projet%20Travail-point%20critique\OTEl\enqu&#234;te%20diversif\Copie%20de%20Enqu&#234;te%20TT%20%20DV%20200117%20MC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vissacsrv\home\a.turlot\Mes%20Documents\A_projet%20Travail-point%20critique\OTEl\enqu&#234;te%20diversif\Copie%20de%20Enqu&#234;te%20TT%20%20DV%20200117%20MC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vissacsrv\home\a.turlot\Mes%20Documents\A_projet%20Travail-point%20critique\OTEl\enqu&#234;te%20diversif\Copie%20de%20Enqu&#234;te%20TT%20%20DV%20200117%20MC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vissacsrv\home\a.turlot\Mes%20Documents\A_projet%20Travail-point%20critique\OTEl\enqu&#234;te%20diversif\Copie%20de%20Enqu&#234;te%20TT%20%20DV%20200117%20MC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général!$EJ$99</c:f>
              <c:strCache>
                <c:ptCount val="1"/>
                <c:pt idx="0">
                  <c:v>toujours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général!$EI$100:$EI$106</c:f>
              <c:strCache>
                <c:ptCount val="7"/>
                <c:pt idx="0">
                  <c:v>Je suis satisfait des conditions de travail</c:v>
                </c:pt>
                <c:pt idx="1">
                  <c:v>Je suis préocupé parla pénibilité physique</c:v>
                </c:pt>
                <c:pt idx="2">
                  <c:v>Les périodes de pointe sont acceptables</c:v>
                </c:pt>
                <c:pt idx="3">
                  <c:v>Les imprévus sont difficiles à gérer</c:v>
                </c:pt>
                <c:pt idx="4">
                  <c:v>le stress est acceptable</c:v>
                </c:pt>
                <c:pt idx="5">
                  <c:v>L'administratif me pèse</c:v>
                </c:pt>
                <c:pt idx="6">
                  <c:v>se libérer du temps quand je veux</c:v>
                </c:pt>
              </c:strCache>
            </c:strRef>
          </c:cat>
          <c:val>
            <c:numRef>
              <c:f>général!$EJ$100:$EJ$106</c:f>
              <c:numCache>
                <c:formatCode>0</c:formatCode>
                <c:ptCount val="7"/>
                <c:pt idx="0">
                  <c:v>8.4210526315789469</c:v>
                </c:pt>
                <c:pt idx="1">
                  <c:v>3.1578947368421053</c:v>
                </c:pt>
                <c:pt idx="2">
                  <c:v>1.0526315789473684</c:v>
                </c:pt>
                <c:pt idx="3">
                  <c:v>4.2105263157894735</c:v>
                </c:pt>
                <c:pt idx="4">
                  <c:v>8.4210526315789469</c:v>
                </c:pt>
                <c:pt idx="5">
                  <c:v>29.473684210526311</c:v>
                </c:pt>
                <c:pt idx="6">
                  <c:v>1.0526315789473684</c:v>
                </c:pt>
              </c:numCache>
            </c:numRef>
          </c:val>
        </c:ser>
        <c:ser>
          <c:idx val="1"/>
          <c:order val="1"/>
          <c:tx>
            <c:strRef>
              <c:f>général!$EK$99</c:f>
              <c:strCache>
                <c:ptCount val="1"/>
                <c:pt idx="0">
                  <c:v>souvent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général!$EI$100:$EI$106</c:f>
              <c:strCache>
                <c:ptCount val="7"/>
                <c:pt idx="0">
                  <c:v>Je suis satisfait des conditions de travail</c:v>
                </c:pt>
                <c:pt idx="1">
                  <c:v>Je suis préocupé parla pénibilité physique</c:v>
                </c:pt>
                <c:pt idx="2">
                  <c:v>Les périodes de pointe sont acceptables</c:v>
                </c:pt>
                <c:pt idx="3">
                  <c:v>Les imprévus sont difficiles à gérer</c:v>
                </c:pt>
                <c:pt idx="4">
                  <c:v>le stress est acceptable</c:v>
                </c:pt>
                <c:pt idx="5">
                  <c:v>L'administratif me pèse</c:v>
                </c:pt>
                <c:pt idx="6">
                  <c:v>se libérer du temps quand je veux</c:v>
                </c:pt>
              </c:strCache>
            </c:strRef>
          </c:cat>
          <c:val>
            <c:numRef>
              <c:f>général!$EK$100:$EK$106</c:f>
              <c:numCache>
                <c:formatCode>0</c:formatCode>
                <c:ptCount val="7"/>
                <c:pt idx="0">
                  <c:v>69.473684210526315</c:v>
                </c:pt>
                <c:pt idx="1">
                  <c:v>48.421052631578945</c:v>
                </c:pt>
                <c:pt idx="2">
                  <c:v>48.421052631578945</c:v>
                </c:pt>
                <c:pt idx="3">
                  <c:v>28.421052631578945</c:v>
                </c:pt>
                <c:pt idx="4">
                  <c:v>55.78947368421052</c:v>
                </c:pt>
                <c:pt idx="5">
                  <c:v>41.05263157894737</c:v>
                </c:pt>
                <c:pt idx="6">
                  <c:v>21.052631578947366</c:v>
                </c:pt>
              </c:numCache>
            </c:numRef>
          </c:val>
        </c:ser>
        <c:ser>
          <c:idx val="2"/>
          <c:order val="2"/>
          <c:tx>
            <c:strRef>
              <c:f>général!$EL$99</c:f>
              <c:strCache>
                <c:ptCount val="1"/>
                <c:pt idx="0">
                  <c:v>rarement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général!$EI$100:$EI$106</c:f>
              <c:strCache>
                <c:ptCount val="7"/>
                <c:pt idx="0">
                  <c:v>Je suis satisfait des conditions de travail</c:v>
                </c:pt>
                <c:pt idx="1">
                  <c:v>Je suis préocupé parla pénibilité physique</c:v>
                </c:pt>
                <c:pt idx="2">
                  <c:v>Les périodes de pointe sont acceptables</c:v>
                </c:pt>
                <c:pt idx="3">
                  <c:v>Les imprévus sont difficiles à gérer</c:v>
                </c:pt>
                <c:pt idx="4">
                  <c:v>le stress est acceptable</c:v>
                </c:pt>
                <c:pt idx="5">
                  <c:v>L'administratif me pèse</c:v>
                </c:pt>
                <c:pt idx="6">
                  <c:v>se libérer du temps quand je veux</c:v>
                </c:pt>
              </c:strCache>
            </c:strRef>
          </c:cat>
          <c:val>
            <c:numRef>
              <c:f>général!$EL$100:$EL$106</c:f>
              <c:numCache>
                <c:formatCode>0</c:formatCode>
                <c:ptCount val="7"/>
                <c:pt idx="0">
                  <c:v>18.947368421052634</c:v>
                </c:pt>
                <c:pt idx="1">
                  <c:v>41.05263157894737</c:v>
                </c:pt>
                <c:pt idx="2">
                  <c:v>42.105263157894733</c:v>
                </c:pt>
                <c:pt idx="3">
                  <c:v>57.894736842105267</c:v>
                </c:pt>
                <c:pt idx="4">
                  <c:v>30.526315789473685</c:v>
                </c:pt>
                <c:pt idx="5">
                  <c:v>25.263157894736842</c:v>
                </c:pt>
                <c:pt idx="6">
                  <c:v>55.78947368421052</c:v>
                </c:pt>
              </c:numCache>
            </c:numRef>
          </c:val>
        </c:ser>
        <c:ser>
          <c:idx val="3"/>
          <c:order val="3"/>
          <c:tx>
            <c:strRef>
              <c:f>général!$EM$99</c:f>
              <c:strCache>
                <c:ptCount val="1"/>
                <c:pt idx="0">
                  <c:v>jamais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général!$EI$100:$EI$106</c:f>
              <c:strCache>
                <c:ptCount val="7"/>
                <c:pt idx="0">
                  <c:v>Je suis satisfait des conditions de travail</c:v>
                </c:pt>
                <c:pt idx="1">
                  <c:v>Je suis préocupé parla pénibilité physique</c:v>
                </c:pt>
                <c:pt idx="2">
                  <c:v>Les périodes de pointe sont acceptables</c:v>
                </c:pt>
                <c:pt idx="3">
                  <c:v>Les imprévus sont difficiles à gérer</c:v>
                </c:pt>
                <c:pt idx="4">
                  <c:v>le stress est acceptable</c:v>
                </c:pt>
                <c:pt idx="5">
                  <c:v>L'administratif me pèse</c:v>
                </c:pt>
                <c:pt idx="6">
                  <c:v>se libérer du temps quand je veux</c:v>
                </c:pt>
              </c:strCache>
            </c:strRef>
          </c:cat>
          <c:val>
            <c:numRef>
              <c:f>général!$EM$100:$EM$106</c:f>
              <c:numCache>
                <c:formatCode>0</c:formatCode>
                <c:ptCount val="7"/>
                <c:pt idx="0">
                  <c:v>3.1578947368421053</c:v>
                </c:pt>
                <c:pt idx="1">
                  <c:v>7.3684210526315779</c:v>
                </c:pt>
                <c:pt idx="2">
                  <c:v>8.4210526315789469</c:v>
                </c:pt>
                <c:pt idx="3">
                  <c:v>9.4736842105263168</c:v>
                </c:pt>
                <c:pt idx="4">
                  <c:v>5.2631578947368416</c:v>
                </c:pt>
                <c:pt idx="5">
                  <c:v>4.2105263157894735</c:v>
                </c:pt>
                <c:pt idx="6">
                  <c:v>22.105263157894736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9625088"/>
        <c:axId val="39626624"/>
      </c:barChart>
      <c:catAx>
        <c:axId val="3962508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fr-FR"/>
          </a:p>
        </c:txPr>
        <c:crossAx val="39626624"/>
        <c:crosses val="autoZero"/>
        <c:auto val="1"/>
        <c:lblAlgn val="ctr"/>
        <c:lblOffset val="100"/>
        <c:noMultiLvlLbl val="0"/>
      </c:catAx>
      <c:valAx>
        <c:axId val="39626624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3962508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05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BE" sz="1200"/>
              <a:t>Nombre d'heures pour transformer 1000 litres</a:t>
            </a: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0.11365507436570428"/>
          <c:y val="6.9919072615923006E-2"/>
          <c:w val="0.87245603674540684"/>
          <c:h val="0.8326195683872849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Feuil1!$H$7:$H$8</c:f>
              <c:strCache>
                <c:ptCount val="2"/>
                <c:pt idx="0">
                  <c:v>gamme simple</c:v>
                </c:pt>
                <c:pt idx="1">
                  <c:v>gamme diversfiée</c:v>
                </c:pt>
              </c:strCache>
            </c:strRef>
          </c:cat>
          <c:val>
            <c:numRef>
              <c:f>Feuil1!$I$7:$I$8</c:f>
              <c:numCache>
                <c:formatCode>General</c:formatCode>
                <c:ptCount val="2"/>
                <c:pt idx="0">
                  <c:v>12</c:v>
                </c:pt>
                <c:pt idx="1">
                  <c:v>30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9684736"/>
        <c:axId val="39695872"/>
      </c:barChart>
      <c:catAx>
        <c:axId val="396847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9695872"/>
        <c:crosses val="autoZero"/>
        <c:auto val="1"/>
        <c:lblAlgn val="ctr"/>
        <c:lblOffset val="100"/>
        <c:noMultiLvlLbl val="0"/>
      </c:catAx>
      <c:valAx>
        <c:axId val="3969587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heures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968473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en-US" sz="1800"/>
              <a:t>% d'utilisation des modes de commercialisation</a:t>
            </a:r>
          </a:p>
        </c:rich>
      </c:tx>
      <c:layout/>
      <c:overlay val="1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'saveur global'!$BU$67:$BU$74</c:f>
              <c:strCache>
                <c:ptCount val="8"/>
                <c:pt idx="0">
                  <c:v>magasin</c:v>
                </c:pt>
                <c:pt idx="1">
                  <c:v>colis de viande</c:v>
                </c:pt>
                <c:pt idx="2">
                  <c:v>paniers</c:v>
                </c:pt>
                <c:pt idx="3">
                  <c:v>marchés</c:v>
                </c:pt>
                <c:pt idx="4">
                  <c:v>colportage</c:v>
                </c:pt>
                <c:pt idx="5">
                  <c:v>groupement de consommateurs</c:v>
                </c:pt>
                <c:pt idx="6">
                  <c:v>B2B</c:v>
                </c:pt>
                <c:pt idx="7">
                  <c:v>E-commerce</c:v>
                </c:pt>
              </c:strCache>
            </c:strRef>
          </c:cat>
          <c:val>
            <c:numRef>
              <c:f>'saveur global'!$BV$67:$BV$74</c:f>
              <c:numCache>
                <c:formatCode>0</c:formatCode>
                <c:ptCount val="8"/>
                <c:pt idx="0">
                  <c:v>63.934426229508205</c:v>
                </c:pt>
                <c:pt idx="1">
                  <c:v>11.475409836065573</c:v>
                </c:pt>
                <c:pt idx="2">
                  <c:v>4.918032786885246</c:v>
                </c:pt>
                <c:pt idx="3">
                  <c:v>22.950819672131146</c:v>
                </c:pt>
                <c:pt idx="4">
                  <c:v>4.918032786885246</c:v>
                </c:pt>
                <c:pt idx="5">
                  <c:v>27.868852459016392</c:v>
                </c:pt>
                <c:pt idx="6">
                  <c:v>50.819672131147541</c:v>
                </c:pt>
                <c:pt idx="7">
                  <c:v>1.639344262295082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9981440"/>
        <c:axId val="40032128"/>
      </c:barChart>
      <c:catAx>
        <c:axId val="399814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fr-FR"/>
          </a:p>
        </c:txPr>
        <c:crossAx val="40032128"/>
        <c:crosses val="autoZero"/>
        <c:auto val="1"/>
        <c:lblAlgn val="ctr"/>
        <c:lblOffset val="100"/>
        <c:noMultiLvlLbl val="0"/>
      </c:catAx>
      <c:valAx>
        <c:axId val="40032128"/>
        <c:scaling>
          <c:orientation val="minMax"/>
        </c:scaling>
        <c:delete val="0"/>
        <c:axPos val="l"/>
        <c:numFmt formatCode="0" sourceLinked="1"/>
        <c:majorTickMark val="out"/>
        <c:minorTickMark val="none"/>
        <c:tickLblPos val="nextTo"/>
        <c:crossAx val="399814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fr-BE" sz="1600" dirty="0"/>
              <a:t>Nombre d'heures pour commercialiser 1000 </a:t>
            </a:r>
            <a:r>
              <a:rPr lang="fr-BE" sz="1600" dirty="0" smtClean="0"/>
              <a:t>litres de lait</a:t>
            </a:r>
            <a:endParaRPr lang="fr-BE" sz="1600" dirty="0"/>
          </a:p>
        </c:rich>
      </c:tx>
      <c:layout>
        <c:manualLayout>
          <c:xMode val="edge"/>
          <c:yMode val="edge"/>
          <c:x val="0.11833989501312336"/>
          <c:y val="0.12639942217407008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0443454375383929"/>
          <c:y val="0.31456309023127255"/>
          <c:w val="0.87118602362204722"/>
          <c:h val="0.55088763958676334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Feuil1!$B$15:$B$17</c:f>
              <c:strCache>
                <c:ptCount val="3"/>
                <c:pt idx="0">
                  <c:v>Vente à des intermédiaires (et livraison)</c:v>
                </c:pt>
                <c:pt idx="1">
                  <c:v>Vente à la ferme</c:v>
                </c:pt>
                <c:pt idx="2">
                  <c:v>Marchés, tournées</c:v>
                </c:pt>
              </c:strCache>
            </c:strRef>
          </c:cat>
          <c:val>
            <c:numRef>
              <c:f>Feuil1!$C$15:$C$17</c:f>
              <c:numCache>
                <c:formatCode>General</c:formatCode>
                <c:ptCount val="3"/>
                <c:pt idx="0">
                  <c:v>18</c:v>
                </c:pt>
                <c:pt idx="1">
                  <c:v>22</c:v>
                </c:pt>
                <c:pt idx="2">
                  <c:v>11</c:v>
                </c:pt>
              </c:numCache>
            </c:numRef>
          </c:val>
        </c:ser>
        <c:ser>
          <c:idx val="1"/>
          <c:order val="1"/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Feuil1!$B$15:$B$17</c:f>
              <c:strCache>
                <c:ptCount val="3"/>
                <c:pt idx="0">
                  <c:v>Vente à des intermédiaires (et livraison)</c:v>
                </c:pt>
                <c:pt idx="1">
                  <c:v>Vente à la ferme</c:v>
                </c:pt>
                <c:pt idx="2">
                  <c:v>Marchés, tournées</c:v>
                </c:pt>
              </c:strCache>
            </c:strRef>
          </c:cat>
          <c:val>
            <c:numRef>
              <c:f>Feuil1!$D$15:$D$17</c:f>
              <c:numCache>
                <c:formatCode>General</c:formatCode>
                <c:ptCount val="3"/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8381056"/>
        <c:axId val="38382592"/>
      </c:barChart>
      <c:catAx>
        <c:axId val="383810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8382592"/>
        <c:crosses val="autoZero"/>
        <c:auto val="1"/>
        <c:lblAlgn val="ctr"/>
        <c:lblOffset val="100"/>
        <c:noMultiLvlLbl val="0"/>
      </c:catAx>
      <c:valAx>
        <c:axId val="3838259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heures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83810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98103" cy="3409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618302" y="0"/>
            <a:ext cx="4298103" cy="3409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679A03-E561-429E-9ADB-AF232CCEB873}" type="datetimeFigureOut">
              <a:rPr lang="fr-BE" smtClean="0"/>
              <a:t>31/01/2017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6477722"/>
            <a:ext cx="4298103" cy="3409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618302" y="6477722"/>
            <a:ext cx="4298103" cy="3409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125B90-9A49-4F44-8C8C-CBC6A1991C2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271166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98103" cy="3409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18302" y="0"/>
            <a:ext cx="4298103" cy="3409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6EC34-68CA-4A44-84DB-E964D877D64F}" type="datetimeFigureOut">
              <a:rPr lang="fr-FR" smtClean="0"/>
              <a:pPr/>
              <a:t>31/01/2017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254375" y="511175"/>
            <a:ext cx="3411538" cy="2557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91870" y="3239453"/>
            <a:ext cx="7934960" cy="30689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477722"/>
            <a:ext cx="4298103" cy="3409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18302" y="6477722"/>
            <a:ext cx="4298103" cy="3409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669445-EE00-45D1-8C41-9FB0E71C62C3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208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>
                <a:latin typeface="Arial" pitchFamily="34" charset="0"/>
              </a:rPr>
              <a:t>10 mars 2009 - Plaines de l'Escaut</a:t>
            </a:r>
          </a:p>
        </p:txBody>
      </p:sp>
      <p:sp>
        <p:nvSpPr>
          <p:cNvPr id="114691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>
                <a:latin typeface="Arial" pitchFamily="34" charset="0"/>
              </a:rPr>
              <a:t>Présenté par T. Godrie, CQPF</a:t>
            </a:r>
          </a:p>
        </p:txBody>
      </p:sp>
      <p:sp>
        <p:nvSpPr>
          <p:cNvPr id="11469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DDFFFC-138A-4D2E-A40D-311E18F4FD1E}" type="slidenum">
              <a:rPr lang="fr-BE" smtClean="0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fr-BE" dirty="0">
              <a:latin typeface="Arial" pitchFamily="34" charset="0"/>
            </a:endParaRPr>
          </a:p>
        </p:txBody>
      </p:sp>
      <p:sp>
        <p:nvSpPr>
          <p:cNvPr id="22533" name="Rectangle 7"/>
          <p:cNvSpPr txBox="1">
            <a:spLocks noGrp="1" noChangeArrowheads="1"/>
          </p:cNvSpPr>
          <p:nvPr/>
        </p:nvSpPr>
        <p:spPr bwMode="auto">
          <a:xfrm>
            <a:off x="5618085" y="6478218"/>
            <a:ext cx="4298398" cy="34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9" tIns="45705" rIns="91409" bIns="45705" anchor="b"/>
          <a:lstStyle/>
          <a:p>
            <a:pPr algn="r" defTabSz="912958"/>
            <a:fld id="{9BA94863-1E92-4876-922F-A6F4C3491E54}" type="slidenum">
              <a:rPr lang="fr-BE" sz="1200">
                <a:latin typeface="Calibri" pitchFamily="34" charset="0"/>
              </a:rPr>
              <a:pPr algn="r" defTabSz="912958"/>
              <a:t>1</a:t>
            </a:fld>
            <a:endParaRPr lang="fr-BE" sz="1200" dirty="0">
              <a:latin typeface="Calibri" pitchFamily="34" charset="0"/>
            </a:endParaRPr>
          </a:p>
        </p:txBody>
      </p:sp>
      <p:sp>
        <p:nvSpPr>
          <p:cNvPr id="225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194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/>
          <p:cNvSpPr txBox="1">
            <a:spLocks noChangeArrowheads="1"/>
          </p:cNvSpPr>
          <p:nvPr/>
        </p:nvSpPr>
        <p:spPr bwMode="auto">
          <a:xfrm>
            <a:off x="2217738" y="779463"/>
            <a:ext cx="2663825" cy="38354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9040" tIns="49521" rIns="99040" bIns="49521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fr-BE" altLang="fr-FR" sz="1800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1098550" y="4868863"/>
            <a:ext cx="4908550" cy="39322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822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/>
              <a:t>Modifiez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2990E2C3-398F-49D3-9D5A-FD6EAD3F7457}" type="datetimeFigureOut">
              <a:rPr lang="fr-BE" smtClean="0"/>
              <a:pPr/>
              <a:t>31/01/2017</a:t>
            </a:fld>
            <a:endParaRPr lang="fr-BE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fr-BE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D7162A-D986-437B-BBAE-07B8BEFC6EDA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2990E2C3-398F-49D3-9D5A-FD6EAD3F7457}" type="datetimeFigureOut">
              <a:rPr lang="fr-BE" smtClean="0"/>
              <a:pPr/>
              <a:t>31/01/2017</a:t>
            </a:fld>
            <a:endParaRPr lang="fr-BE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49D7162A-D986-437B-BBAE-07B8BEFC6EDA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/>
              <a:t>Cliquez sur l'icône pour ajouter une image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0E2C3-398F-49D3-9D5A-FD6EAD3F7457}" type="datetimeFigureOut">
              <a:rPr lang="fr-BE" smtClean="0"/>
              <a:pPr/>
              <a:t>31/01/2017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7162A-D986-437B-BBAE-07B8BEFC6EDA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2990E2C3-398F-49D3-9D5A-FD6EAD3F7457}" type="datetimeFigureOut">
              <a:rPr lang="fr-BE" smtClean="0"/>
              <a:pPr/>
              <a:t>31/01/2017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fr-BE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49D7162A-D986-437B-BBAE-07B8BEFC6EDA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0E2C3-398F-49D3-9D5A-FD6EAD3F7457}" type="datetimeFigureOut">
              <a:rPr lang="fr-BE" smtClean="0"/>
              <a:pPr/>
              <a:t>31/01/2017</a:t>
            </a:fld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9D7162A-D986-437B-BBAE-07B8BEFC6EDA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grpSp>
        <p:nvGrpSpPr>
          <p:cNvPr id="7" name="Groupe 6"/>
          <p:cNvGrpSpPr/>
          <p:nvPr userDrawn="1"/>
        </p:nvGrpSpPr>
        <p:grpSpPr>
          <a:xfrm>
            <a:off x="6362658" y="188640"/>
            <a:ext cx="2745981" cy="785926"/>
            <a:chOff x="2314773" y="6017275"/>
            <a:chExt cx="2745981" cy="785926"/>
          </a:xfrm>
        </p:grpSpPr>
        <p:pic>
          <p:nvPicPr>
            <p:cNvPr id="9" name="Picture 15" descr="Z:\Cellqual\CQPF\CQPF\0 NOUVELLE STRUCTURE\Nos_documents\Documents_modèles_suivi\Document-type - Modèles\Logos\DIVERSIFERM\LOGO_DiversiFERM_Diversiferm copie 7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42" t="11250" r="14648" b="31541"/>
            <a:stretch>
              <a:fillRect/>
            </a:stretch>
          </p:blipFill>
          <p:spPr bwMode="auto">
            <a:xfrm>
              <a:off x="2314773" y="6017275"/>
              <a:ext cx="673051" cy="785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8" descr="S:\ACHAMP\Geoffroy\Logos\Logos_ACW\Logo dans encadreÌ vert\Format web et documents office\AccueilChampetre_logo_Encadre_RVB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2862" y="6017275"/>
              <a:ext cx="1114246" cy="785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52" b="11536"/>
            <a:stretch/>
          </p:blipFill>
          <p:spPr>
            <a:xfrm>
              <a:off x="4107108" y="6017275"/>
              <a:ext cx="953646" cy="785926"/>
            </a:xfrm>
            <a:prstGeom prst="rect">
              <a:avLst/>
            </a:prstGeom>
          </p:spPr>
        </p:pic>
      </p:grpSp>
      <p:sp>
        <p:nvSpPr>
          <p:cNvPr id="12" name="Rectangle 1"/>
          <p:cNvSpPr txBox="1">
            <a:spLocks noChangeArrowheads="1"/>
          </p:cNvSpPr>
          <p:nvPr userDrawn="1"/>
        </p:nvSpPr>
        <p:spPr>
          <a:xfrm>
            <a:off x="0" y="6309320"/>
            <a:ext cx="9108639" cy="342528"/>
          </a:xfrm>
          <a:prstGeom prst="rect">
            <a:avLst/>
          </a:prstGeom>
        </p:spPr>
        <p:txBody>
          <a:bodyPr vert="horz" lIns="90000" tIns="129960" rIns="90000" bIns="46800" rtlCol="0" anchor="b">
            <a:normAutofit fontScale="5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en-GB" sz="2800" b="1" dirty="0" err="1" smtClean="0">
                <a:solidFill>
                  <a:srgbClr val="71685A"/>
                </a:solidFill>
              </a:rPr>
              <a:t>L’organisation</a:t>
            </a:r>
            <a:r>
              <a:rPr lang="en-GB" sz="2800" b="1" dirty="0" smtClean="0">
                <a:solidFill>
                  <a:srgbClr val="71685A"/>
                </a:solidFill>
              </a:rPr>
              <a:t> du travail : </a:t>
            </a:r>
            <a:r>
              <a:rPr lang="en-GB" sz="2800" b="1" dirty="0" err="1" smtClean="0">
                <a:solidFill>
                  <a:srgbClr val="71685A"/>
                </a:solidFill>
              </a:rPr>
              <a:t>Prendre</a:t>
            </a:r>
            <a:r>
              <a:rPr lang="en-GB" sz="2800" b="1" dirty="0" smtClean="0">
                <a:solidFill>
                  <a:srgbClr val="71685A"/>
                </a:solidFill>
              </a:rPr>
              <a:t> le temps </a:t>
            </a:r>
            <a:r>
              <a:rPr lang="en-GB" sz="2800" b="1" dirty="0" err="1" smtClean="0">
                <a:solidFill>
                  <a:srgbClr val="71685A"/>
                </a:solidFill>
              </a:rPr>
              <a:t>d’y</a:t>
            </a:r>
            <a:r>
              <a:rPr lang="en-GB" sz="2800" b="1" dirty="0" smtClean="0">
                <a:solidFill>
                  <a:srgbClr val="71685A"/>
                </a:solidFill>
              </a:rPr>
              <a:t> </a:t>
            </a:r>
            <a:r>
              <a:rPr lang="en-GB" sz="2800" b="1" dirty="0" err="1" smtClean="0">
                <a:solidFill>
                  <a:srgbClr val="71685A"/>
                </a:solidFill>
              </a:rPr>
              <a:t>réfléchir</a:t>
            </a:r>
            <a:endParaRPr lang="en-GB" sz="2800" b="1" dirty="0">
              <a:solidFill>
                <a:srgbClr val="71685A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Titre de sec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0E2C3-398F-49D3-9D5A-FD6EAD3F7457}" type="datetimeFigureOut">
              <a:rPr lang="fr-BE" smtClean="0"/>
              <a:pPr/>
              <a:t>31/01/2017</a:t>
            </a:fld>
            <a:endParaRPr lang="fr-BE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49D7162A-D986-437B-BBAE-07B8BEFC6EDA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BE"/>
          </a:p>
        </p:txBody>
      </p:sp>
      <p:grpSp>
        <p:nvGrpSpPr>
          <p:cNvPr id="10" name="Groupe 9"/>
          <p:cNvGrpSpPr/>
          <p:nvPr userDrawn="1"/>
        </p:nvGrpSpPr>
        <p:grpSpPr>
          <a:xfrm>
            <a:off x="6300192" y="5949280"/>
            <a:ext cx="2745981" cy="785926"/>
            <a:chOff x="2314773" y="6017275"/>
            <a:chExt cx="2745981" cy="785926"/>
          </a:xfrm>
        </p:grpSpPr>
        <p:pic>
          <p:nvPicPr>
            <p:cNvPr id="11" name="Picture 15" descr="Z:\Cellqual\CQPF\CQPF\0 NOUVELLE STRUCTURE\Nos_documents\Documents_modèles_suivi\Document-type - Modèles\Logos\DIVERSIFERM\LOGO_DiversiFERM_Diversiferm copie 7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42" t="11250" r="14648" b="31541"/>
            <a:stretch>
              <a:fillRect/>
            </a:stretch>
          </p:blipFill>
          <p:spPr bwMode="auto">
            <a:xfrm>
              <a:off x="2314773" y="6017275"/>
              <a:ext cx="673051" cy="785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8" descr="S:\ACHAMP\Geoffroy\Logos\Logos_ACW\Logo dans encadreÌ vert\Format web et documents office\AccueilChampetre_logo_Encadre_RVB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2862" y="6017275"/>
              <a:ext cx="1114246" cy="785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Image 1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52" b="11536"/>
            <a:stretch/>
          </p:blipFill>
          <p:spPr>
            <a:xfrm>
              <a:off x="4107108" y="6017275"/>
              <a:ext cx="953646" cy="785926"/>
            </a:xfrm>
            <a:prstGeom prst="rect">
              <a:avLst/>
            </a:prstGeom>
          </p:spPr>
        </p:pic>
      </p:grpSp>
      <p:sp>
        <p:nvSpPr>
          <p:cNvPr id="17" name="Rectangle 1"/>
          <p:cNvSpPr txBox="1">
            <a:spLocks noChangeArrowheads="1"/>
          </p:cNvSpPr>
          <p:nvPr userDrawn="1"/>
        </p:nvSpPr>
        <p:spPr>
          <a:xfrm>
            <a:off x="1043608" y="6309320"/>
            <a:ext cx="7434875" cy="342528"/>
          </a:xfrm>
          <a:prstGeom prst="rect">
            <a:avLst/>
          </a:prstGeom>
        </p:spPr>
        <p:txBody>
          <a:bodyPr vert="horz" lIns="90000" tIns="129960" rIns="90000" bIns="46800" rtlCol="0" anchor="b">
            <a:normAutofit fontScale="5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en-GB" sz="2800" b="1" dirty="0" err="1" smtClean="0">
                <a:solidFill>
                  <a:srgbClr val="71685A"/>
                </a:solidFill>
              </a:rPr>
              <a:t>L’organisation</a:t>
            </a:r>
            <a:r>
              <a:rPr lang="en-GB" sz="2800" b="1" dirty="0" smtClean="0">
                <a:solidFill>
                  <a:srgbClr val="71685A"/>
                </a:solidFill>
              </a:rPr>
              <a:t> du travail : </a:t>
            </a:r>
            <a:r>
              <a:rPr lang="en-GB" sz="2800" b="1" dirty="0" err="1" smtClean="0">
                <a:solidFill>
                  <a:srgbClr val="71685A"/>
                </a:solidFill>
              </a:rPr>
              <a:t>Prendre</a:t>
            </a:r>
            <a:r>
              <a:rPr lang="en-GB" sz="2800" b="1" dirty="0" smtClean="0">
                <a:solidFill>
                  <a:srgbClr val="71685A"/>
                </a:solidFill>
              </a:rPr>
              <a:t> le temps </a:t>
            </a:r>
            <a:r>
              <a:rPr lang="en-GB" sz="2800" b="1" dirty="0" err="1" smtClean="0">
                <a:solidFill>
                  <a:srgbClr val="71685A"/>
                </a:solidFill>
              </a:rPr>
              <a:t>d’y</a:t>
            </a:r>
            <a:r>
              <a:rPr lang="en-GB" sz="2800" b="1" dirty="0" smtClean="0">
                <a:solidFill>
                  <a:srgbClr val="71685A"/>
                </a:solidFill>
              </a:rPr>
              <a:t> </a:t>
            </a:r>
            <a:r>
              <a:rPr lang="en-GB" sz="2800" b="1" dirty="0" err="1" smtClean="0">
                <a:solidFill>
                  <a:srgbClr val="71685A"/>
                </a:solidFill>
              </a:rPr>
              <a:t>réfléchir</a:t>
            </a:r>
            <a:endParaRPr lang="en-GB" sz="2800" b="1" dirty="0">
              <a:solidFill>
                <a:srgbClr val="7168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0E2C3-398F-49D3-9D5A-FD6EAD3F7457}" type="datetimeFigureOut">
              <a:rPr lang="fr-BE" smtClean="0"/>
              <a:pPr/>
              <a:t>31/01/2017</a:t>
            </a:fld>
            <a:endParaRPr lang="fr-BE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49D7162A-D986-437B-BBAE-07B8BEFC6EDA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B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990E2C3-398F-49D3-9D5A-FD6EAD3F7457}" type="datetimeFigureOut">
              <a:rPr lang="fr-BE" smtClean="0"/>
              <a:pPr/>
              <a:t>31/01/2017</a:t>
            </a:fld>
            <a:endParaRPr lang="fr-BE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9D7162A-D986-437B-BBAE-07B8BEFC6EDA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990E2C3-398F-49D3-9D5A-FD6EAD3F7457}" type="datetimeFigureOut">
              <a:rPr lang="fr-BE" smtClean="0"/>
              <a:pPr/>
              <a:t>31/01/2017</a:t>
            </a:fld>
            <a:endParaRPr lang="fr-BE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9D7162A-D986-437B-BBAE-07B8BEFC6EDA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fr-BE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0E2C3-398F-49D3-9D5A-FD6EAD3F7457}" type="datetimeFigureOut">
              <a:rPr lang="fr-BE" smtClean="0"/>
              <a:pPr/>
              <a:t>31/01/2017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9D7162A-D986-437B-BBAE-07B8BEFC6EDA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0E2C3-398F-49D3-9D5A-FD6EAD3F7457}" type="datetimeFigureOut">
              <a:rPr lang="fr-BE" smtClean="0"/>
              <a:pPr/>
              <a:t>31/01/2017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D7162A-D986-437B-BBAE-07B8BEFC6EDA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0E2C3-398F-49D3-9D5A-FD6EAD3F7457}" type="datetimeFigureOut">
              <a:rPr lang="fr-BE" smtClean="0"/>
              <a:pPr/>
              <a:t>31/01/2017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9D7162A-D986-437B-BBAE-07B8BEFC6EDA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/>
              <a:t>Modifiez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990E2C3-398F-49D3-9D5A-FD6EAD3F7457}" type="datetimeFigureOut">
              <a:rPr lang="fr-BE" smtClean="0"/>
              <a:pPr/>
              <a:t>31/01/2017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fr-BE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9D7162A-D986-437B-BBAE-07B8BEFC6EDA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7" r:id="rId1"/>
    <p:sldLayoutId id="2147484238" r:id="rId2"/>
    <p:sldLayoutId id="2147484248" r:id="rId3"/>
    <p:sldLayoutId id="2147484239" r:id="rId4"/>
    <p:sldLayoutId id="2147484240" r:id="rId5"/>
    <p:sldLayoutId id="2147484241" r:id="rId6"/>
    <p:sldLayoutId id="2147484242" r:id="rId7"/>
    <p:sldLayoutId id="2147484243" r:id="rId8"/>
    <p:sldLayoutId id="2147484244" r:id="rId9"/>
    <p:sldLayoutId id="2147484245" r:id="rId10"/>
    <p:sldLayoutId id="2147484246" r:id="rId11"/>
    <p:sldLayoutId id="2147484247" r:id="rId12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tags" Target="../tags/tag33.xml"/><Relationship Id="rId7" Type="http://schemas.openxmlformats.org/officeDocument/2006/relationships/image" Target="../media/image25.pn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28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41.xml"/><Relationship Id="rId13" Type="http://schemas.openxmlformats.org/officeDocument/2006/relationships/tags" Target="../tags/tag46.xml"/><Relationship Id="rId3" Type="http://schemas.openxmlformats.org/officeDocument/2006/relationships/tags" Target="../tags/tag36.xml"/><Relationship Id="rId7" Type="http://schemas.openxmlformats.org/officeDocument/2006/relationships/tags" Target="../tags/tag40.xml"/><Relationship Id="rId12" Type="http://schemas.openxmlformats.org/officeDocument/2006/relationships/tags" Target="../tags/tag45.xml"/><Relationship Id="rId2" Type="http://schemas.openxmlformats.org/officeDocument/2006/relationships/tags" Target="../tags/tag35.xml"/><Relationship Id="rId16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11" Type="http://schemas.openxmlformats.org/officeDocument/2006/relationships/tags" Target="../tags/tag44.xml"/><Relationship Id="rId5" Type="http://schemas.openxmlformats.org/officeDocument/2006/relationships/tags" Target="../tags/tag38.xml"/><Relationship Id="rId15" Type="http://schemas.openxmlformats.org/officeDocument/2006/relationships/tags" Target="../tags/tag48.xml"/><Relationship Id="rId10" Type="http://schemas.openxmlformats.org/officeDocument/2006/relationships/tags" Target="../tags/tag43.xml"/><Relationship Id="rId4" Type="http://schemas.openxmlformats.org/officeDocument/2006/relationships/tags" Target="../tags/tag37.xml"/><Relationship Id="rId9" Type="http://schemas.openxmlformats.org/officeDocument/2006/relationships/tags" Target="../tags/tag42.xml"/><Relationship Id="rId14" Type="http://schemas.openxmlformats.org/officeDocument/2006/relationships/tags" Target="../tags/tag4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5" Type="http://schemas.openxmlformats.org/officeDocument/2006/relationships/image" Target="../media/image32.png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5" Type="http://schemas.openxmlformats.org/officeDocument/2006/relationships/image" Target="../media/image33.pn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5" Type="http://schemas.openxmlformats.org/officeDocument/2006/relationships/image" Target="../media/image34.png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5" Type="http://schemas.openxmlformats.org/officeDocument/2006/relationships/image" Target="../media/image35.png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5" Type="http://schemas.openxmlformats.org/officeDocument/2006/relationships/chart" Target="../charts/chart1.xml"/><Relationship Id="rId4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5" Type="http://schemas.openxmlformats.org/officeDocument/2006/relationships/image" Target="../media/image36.png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7" Type="http://schemas.openxmlformats.org/officeDocument/2006/relationships/image" Target="../media/image39.png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5" Type="http://schemas.openxmlformats.org/officeDocument/2006/relationships/image" Target="../media/image43.png"/><Relationship Id="rId4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4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notesSlide" Target="../notesSlides/notesSlide2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5" Type="http://schemas.openxmlformats.org/officeDocument/2006/relationships/chart" Target="../charts/chart2.xml"/><Relationship Id="rId4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4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4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4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4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108.xml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4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4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114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4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117.xml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4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120.xml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5" Type="http://schemas.openxmlformats.org/officeDocument/2006/relationships/image" Target="../media/image47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4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123.xml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4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126.xml"/><Relationship Id="rId2" Type="http://schemas.openxmlformats.org/officeDocument/2006/relationships/tags" Target="../tags/tag125.xml"/><Relationship Id="rId1" Type="http://schemas.openxmlformats.org/officeDocument/2006/relationships/tags" Target="../tags/tag124.xml"/><Relationship Id="rId4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tags" Target="../tags/tag129.xml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4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tags" Target="../tags/tag132.xml"/><Relationship Id="rId2" Type="http://schemas.openxmlformats.org/officeDocument/2006/relationships/tags" Target="../tags/tag131.xml"/><Relationship Id="rId1" Type="http://schemas.openxmlformats.org/officeDocument/2006/relationships/tags" Target="../tags/tag130.xml"/><Relationship Id="rId5" Type="http://schemas.openxmlformats.org/officeDocument/2006/relationships/chart" Target="../charts/chart3.xml"/><Relationship Id="rId4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tags" Target="../tags/tag135.xml"/><Relationship Id="rId2" Type="http://schemas.openxmlformats.org/officeDocument/2006/relationships/tags" Target="../tags/tag134.xml"/><Relationship Id="rId1" Type="http://schemas.openxmlformats.org/officeDocument/2006/relationships/tags" Target="../tags/tag133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tags" Target="../tags/tag138.xml"/><Relationship Id="rId2" Type="http://schemas.openxmlformats.org/officeDocument/2006/relationships/tags" Target="../tags/tag137.xml"/><Relationship Id="rId1" Type="http://schemas.openxmlformats.org/officeDocument/2006/relationships/tags" Target="../tags/tag136.xml"/><Relationship Id="rId5" Type="http://schemas.openxmlformats.org/officeDocument/2006/relationships/image" Target="../media/image50.png"/><Relationship Id="rId4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tags" Target="../tags/tag141.xml"/><Relationship Id="rId2" Type="http://schemas.openxmlformats.org/officeDocument/2006/relationships/tags" Target="../tags/tag140.xml"/><Relationship Id="rId1" Type="http://schemas.openxmlformats.org/officeDocument/2006/relationships/tags" Target="../tags/tag139.xml"/><Relationship Id="rId5" Type="http://schemas.openxmlformats.org/officeDocument/2006/relationships/chart" Target="../charts/chart4.xml"/><Relationship Id="rId4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tags" Target="../tags/tag144.xm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4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3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tags" Target="../tags/tag147.xml"/><Relationship Id="rId2" Type="http://schemas.openxmlformats.org/officeDocument/2006/relationships/tags" Target="../tags/tag146.xml"/><Relationship Id="rId1" Type="http://schemas.openxmlformats.org/officeDocument/2006/relationships/tags" Target="../tags/tag145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4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tiff"/><Relationship Id="rId3" Type="http://schemas.openxmlformats.org/officeDocument/2006/relationships/hyperlink" Target="mailto:maryvonne.carlier@fwa.be" TargetMode="External"/><Relationship Id="rId7" Type="http://schemas.openxmlformats.org/officeDocument/2006/relationships/hyperlink" Target="mailto:a.turlot@cra.wallonie.be" TargetMode="External"/><Relationship Id="rId2" Type="http://schemas.openxmlformats.org/officeDocument/2006/relationships/hyperlink" Target="http://www.diversiferm.be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crawallonie.be/" TargetMode="External"/><Relationship Id="rId5" Type="http://schemas.openxmlformats.org/officeDocument/2006/relationships/hyperlink" Target="mailto:anne.verbois@fwa.be" TargetMode="External"/><Relationship Id="rId10" Type="http://schemas.openxmlformats.org/officeDocument/2006/relationships/image" Target="../media/image55.jpeg"/><Relationship Id="rId4" Type="http://schemas.openxmlformats.org/officeDocument/2006/relationships/hyperlink" Target="http://www.accueilchampetre.be/" TargetMode="External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.xml"/><Relationship Id="rId1" Type="http://schemas.openxmlformats.org/officeDocument/2006/relationships/tags" Target="../tags/tag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.xml"/><Relationship Id="rId1" Type="http://schemas.openxmlformats.org/officeDocument/2006/relationships/tags" Target="../tags/tag2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tags" Target="../tags/tag29.xml"/><Relationship Id="rId7" Type="http://schemas.openxmlformats.org/officeDocument/2006/relationships/image" Target="../media/image16.png"/><Relationship Id="rId12" Type="http://schemas.openxmlformats.org/officeDocument/2006/relationships/image" Target="../media/image21.jpe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15.jpeg"/><Relationship Id="rId11" Type="http://schemas.openxmlformats.org/officeDocument/2006/relationships/image" Target="../media/image20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9.png"/><Relationship Id="rId4" Type="http://schemas.openxmlformats.org/officeDocument/2006/relationships/tags" Target="../tags/tag30.xml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25312" y="3940344"/>
            <a:ext cx="7992888" cy="648072"/>
          </a:xfrm>
        </p:spPr>
        <p:txBody>
          <a:bodyPr>
            <a:noAutofit/>
          </a:bodyPr>
          <a:lstStyle/>
          <a:p>
            <a:pPr algn="ctr"/>
            <a:r>
              <a:rPr lang="fr-BE" sz="3200" dirty="0" smtClean="0">
                <a:solidFill>
                  <a:schemeClr val="accent1"/>
                </a:solidFill>
              </a:rPr>
              <a:t/>
            </a:r>
            <a:br>
              <a:rPr lang="fr-BE" sz="3200" dirty="0" smtClean="0">
                <a:solidFill>
                  <a:schemeClr val="accent1"/>
                </a:solidFill>
              </a:rPr>
            </a:br>
            <a:r>
              <a:rPr lang="fr-BE" sz="3200" dirty="0" smtClean="0">
                <a:solidFill>
                  <a:schemeClr val="accent1"/>
                </a:solidFill>
              </a:rPr>
              <a:t/>
            </a:r>
            <a:br>
              <a:rPr lang="fr-BE" sz="3200" dirty="0" smtClean="0">
                <a:solidFill>
                  <a:schemeClr val="accent1"/>
                </a:solidFill>
              </a:rPr>
            </a:br>
            <a:r>
              <a:rPr lang="fr-BE" sz="3200" dirty="0" smtClean="0">
                <a:solidFill>
                  <a:schemeClr val="accent1"/>
                </a:solidFill>
              </a:rPr>
              <a:t/>
            </a:r>
            <a:br>
              <a:rPr lang="fr-BE" sz="3200" dirty="0" smtClean="0">
                <a:solidFill>
                  <a:schemeClr val="accent1"/>
                </a:solidFill>
              </a:rPr>
            </a:br>
            <a:r>
              <a:rPr lang="fr-BE" sz="1800" b="1" dirty="0">
                <a:solidFill>
                  <a:srgbClr val="71685A"/>
                </a:solidFill>
              </a:rPr>
              <a:t>Les rendez-vous de la diversification </a:t>
            </a:r>
            <a:r>
              <a:rPr lang="fr-BE" sz="1800" dirty="0">
                <a:solidFill>
                  <a:srgbClr val="71685A"/>
                </a:solidFill>
              </a:rPr>
              <a:t>1</a:t>
            </a:r>
            <a:r>
              <a:rPr lang="fr-BE" sz="1800" baseline="30000" dirty="0">
                <a:solidFill>
                  <a:srgbClr val="71685A"/>
                </a:solidFill>
              </a:rPr>
              <a:t>er</a:t>
            </a:r>
            <a:r>
              <a:rPr lang="fr-BE" sz="1800" dirty="0">
                <a:solidFill>
                  <a:srgbClr val="71685A"/>
                </a:solidFill>
              </a:rPr>
              <a:t> février 2017 - Gembloux</a:t>
            </a:r>
            <a:endParaRPr lang="fr-BE" sz="1800" dirty="0">
              <a:solidFill>
                <a:schemeClr val="accent1"/>
              </a:solidFill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2339752" y="4609054"/>
            <a:ext cx="5371723" cy="1375898"/>
            <a:chOff x="2483768" y="4538501"/>
            <a:chExt cx="5371723" cy="1375898"/>
          </a:xfrm>
        </p:grpSpPr>
        <p:pic>
          <p:nvPicPr>
            <p:cNvPr id="5" name="Picture 15" descr="Z:\Cellqual\CQPF\CQPF\0 NOUVELLE STRUCTURE\Nos_documents\Documents_modèles_suivi\Document-type - Modèles\Logos\DIVERSIFERM\LOGO_DiversiFERM_Diversiferm copie 7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42" t="11250" r="14648" b="31541"/>
            <a:stretch>
              <a:fillRect/>
            </a:stretch>
          </p:blipFill>
          <p:spPr bwMode="auto">
            <a:xfrm>
              <a:off x="2483768" y="4653136"/>
              <a:ext cx="1080120" cy="1261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8" descr="S:\ACHAMP\Geoffroy\Logos\Logos_ACW\Logo dans encadreÌ vert\Format web et documents office\AccueilChampetre_logo_Encadre_RVB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3209" y="4711699"/>
              <a:ext cx="1705126" cy="1202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535"/>
            <a:stretch/>
          </p:blipFill>
          <p:spPr>
            <a:xfrm>
              <a:off x="6300192" y="4538501"/>
              <a:ext cx="1555299" cy="1375897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/>
        </p:nvSpPr>
        <p:spPr>
          <a:xfrm>
            <a:off x="251520" y="-171400"/>
            <a:ext cx="8535987" cy="441659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fr-FR" sz="1100" b="1" dirty="0">
              <a:solidFill>
                <a:schemeClr val="accent6">
                  <a:lumMod val="50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fr-FR" sz="3200" b="1" i="1" dirty="0">
                <a:solidFill>
                  <a:schemeClr val="accent1"/>
                </a:solidFill>
                <a:latin typeface="+mn-lt"/>
                <a:cs typeface="+mn-cs"/>
              </a:rPr>
              <a:t>    </a:t>
            </a:r>
            <a:r>
              <a:rPr lang="fr-FR" sz="4400" b="1" i="1" dirty="0" smtClean="0">
                <a:solidFill>
                  <a:schemeClr val="accent1"/>
                </a:solidFill>
                <a:latin typeface="+mn-lt"/>
                <a:cs typeface="+mn-cs"/>
              </a:rPr>
              <a:t>L’organisation du travail :</a:t>
            </a:r>
            <a:endParaRPr lang="fr-FR" sz="4400" b="1" i="1" dirty="0">
              <a:solidFill>
                <a:schemeClr val="accent1"/>
              </a:solidFill>
              <a:latin typeface="+mn-lt"/>
              <a:cs typeface="+mn-cs"/>
            </a:endParaRP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fr-FR" sz="4400" b="1" i="1" dirty="0" smtClean="0">
                <a:solidFill>
                  <a:schemeClr val="accent1"/>
                </a:solidFill>
                <a:latin typeface="+mn-lt"/>
                <a:cs typeface="+mn-cs"/>
              </a:rPr>
              <a:t>Prendre le temps d’y réfléchir</a:t>
            </a:r>
            <a:endParaRPr lang="fr-FR" sz="4400" b="1" i="1" dirty="0">
              <a:solidFill>
                <a:schemeClr val="accent1"/>
              </a:solidFill>
              <a:latin typeface="+mn-lt"/>
              <a:cs typeface="+mn-cs"/>
            </a:endParaRP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fr-FR" sz="1400" b="1" dirty="0" smtClean="0">
              <a:solidFill>
                <a:srgbClr val="71685A"/>
              </a:solidFill>
              <a:latin typeface="+mn-lt"/>
              <a:cs typeface="+mn-cs"/>
            </a:endParaRP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fr-FR" sz="2400" b="1" dirty="0" smtClean="0">
                <a:solidFill>
                  <a:srgbClr val="71685A"/>
                </a:solidFill>
              </a:rPr>
              <a:t>Amélie TURLOT </a:t>
            </a:r>
            <a:r>
              <a:rPr lang="fr-FR" sz="2400" dirty="0" smtClean="0">
                <a:solidFill>
                  <a:srgbClr val="71685A"/>
                </a:solidFill>
              </a:rPr>
              <a:t>– CRA-W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fr-FR" sz="2400" b="1" dirty="0" smtClean="0">
                <a:solidFill>
                  <a:srgbClr val="71685A"/>
                </a:solidFill>
              </a:rPr>
              <a:t>Anne VERBOIS </a:t>
            </a:r>
            <a:r>
              <a:rPr lang="fr-FR" sz="2400" dirty="0" smtClean="0">
                <a:solidFill>
                  <a:srgbClr val="71685A"/>
                </a:solidFill>
              </a:rPr>
              <a:t>– Accueil Champêtre en Wallonie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fr-FR" sz="2400" b="1" dirty="0" smtClean="0">
                <a:solidFill>
                  <a:srgbClr val="71685A"/>
                </a:solidFill>
              </a:rPr>
              <a:t>Maryvonne CARLIER </a:t>
            </a:r>
            <a:r>
              <a:rPr lang="fr-FR" sz="2400" dirty="0" smtClean="0">
                <a:solidFill>
                  <a:srgbClr val="71685A"/>
                </a:solidFill>
              </a:rPr>
              <a:t>-</a:t>
            </a:r>
            <a:r>
              <a:rPr lang="fr-FR" sz="2400" b="1" dirty="0" smtClean="0">
                <a:solidFill>
                  <a:srgbClr val="71685A"/>
                </a:solidFill>
              </a:rPr>
              <a:t> </a:t>
            </a:r>
            <a:r>
              <a:rPr lang="fr-FR" sz="2400" dirty="0" smtClean="0">
                <a:solidFill>
                  <a:srgbClr val="71685A"/>
                </a:solidFill>
              </a:rPr>
              <a:t>DiversiFerm-Pôle Economique</a:t>
            </a:r>
            <a:endParaRPr lang="fr-FR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4723689"/>
            <a:ext cx="1261263" cy="126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286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fr-BE" sz="2400" dirty="0">
                <a:sym typeface="Wingdings" panose="05000000000000000000" pitchFamily="2" charset="2"/>
              </a:rPr>
              <a:t>C</a:t>
            </a:r>
            <a:r>
              <a:rPr lang="fr-BE" sz="2400" dirty="0" smtClean="0">
                <a:sym typeface="Wingdings" panose="05000000000000000000" pitchFamily="2" charset="2"/>
              </a:rPr>
              <a:t>ela peut prendre différentes formes :</a:t>
            </a:r>
          </a:p>
          <a:p>
            <a:pPr lvl="1">
              <a:defRPr/>
            </a:pPr>
            <a:r>
              <a:rPr lang="fr-BE" sz="1800" dirty="0">
                <a:sym typeface="Wingdings" panose="05000000000000000000" pitchFamily="2" charset="2"/>
              </a:rPr>
              <a:t>Réduire la pénibilité de certaines tâches, </a:t>
            </a:r>
            <a:endParaRPr lang="fr-BE" sz="1800" dirty="0" smtClean="0">
              <a:sym typeface="Wingdings" panose="05000000000000000000" pitchFamily="2" charset="2"/>
            </a:endParaRPr>
          </a:p>
          <a:p>
            <a:pPr lvl="1">
              <a:defRPr/>
            </a:pPr>
            <a:r>
              <a:rPr lang="fr-BE" sz="1800" dirty="0" smtClean="0">
                <a:sym typeface="Wingdings" panose="05000000000000000000" pitchFamily="2" charset="2"/>
              </a:rPr>
              <a:t>Repenser son organisation au quotidien,</a:t>
            </a:r>
            <a:endParaRPr lang="fr-BE" sz="1800" dirty="0">
              <a:sym typeface="Wingdings" panose="05000000000000000000" pitchFamily="2" charset="2"/>
            </a:endParaRPr>
          </a:p>
          <a:p>
            <a:pPr lvl="1">
              <a:defRPr/>
            </a:pPr>
            <a:r>
              <a:rPr lang="fr-BE" sz="1800" dirty="0" smtClean="0">
                <a:sym typeface="Wingdings" panose="05000000000000000000" pitchFamily="2" charset="2"/>
              </a:rPr>
              <a:t>Réduire le stress,</a:t>
            </a:r>
          </a:p>
          <a:p>
            <a:pPr lvl="1">
              <a:defRPr/>
            </a:pPr>
            <a:r>
              <a:rPr lang="fr-BE" sz="1800" dirty="0" smtClean="0">
                <a:sym typeface="Wingdings" panose="05000000000000000000" pitchFamily="2" charset="2"/>
              </a:rPr>
              <a:t>Prendre du temps pour soi et sa famille…</a:t>
            </a:r>
            <a:endParaRPr lang="fr-BE" sz="1800" dirty="0">
              <a:sym typeface="Wingdings" panose="05000000000000000000" pitchFamily="2" charset="2"/>
            </a:endParaRPr>
          </a:p>
          <a:p>
            <a:pPr marL="457200" lvl="1" indent="0">
              <a:buFontTx/>
              <a:buNone/>
              <a:defRPr/>
            </a:pPr>
            <a:endParaRPr lang="fr-BE" sz="1800" dirty="0" smtClean="0">
              <a:sym typeface="Wingdings" panose="05000000000000000000" pitchFamily="2" charset="2"/>
            </a:endParaRPr>
          </a:p>
          <a:p>
            <a:pPr>
              <a:defRPr/>
            </a:pPr>
            <a:r>
              <a:rPr lang="fr-BE" sz="2400" dirty="0"/>
              <a:t>Différentes solutions </a:t>
            </a:r>
            <a:r>
              <a:rPr lang="fr-BE" sz="2400" dirty="0" smtClean="0"/>
              <a:t>existent…</a:t>
            </a:r>
            <a:endParaRPr lang="fr-BE" sz="2400" dirty="0"/>
          </a:p>
        </p:txBody>
      </p:sp>
      <p:sp>
        <p:nvSpPr>
          <p:cNvPr id="4" name="Text Box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55576" y="188640"/>
            <a:ext cx="559030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fr-FR" sz="3200" dirty="0" smtClean="0">
                <a:solidFill>
                  <a:srgbClr val="7168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Comment améliorer ses conditions de travail?</a:t>
            </a:r>
            <a:endParaRPr lang="fr-FR" sz="3200" dirty="0">
              <a:solidFill>
                <a:srgbClr val="7168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pSp>
        <p:nvGrpSpPr>
          <p:cNvPr id="6" name="Groupe 5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5016500" y="3752850"/>
            <a:ext cx="2939876" cy="2340446"/>
            <a:chOff x="-92420" y="0"/>
            <a:chExt cx="4743818" cy="3480949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517" r="6465" b="18826"/>
            <a:stretch/>
          </p:blipFill>
          <p:spPr>
            <a:xfrm>
              <a:off x="59167" y="0"/>
              <a:ext cx="4475181" cy="2286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3319" name="Image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44" y="2603359"/>
              <a:ext cx="779930" cy="68848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9" name="Zone de texte 142"/>
            <p:cNvSpPr txBox="1"/>
            <p:nvPr/>
          </p:nvSpPr>
          <p:spPr>
            <a:xfrm>
              <a:off x="3546614" y="2362344"/>
              <a:ext cx="1104784" cy="45558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 eaLnBrk="1" hangingPunct="1">
                <a:lnSpc>
                  <a:spcPct val="115000"/>
                </a:lnSpc>
                <a:spcAft>
                  <a:spcPts val="0"/>
                </a:spcAft>
                <a:defRPr/>
              </a:pPr>
              <a:r>
                <a:rPr lang="fr-BE" sz="500" b="1">
                  <a:ln w="5271" cap="flat" cmpd="sng" algn="ctr">
                    <a:solidFill>
                      <a:srgbClr val="000000"/>
                    </a:solidFill>
                    <a:prstDash val="solid"/>
                    <a:round/>
                  </a:ln>
                  <a:solidFill>
                    <a:srgbClr val="000000"/>
                  </a:solidFill>
                  <a:latin typeface="Tempus Sans ITC"/>
                  <a:ea typeface="Calibri"/>
                </a:rPr>
                <a:t>Gwenaëlle Martin</a:t>
              </a:r>
              <a:endParaRPr lang="fr-BE" sz="1200">
                <a:ea typeface="Times New Roman"/>
              </a:endParaRPr>
            </a:p>
          </p:txBody>
        </p:sp>
        <p:pic>
          <p:nvPicPr>
            <p:cNvPr id="13321" name="Image 1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066" y="2872290"/>
              <a:ext cx="731521" cy="41954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13322" name="Image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2903" y="2764715"/>
              <a:ext cx="726142" cy="5271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Zone de texte 9"/>
            <p:cNvSpPr txBox="1"/>
            <p:nvPr/>
          </p:nvSpPr>
          <p:spPr>
            <a:xfrm>
              <a:off x="613182" y="2533143"/>
              <a:ext cx="1092086" cy="41379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 eaLnBrk="1" hangingPunct="1">
                <a:lnSpc>
                  <a:spcPct val="115000"/>
                </a:lnSpc>
                <a:spcAft>
                  <a:spcPts val="0"/>
                </a:spcAft>
                <a:defRPr/>
              </a:pPr>
              <a:r>
                <a:rPr lang="fr-BE" sz="500" b="1">
                  <a:ln w="5271" cap="flat" cmpd="sng" algn="ctr">
                    <a:solidFill>
                      <a:srgbClr val="000000"/>
                    </a:solidFill>
                    <a:prstDash val="solid"/>
                    <a:round/>
                  </a:ln>
                  <a:solidFill>
                    <a:srgbClr val="000000"/>
                  </a:solidFill>
                  <a:latin typeface="Tempus Sans ITC"/>
                  <a:ea typeface="Calibri"/>
                </a:rPr>
                <a:t>André Ledur</a:t>
              </a:r>
              <a:endParaRPr lang="fr-BE" sz="1200">
                <a:ea typeface="Times New Roman"/>
              </a:endParaRPr>
            </a:p>
            <a:p>
              <a:pPr algn="ctr" eaLnBrk="1" hangingPunct="1">
                <a:lnSpc>
                  <a:spcPct val="115000"/>
                </a:lnSpc>
                <a:spcAft>
                  <a:spcPts val="0"/>
                </a:spcAft>
                <a:defRPr/>
              </a:pPr>
              <a:r>
                <a:rPr lang="fr-BE" sz="500" b="1">
                  <a:ln w="5271" cap="flat" cmpd="sng" algn="ctr">
                    <a:solidFill>
                      <a:srgbClr val="000000"/>
                    </a:solidFill>
                    <a:prstDash val="solid"/>
                    <a:round/>
                  </a:ln>
                  <a:solidFill>
                    <a:srgbClr val="000000"/>
                  </a:solidFill>
                  <a:latin typeface="Tempus Sans ITC"/>
                  <a:ea typeface="Calibri"/>
                </a:rPr>
                <a:t> </a:t>
              </a:r>
              <a:endParaRPr lang="fr-BE" sz="1200">
                <a:ea typeface="Times New Roman"/>
              </a:endParaRPr>
            </a:p>
          </p:txBody>
        </p:sp>
        <p:sp>
          <p:nvSpPr>
            <p:cNvPr id="13" name="Zone de texte 10"/>
            <p:cNvSpPr txBox="1"/>
            <p:nvPr/>
          </p:nvSpPr>
          <p:spPr>
            <a:xfrm>
              <a:off x="2721685" y="2307515"/>
              <a:ext cx="1081292" cy="29166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 eaLnBrk="1" hangingPunct="1">
                <a:lnSpc>
                  <a:spcPct val="115000"/>
                </a:lnSpc>
                <a:spcAft>
                  <a:spcPts val="0"/>
                </a:spcAft>
                <a:defRPr/>
              </a:pPr>
              <a:r>
                <a:rPr lang="fr-BE" sz="500" b="1">
                  <a:ln w="5271" cap="flat" cmpd="sng" algn="ctr">
                    <a:solidFill>
                      <a:srgbClr val="000000"/>
                    </a:solidFill>
                    <a:prstDash val="solid"/>
                    <a:round/>
                  </a:ln>
                  <a:solidFill>
                    <a:srgbClr val="000000"/>
                  </a:solidFill>
                  <a:latin typeface="Tempus Sans ITC"/>
                  <a:ea typeface="Calibri"/>
                </a:rPr>
                <a:t>Kevin Dupuis</a:t>
              </a:r>
              <a:endParaRPr lang="fr-BE" sz="1200">
                <a:ea typeface="Times New Roman"/>
              </a:endParaRPr>
            </a:p>
          </p:txBody>
        </p:sp>
        <p:sp>
          <p:nvSpPr>
            <p:cNvPr id="14" name="Zone de texte 11"/>
            <p:cNvSpPr txBox="1"/>
            <p:nvPr/>
          </p:nvSpPr>
          <p:spPr>
            <a:xfrm>
              <a:off x="-92420" y="2307439"/>
              <a:ext cx="1135896" cy="489456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 eaLnBrk="1" hangingPunct="1">
                <a:lnSpc>
                  <a:spcPct val="115000"/>
                </a:lnSpc>
                <a:spcAft>
                  <a:spcPts val="0"/>
                </a:spcAft>
                <a:defRPr/>
              </a:pPr>
              <a:r>
                <a:rPr lang="fr-BE" sz="500" b="1">
                  <a:ln w="5271" cap="flat" cmpd="sng" algn="ctr">
                    <a:solidFill>
                      <a:srgbClr val="000000"/>
                    </a:solidFill>
                    <a:prstDash val="solid"/>
                    <a:round/>
                  </a:ln>
                  <a:solidFill>
                    <a:srgbClr val="000000"/>
                  </a:solidFill>
                  <a:latin typeface="Tempus Sans ITC"/>
                  <a:ea typeface="Calibri"/>
                </a:rPr>
                <a:t>Delphine Pesser</a:t>
              </a:r>
              <a:endParaRPr lang="fr-BE" sz="1200">
                <a:ea typeface="Times New Roman"/>
              </a:endParaRPr>
            </a:p>
          </p:txBody>
        </p:sp>
        <p:sp>
          <p:nvSpPr>
            <p:cNvPr id="15" name="Zone de texte 12"/>
            <p:cNvSpPr txBox="1"/>
            <p:nvPr/>
          </p:nvSpPr>
          <p:spPr>
            <a:xfrm>
              <a:off x="1334439" y="2286006"/>
              <a:ext cx="1109865" cy="29553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 eaLnBrk="1" hangingPunct="1">
                <a:lnSpc>
                  <a:spcPct val="115000"/>
                </a:lnSpc>
                <a:spcAft>
                  <a:spcPts val="0"/>
                </a:spcAft>
                <a:defRPr/>
              </a:pPr>
              <a:r>
                <a:rPr lang="fr-BE" sz="500" b="1">
                  <a:ln w="5271" cap="flat" cmpd="sng" algn="ctr">
                    <a:solidFill>
                      <a:srgbClr val="000000"/>
                    </a:solidFill>
                    <a:prstDash val="solid"/>
                    <a:round/>
                  </a:ln>
                  <a:solidFill>
                    <a:srgbClr val="000000"/>
                  </a:solidFill>
                  <a:latin typeface="Tempus Sans ITC"/>
                  <a:ea typeface="Calibri"/>
                </a:rPr>
                <a:t>Amélie Turlot</a:t>
              </a:r>
              <a:endParaRPr lang="fr-BE" sz="1200">
                <a:ea typeface="Times New Roman"/>
              </a:endParaRPr>
            </a:p>
            <a:p>
              <a:pPr algn="ctr" eaLnBrk="1" hangingPunct="1">
                <a:lnSpc>
                  <a:spcPct val="115000"/>
                </a:lnSpc>
                <a:spcAft>
                  <a:spcPts val="0"/>
                </a:spcAft>
                <a:defRPr/>
              </a:pPr>
              <a:r>
                <a:rPr lang="fr-BE" sz="500" b="1">
                  <a:ln w="5271" cap="flat" cmpd="sng" algn="ctr">
                    <a:solidFill>
                      <a:srgbClr val="000000"/>
                    </a:solidFill>
                    <a:prstDash val="solid"/>
                    <a:round/>
                  </a:ln>
                  <a:solidFill>
                    <a:srgbClr val="000000"/>
                  </a:solidFill>
                  <a:latin typeface="Tempus Sans ITC"/>
                  <a:ea typeface="Calibri"/>
                </a:rPr>
                <a:t> </a:t>
              </a:r>
              <a:endParaRPr lang="fr-BE" sz="1200">
                <a:ea typeface="Times New Roman"/>
              </a:endParaRPr>
            </a:p>
          </p:txBody>
        </p:sp>
        <p:pic>
          <p:nvPicPr>
            <p:cNvPr id="13327" name="Image 1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2583" y="2533420"/>
              <a:ext cx="575535" cy="5701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8" name="Image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2309" y="2603351"/>
              <a:ext cx="726143" cy="4195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13329" name="Image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5622" y="2947598"/>
              <a:ext cx="466050" cy="5333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Zone de texte 147"/>
            <p:cNvSpPr txBox="1"/>
            <p:nvPr/>
          </p:nvSpPr>
          <p:spPr>
            <a:xfrm>
              <a:off x="1930215" y="2461877"/>
              <a:ext cx="1069862" cy="485388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 eaLnBrk="1" hangingPunct="1">
                <a:lnSpc>
                  <a:spcPct val="115000"/>
                </a:lnSpc>
                <a:spcAft>
                  <a:spcPts val="0"/>
                </a:spcAft>
                <a:defRPr/>
              </a:pPr>
              <a:r>
                <a:rPr lang="fr-BE" sz="500" b="1">
                  <a:ln w="5271" cap="flat" cmpd="sng" algn="ctr">
                    <a:solidFill>
                      <a:srgbClr val="000000"/>
                    </a:solidFill>
                    <a:prstDash val="solid"/>
                    <a:round/>
                  </a:ln>
                  <a:solidFill>
                    <a:srgbClr val="000000"/>
                  </a:solidFill>
                  <a:latin typeface="Tempus Sans ITC"/>
                  <a:ea typeface="Calibri"/>
                </a:rPr>
                <a:t>Samuel Coibion</a:t>
              </a:r>
              <a:endParaRPr lang="fr-BE" sz="1200">
                <a:ea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1405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55576" y="116632"/>
            <a:ext cx="5451549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fr-FR" altLang="fr-FR" sz="3200" dirty="0">
                <a:solidFill>
                  <a:srgbClr val="7168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L</a:t>
            </a:r>
            <a:r>
              <a:rPr lang="fr-FR" altLang="fr-FR" sz="3200" dirty="0" smtClean="0">
                <a:solidFill>
                  <a:srgbClr val="7168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es </a:t>
            </a:r>
            <a:r>
              <a:rPr lang="fr-FR" altLang="fr-FR" sz="3200" dirty="0">
                <a:solidFill>
                  <a:srgbClr val="7168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solutions pour alléger la contrainte travail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fr-FR" sz="3200" dirty="0">
              <a:solidFill>
                <a:srgbClr val="7168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0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451100" y="1635968"/>
            <a:ext cx="383222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BE" altLang="fr-FR"/>
          </a:p>
        </p:txBody>
      </p:sp>
      <p:sp>
        <p:nvSpPr>
          <p:cNvPr id="21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886075" y="5550743"/>
            <a:ext cx="30956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BE" altLang="fr-FR"/>
          </a:p>
        </p:txBody>
      </p:sp>
      <p:sp>
        <p:nvSpPr>
          <p:cNvPr id="22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934075" y="4471243"/>
            <a:ext cx="231933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BE" altLang="fr-FR"/>
          </a:p>
        </p:txBody>
      </p:sp>
      <p:sp>
        <p:nvSpPr>
          <p:cNvPr id="23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207125" y="5412631"/>
            <a:ext cx="2065338" cy="21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BE" altLang="fr-FR"/>
          </a:p>
        </p:txBody>
      </p:sp>
      <p:sp>
        <p:nvSpPr>
          <p:cNvPr id="24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451100" y="1635968"/>
            <a:ext cx="383222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BE" altLang="fr-FR"/>
          </a:p>
        </p:txBody>
      </p:sp>
      <p:sp>
        <p:nvSpPr>
          <p:cNvPr id="25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886075" y="5550743"/>
            <a:ext cx="30956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BE" altLang="fr-FR"/>
          </a:p>
        </p:txBody>
      </p:sp>
      <p:sp>
        <p:nvSpPr>
          <p:cNvPr id="26" name="Rectangle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934075" y="4471243"/>
            <a:ext cx="231933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BE" altLang="fr-FR"/>
          </a:p>
        </p:txBody>
      </p:sp>
      <p:sp>
        <p:nvSpPr>
          <p:cNvPr id="27" name="Rectangle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207125" y="5412631"/>
            <a:ext cx="2065338" cy="21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BE" altLang="fr-FR"/>
          </a:p>
        </p:txBody>
      </p:sp>
      <p:grpSp>
        <p:nvGrpSpPr>
          <p:cNvPr id="28" name="Group 11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3705225" y="1635968"/>
            <a:ext cx="1768475" cy="4235450"/>
            <a:chOff x="2456" y="960"/>
            <a:chExt cx="1114" cy="2668"/>
          </a:xfrm>
        </p:grpSpPr>
        <p:sp>
          <p:nvSpPr>
            <p:cNvPr id="29" name="Rectangle 12"/>
            <p:cNvSpPr>
              <a:spLocks noChangeArrowheads="1"/>
            </p:cNvSpPr>
            <p:nvPr/>
          </p:nvSpPr>
          <p:spPr bwMode="auto">
            <a:xfrm>
              <a:off x="2456" y="960"/>
              <a:ext cx="1101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fr-FR" altLang="fr-FR" sz="1400">
                  <a:latin typeface="Comic Sans MS" pitchFamily="66" charset="0"/>
                </a:rPr>
                <a:t>Recourir à une force </a:t>
              </a:r>
            </a:p>
            <a:p>
              <a:pPr algn="ctr" eaLnBrk="1" hangingPunct="1"/>
              <a:r>
                <a:rPr lang="fr-FR" altLang="fr-FR" sz="1400">
                  <a:latin typeface="Comic Sans MS" pitchFamily="66" charset="0"/>
                </a:rPr>
                <a:t>de travail Extérieure</a:t>
              </a:r>
            </a:p>
          </p:txBody>
        </p:sp>
        <p:sp>
          <p:nvSpPr>
            <p:cNvPr id="30" name="Rectangle 13"/>
            <p:cNvSpPr>
              <a:spLocks noChangeArrowheads="1"/>
            </p:cNvSpPr>
            <p:nvPr/>
          </p:nvSpPr>
          <p:spPr bwMode="auto">
            <a:xfrm>
              <a:off x="2460" y="3360"/>
              <a:ext cx="1110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fr-FR" altLang="fr-FR" sz="1400">
                  <a:latin typeface="Comic Sans MS" pitchFamily="66" charset="0"/>
                </a:rPr>
                <a:t>Diminuer le besoin </a:t>
              </a:r>
            </a:p>
            <a:p>
              <a:pPr algn="ctr" eaLnBrk="1" hangingPunct="1"/>
              <a:r>
                <a:rPr lang="fr-FR" altLang="fr-FR" sz="1400">
                  <a:latin typeface="Comic Sans MS" pitchFamily="66" charset="0"/>
                </a:rPr>
                <a:t>en travail du système</a:t>
              </a:r>
            </a:p>
          </p:txBody>
        </p:sp>
        <p:sp>
          <p:nvSpPr>
            <p:cNvPr id="31" name="Line 14"/>
            <p:cNvSpPr>
              <a:spLocks noChangeShapeType="1"/>
            </p:cNvSpPr>
            <p:nvPr/>
          </p:nvSpPr>
          <p:spPr bwMode="auto">
            <a:xfrm>
              <a:off x="2928" y="1344"/>
              <a:ext cx="0" cy="1920"/>
            </a:xfrm>
            <a:prstGeom prst="line">
              <a:avLst/>
            </a:prstGeom>
            <a:noFill/>
            <a:ln w="28575">
              <a:solidFill>
                <a:srgbClr val="990099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fr-BE"/>
            </a:p>
          </p:txBody>
        </p:sp>
      </p:grpSp>
      <p:grpSp>
        <p:nvGrpSpPr>
          <p:cNvPr id="32" name="Group 15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796925" y="3388568"/>
            <a:ext cx="7688263" cy="638175"/>
            <a:chOff x="624" y="2064"/>
            <a:chExt cx="4843" cy="402"/>
          </a:xfrm>
        </p:grpSpPr>
        <p:sp>
          <p:nvSpPr>
            <p:cNvPr id="33" name="Rectangle 16"/>
            <p:cNvSpPr>
              <a:spLocks noChangeArrowheads="1"/>
            </p:cNvSpPr>
            <p:nvPr/>
          </p:nvSpPr>
          <p:spPr bwMode="auto">
            <a:xfrm>
              <a:off x="624" y="2064"/>
              <a:ext cx="570" cy="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2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0099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fr-FR" altLang="fr-FR" sz="1400">
                  <a:latin typeface="Comic Sans MS" pitchFamily="66" charset="0"/>
                </a:rPr>
                <a:t>Réduire </a:t>
              </a:r>
              <a:br>
                <a:rPr lang="fr-FR" altLang="fr-FR" sz="1400">
                  <a:latin typeface="Comic Sans MS" pitchFamily="66" charset="0"/>
                </a:rPr>
              </a:br>
              <a:r>
                <a:rPr lang="fr-FR" altLang="fr-FR" sz="1400">
                  <a:latin typeface="Comic Sans MS" pitchFamily="66" charset="0"/>
                </a:rPr>
                <a:t>le travail </a:t>
              </a:r>
            </a:p>
            <a:p>
              <a:pPr eaLnBrk="1" hangingPunct="1"/>
              <a:r>
                <a:rPr lang="fr-FR" altLang="fr-FR" sz="1400">
                  <a:latin typeface="Comic Sans MS" pitchFamily="66" charset="0"/>
                </a:rPr>
                <a:t>d’astreinte</a:t>
              </a:r>
            </a:p>
          </p:txBody>
        </p:sp>
        <p:sp>
          <p:nvSpPr>
            <p:cNvPr id="34" name="Rectangle 17"/>
            <p:cNvSpPr>
              <a:spLocks noChangeArrowheads="1"/>
            </p:cNvSpPr>
            <p:nvPr/>
          </p:nvSpPr>
          <p:spPr bwMode="auto">
            <a:xfrm>
              <a:off x="4908" y="2064"/>
              <a:ext cx="559" cy="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/>
              <a:r>
                <a:rPr lang="fr-FR" altLang="fr-FR" sz="1400">
                  <a:latin typeface="Comic Sans MS" pitchFamily="66" charset="0"/>
                </a:rPr>
                <a:t>Réduire le </a:t>
              </a:r>
              <a:br>
                <a:rPr lang="fr-FR" altLang="fr-FR" sz="1400">
                  <a:latin typeface="Comic Sans MS" pitchFamily="66" charset="0"/>
                </a:rPr>
              </a:br>
              <a:r>
                <a:rPr lang="fr-FR" altLang="fr-FR" sz="1400">
                  <a:latin typeface="Comic Sans MS" pitchFamily="66" charset="0"/>
                </a:rPr>
                <a:t>travail </a:t>
              </a:r>
            </a:p>
            <a:p>
              <a:pPr algn="r" eaLnBrk="1" hangingPunct="1"/>
              <a:r>
                <a:rPr lang="fr-FR" altLang="fr-FR" sz="1400">
                  <a:latin typeface="Comic Sans MS" pitchFamily="66" charset="0"/>
                </a:rPr>
                <a:t>de saison</a:t>
              </a:r>
            </a:p>
          </p:txBody>
        </p:sp>
        <p:sp>
          <p:nvSpPr>
            <p:cNvPr id="35" name="Line 18"/>
            <p:cNvSpPr>
              <a:spLocks noChangeShapeType="1"/>
            </p:cNvSpPr>
            <p:nvPr/>
          </p:nvSpPr>
          <p:spPr bwMode="auto">
            <a:xfrm>
              <a:off x="1392" y="2256"/>
              <a:ext cx="3360" cy="0"/>
            </a:xfrm>
            <a:prstGeom prst="line">
              <a:avLst/>
            </a:prstGeom>
            <a:noFill/>
            <a:ln w="28575">
              <a:solidFill>
                <a:srgbClr val="990099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fr-BE"/>
            </a:p>
          </p:txBody>
        </p:sp>
      </p:grpSp>
      <p:grpSp>
        <p:nvGrpSpPr>
          <p:cNvPr id="36" name="Group 19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1735138" y="2302718"/>
            <a:ext cx="5978525" cy="1219200"/>
            <a:chOff x="1167" y="1572"/>
            <a:chExt cx="3766" cy="768"/>
          </a:xfrm>
        </p:grpSpPr>
        <p:sp>
          <p:nvSpPr>
            <p:cNvPr id="37" name="Text Box 20"/>
            <p:cNvSpPr txBox="1">
              <a:spLocks noChangeArrowheads="1"/>
            </p:cNvSpPr>
            <p:nvPr/>
          </p:nvSpPr>
          <p:spPr bwMode="auto">
            <a:xfrm>
              <a:off x="2511" y="1716"/>
              <a:ext cx="85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fr-FR" altLang="fr-FR" sz="1400">
                  <a:solidFill>
                    <a:srgbClr val="FFC000"/>
                  </a:solidFill>
                  <a:latin typeface="Comic Sans MS" pitchFamily="66" charset="0"/>
                </a:rPr>
                <a:t>Regroupement</a:t>
              </a:r>
            </a:p>
          </p:txBody>
        </p:sp>
        <p:sp>
          <p:nvSpPr>
            <p:cNvPr id="38" name="Text Box 21"/>
            <p:cNvSpPr txBox="1">
              <a:spLocks noChangeArrowheads="1"/>
            </p:cNvSpPr>
            <p:nvPr/>
          </p:nvSpPr>
          <p:spPr bwMode="auto">
            <a:xfrm>
              <a:off x="3938" y="1812"/>
              <a:ext cx="995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fr-FR" altLang="fr-FR" sz="1400">
                  <a:solidFill>
                    <a:srgbClr val="FFC000"/>
                  </a:solidFill>
                  <a:latin typeface="Comic Sans MS" pitchFamily="66" charset="0"/>
                </a:rPr>
                <a:t>Entrepreneur</a:t>
              </a:r>
            </a:p>
            <a:p>
              <a:pPr algn="ctr" eaLnBrk="1" hangingPunct="1"/>
              <a:r>
                <a:rPr lang="fr-FR" altLang="fr-FR" sz="1400">
                  <a:solidFill>
                    <a:srgbClr val="FFC000"/>
                  </a:solidFill>
                  <a:latin typeface="Comic Sans MS" pitchFamily="66" charset="0"/>
                </a:rPr>
                <a:t>Pour les cultures</a:t>
              </a:r>
            </a:p>
          </p:txBody>
        </p:sp>
        <p:sp>
          <p:nvSpPr>
            <p:cNvPr id="39" name="Text Box 22"/>
            <p:cNvSpPr txBox="1">
              <a:spLocks noChangeArrowheads="1"/>
            </p:cNvSpPr>
            <p:nvPr/>
          </p:nvSpPr>
          <p:spPr bwMode="auto">
            <a:xfrm>
              <a:off x="1167" y="1908"/>
              <a:ext cx="143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fr-FR" altLang="fr-FR" sz="1400">
                  <a:solidFill>
                    <a:srgbClr val="FFC000"/>
                  </a:solidFill>
                  <a:latin typeface="Comic Sans MS" pitchFamily="66" charset="0"/>
                </a:rPr>
                <a:t>Service de remplacement</a:t>
              </a:r>
            </a:p>
          </p:txBody>
        </p:sp>
        <p:sp>
          <p:nvSpPr>
            <p:cNvPr id="40" name="Text Box 23"/>
            <p:cNvSpPr txBox="1">
              <a:spLocks noChangeArrowheads="1"/>
            </p:cNvSpPr>
            <p:nvPr/>
          </p:nvSpPr>
          <p:spPr bwMode="auto">
            <a:xfrm>
              <a:off x="2825" y="2148"/>
              <a:ext cx="141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fr-FR" altLang="fr-FR" sz="1400">
                  <a:solidFill>
                    <a:srgbClr val="FFC000"/>
                  </a:solidFill>
                  <a:latin typeface="Comic Sans MS" pitchFamily="66" charset="0"/>
                </a:rPr>
                <a:t>Entraide / banques de W</a:t>
              </a:r>
            </a:p>
          </p:txBody>
        </p:sp>
        <p:sp>
          <p:nvSpPr>
            <p:cNvPr id="41" name="Text Box 24"/>
            <p:cNvSpPr txBox="1">
              <a:spLocks noChangeArrowheads="1"/>
            </p:cNvSpPr>
            <p:nvPr/>
          </p:nvSpPr>
          <p:spPr bwMode="auto">
            <a:xfrm>
              <a:off x="2132" y="1572"/>
              <a:ext cx="176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fr-FR" altLang="fr-FR" sz="1400">
                  <a:solidFill>
                    <a:srgbClr val="FFC000"/>
                  </a:solidFill>
                  <a:latin typeface="Comic Sans MS" pitchFamily="66" charset="0"/>
                </a:rPr>
                <a:t>Salarié seul    ou en groupement</a:t>
              </a:r>
            </a:p>
          </p:txBody>
        </p:sp>
      </p:grpSp>
      <p:grpSp>
        <p:nvGrpSpPr>
          <p:cNvPr id="42" name="Group 25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684213" y="3217118"/>
            <a:ext cx="7089775" cy="2886075"/>
            <a:chOff x="505" y="2148"/>
            <a:chExt cx="4466" cy="1818"/>
          </a:xfrm>
        </p:grpSpPr>
        <p:sp>
          <p:nvSpPr>
            <p:cNvPr id="43" name="Text Box 26"/>
            <p:cNvSpPr txBox="1">
              <a:spLocks noChangeArrowheads="1"/>
            </p:cNvSpPr>
            <p:nvPr/>
          </p:nvSpPr>
          <p:spPr bwMode="auto">
            <a:xfrm>
              <a:off x="1587" y="2148"/>
              <a:ext cx="1149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fr-FR" altLang="fr-FR" sz="1400">
                  <a:solidFill>
                    <a:srgbClr val="92D050"/>
                  </a:solidFill>
                  <a:latin typeface="Comic Sans MS" pitchFamily="66" charset="0"/>
                </a:rPr>
                <a:t>Mise en pension</a:t>
              </a:r>
            </a:p>
            <a:p>
              <a:pPr algn="ctr" eaLnBrk="1" hangingPunct="1"/>
              <a:r>
                <a:rPr lang="fr-FR" altLang="fr-FR" sz="1400">
                  <a:solidFill>
                    <a:srgbClr val="92D050"/>
                  </a:solidFill>
                  <a:latin typeface="Comic Sans MS" pitchFamily="66" charset="0"/>
                </a:rPr>
                <a:t>des génisses/estive</a:t>
              </a:r>
            </a:p>
          </p:txBody>
        </p:sp>
        <p:sp>
          <p:nvSpPr>
            <p:cNvPr id="44" name="Text Box 27"/>
            <p:cNvSpPr txBox="1">
              <a:spLocks noChangeArrowheads="1"/>
            </p:cNvSpPr>
            <p:nvPr/>
          </p:nvSpPr>
          <p:spPr bwMode="auto">
            <a:xfrm>
              <a:off x="3913" y="2820"/>
              <a:ext cx="1019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fr-FR" altLang="fr-FR" sz="1400">
                  <a:solidFill>
                    <a:srgbClr val="92D050"/>
                  </a:solidFill>
                  <a:latin typeface="Comic Sans MS" pitchFamily="66" charset="0"/>
                </a:rPr>
                <a:t>Simplification</a:t>
              </a:r>
            </a:p>
            <a:p>
              <a:pPr algn="ctr" eaLnBrk="1" hangingPunct="1"/>
              <a:r>
                <a:rPr lang="fr-FR" altLang="fr-FR" sz="1400">
                  <a:solidFill>
                    <a:srgbClr val="92D050"/>
                  </a:solidFill>
                  <a:latin typeface="Comic Sans MS" pitchFamily="66" charset="0"/>
                </a:rPr>
                <a:t>façons culturales</a:t>
              </a:r>
            </a:p>
          </p:txBody>
        </p:sp>
        <p:sp>
          <p:nvSpPr>
            <p:cNvPr id="45" name="Text Box 28"/>
            <p:cNvSpPr txBox="1">
              <a:spLocks noChangeArrowheads="1"/>
            </p:cNvSpPr>
            <p:nvPr/>
          </p:nvSpPr>
          <p:spPr bwMode="auto">
            <a:xfrm>
              <a:off x="3888" y="3444"/>
              <a:ext cx="108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fr-FR" altLang="fr-FR" sz="1400">
                  <a:solidFill>
                    <a:srgbClr val="92D050"/>
                  </a:solidFill>
                  <a:latin typeface="Comic Sans MS" pitchFamily="66" charset="0"/>
                </a:rPr>
                <a:t>Achat de fourrage</a:t>
              </a:r>
            </a:p>
          </p:txBody>
        </p:sp>
        <p:sp>
          <p:nvSpPr>
            <p:cNvPr id="46" name="Text Box 29"/>
            <p:cNvSpPr txBox="1">
              <a:spLocks noChangeArrowheads="1"/>
            </p:cNvSpPr>
            <p:nvPr/>
          </p:nvSpPr>
          <p:spPr bwMode="auto">
            <a:xfrm>
              <a:off x="2920" y="3012"/>
              <a:ext cx="866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fr-FR" altLang="fr-FR" sz="1400">
                  <a:solidFill>
                    <a:srgbClr val="92D050"/>
                  </a:solidFill>
                  <a:latin typeface="Comic Sans MS" pitchFamily="66" charset="0"/>
                </a:rPr>
                <a:t>Regroupement</a:t>
              </a:r>
            </a:p>
            <a:p>
              <a:pPr algn="ctr" eaLnBrk="1" hangingPunct="1"/>
              <a:r>
                <a:rPr lang="fr-FR" altLang="fr-FR" sz="1400">
                  <a:solidFill>
                    <a:srgbClr val="92D050"/>
                  </a:solidFill>
                  <a:latin typeface="Comic Sans MS" pitchFamily="66" charset="0"/>
                </a:rPr>
                <a:t>des vêlages</a:t>
              </a:r>
            </a:p>
          </p:txBody>
        </p:sp>
        <p:sp>
          <p:nvSpPr>
            <p:cNvPr id="47" name="Text Box 30"/>
            <p:cNvSpPr txBox="1">
              <a:spLocks noChangeArrowheads="1"/>
            </p:cNvSpPr>
            <p:nvPr/>
          </p:nvSpPr>
          <p:spPr bwMode="auto">
            <a:xfrm>
              <a:off x="1432" y="2772"/>
              <a:ext cx="115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fr-FR" altLang="fr-FR" sz="1400">
                  <a:solidFill>
                    <a:srgbClr val="92D050"/>
                  </a:solidFill>
                  <a:latin typeface="Comic Sans MS" pitchFamily="66" charset="0"/>
                </a:rPr>
                <a:t>Mode d’alimentation</a:t>
              </a:r>
            </a:p>
          </p:txBody>
        </p:sp>
        <p:sp>
          <p:nvSpPr>
            <p:cNvPr id="48" name="Text Box 31"/>
            <p:cNvSpPr txBox="1">
              <a:spLocks noChangeArrowheads="1"/>
            </p:cNvSpPr>
            <p:nvPr/>
          </p:nvSpPr>
          <p:spPr bwMode="auto">
            <a:xfrm>
              <a:off x="2468" y="2676"/>
              <a:ext cx="1249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fr-FR" altLang="fr-FR" sz="1400">
                  <a:solidFill>
                    <a:srgbClr val="92D050"/>
                  </a:solidFill>
                  <a:latin typeface="Comic Sans MS" pitchFamily="66" charset="0"/>
                </a:rPr>
                <a:t>Suppression pâturage</a:t>
              </a:r>
            </a:p>
            <a:p>
              <a:pPr algn="ctr" eaLnBrk="1" hangingPunct="1"/>
              <a:r>
                <a:rPr lang="fr-FR" altLang="fr-FR" sz="1400">
                  <a:solidFill>
                    <a:srgbClr val="92D050"/>
                  </a:solidFill>
                  <a:latin typeface="Comic Sans MS" pitchFamily="66" charset="0"/>
                </a:rPr>
                <a:t>ou maxi-pâturage</a:t>
              </a:r>
            </a:p>
          </p:txBody>
        </p:sp>
        <p:sp>
          <p:nvSpPr>
            <p:cNvPr id="49" name="Text Box 32"/>
            <p:cNvSpPr txBox="1">
              <a:spLocks noChangeArrowheads="1"/>
            </p:cNvSpPr>
            <p:nvPr/>
          </p:nvSpPr>
          <p:spPr bwMode="auto">
            <a:xfrm>
              <a:off x="864" y="3252"/>
              <a:ext cx="100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fr-FR" altLang="fr-FR" sz="1400">
                  <a:solidFill>
                    <a:srgbClr val="92D050"/>
                  </a:solidFill>
                  <a:latin typeface="Comic Sans MS" pitchFamily="66" charset="0"/>
                </a:rPr>
                <a:t>Astuces diverses</a:t>
              </a:r>
            </a:p>
          </p:txBody>
        </p:sp>
        <p:sp>
          <p:nvSpPr>
            <p:cNvPr id="50" name="Text Box 33"/>
            <p:cNvSpPr txBox="1">
              <a:spLocks noChangeArrowheads="1"/>
            </p:cNvSpPr>
            <p:nvPr/>
          </p:nvSpPr>
          <p:spPr bwMode="auto">
            <a:xfrm>
              <a:off x="505" y="3636"/>
              <a:ext cx="1709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fr-FR" altLang="fr-FR" sz="1400">
                  <a:solidFill>
                    <a:srgbClr val="92D050"/>
                  </a:solidFill>
                  <a:latin typeface="Comic Sans MS" pitchFamily="66" charset="0"/>
                </a:rPr>
                <a:t>Réduction fréquence de traite</a:t>
              </a:r>
              <a:br>
                <a:rPr lang="fr-FR" altLang="fr-FR" sz="1400">
                  <a:solidFill>
                    <a:srgbClr val="92D050"/>
                  </a:solidFill>
                  <a:latin typeface="Comic Sans MS" pitchFamily="66" charset="0"/>
                </a:rPr>
              </a:br>
              <a:r>
                <a:rPr lang="fr-FR" altLang="fr-FR" sz="1400">
                  <a:solidFill>
                    <a:srgbClr val="92D050"/>
                  </a:solidFill>
                  <a:latin typeface="Comic Sans MS" pitchFamily="66" charset="0"/>
                </a:rPr>
                <a:t>ou nb périodes d’agnelage</a:t>
              </a:r>
            </a:p>
          </p:txBody>
        </p:sp>
      </p:grpSp>
      <p:grpSp>
        <p:nvGrpSpPr>
          <p:cNvPr id="51" name="Group 34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873125" y="3769568"/>
            <a:ext cx="6786563" cy="1752600"/>
            <a:chOff x="521" y="2484"/>
            <a:chExt cx="4275" cy="1104"/>
          </a:xfrm>
        </p:grpSpPr>
        <p:sp>
          <p:nvSpPr>
            <p:cNvPr id="52" name="Text Box 35"/>
            <p:cNvSpPr txBox="1">
              <a:spLocks noChangeArrowheads="1"/>
            </p:cNvSpPr>
            <p:nvPr/>
          </p:nvSpPr>
          <p:spPr bwMode="auto">
            <a:xfrm>
              <a:off x="3233" y="2484"/>
              <a:ext cx="44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fr-FR" altLang="fr-FR" sz="1400">
                  <a:solidFill>
                    <a:srgbClr val="00B0F0"/>
                  </a:solidFill>
                  <a:latin typeface="Comic Sans MS" pitchFamily="66" charset="0"/>
                </a:rPr>
                <a:t>CUMA</a:t>
              </a:r>
            </a:p>
          </p:txBody>
        </p:sp>
        <p:sp>
          <p:nvSpPr>
            <p:cNvPr id="53" name="Text Box 36"/>
            <p:cNvSpPr txBox="1">
              <a:spLocks noChangeArrowheads="1"/>
            </p:cNvSpPr>
            <p:nvPr/>
          </p:nvSpPr>
          <p:spPr bwMode="auto">
            <a:xfrm>
              <a:off x="3734" y="3108"/>
              <a:ext cx="1062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fr-FR" altLang="fr-FR" sz="1400">
                  <a:solidFill>
                    <a:srgbClr val="00B0F0"/>
                  </a:solidFill>
                  <a:latin typeface="Comic Sans MS" pitchFamily="66" charset="0"/>
                </a:rPr>
                <a:t>Achat équipement</a:t>
              </a:r>
            </a:p>
            <a:p>
              <a:pPr algn="ctr" eaLnBrk="1" hangingPunct="1"/>
              <a:r>
                <a:rPr lang="fr-FR" altLang="fr-FR" sz="1400">
                  <a:solidFill>
                    <a:srgbClr val="00B0F0"/>
                  </a:solidFill>
                  <a:latin typeface="Comic Sans MS" pitchFamily="66" charset="0"/>
                </a:rPr>
                <a:t>performant</a:t>
              </a:r>
            </a:p>
          </p:txBody>
        </p:sp>
        <p:sp>
          <p:nvSpPr>
            <p:cNvPr id="54" name="Text Box 37"/>
            <p:cNvSpPr txBox="1">
              <a:spLocks noChangeArrowheads="1"/>
            </p:cNvSpPr>
            <p:nvPr/>
          </p:nvSpPr>
          <p:spPr bwMode="auto">
            <a:xfrm>
              <a:off x="1164" y="2484"/>
              <a:ext cx="87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fr-FR" altLang="fr-FR" sz="1400">
                  <a:solidFill>
                    <a:srgbClr val="00B0F0"/>
                  </a:solidFill>
                  <a:latin typeface="Comic Sans MS" pitchFamily="66" charset="0"/>
                </a:rPr>
                <a:t>Salle de traite</a:t>
              </a:r>
            </a:p>
          </p:txBody>
        </p:sp>
        <p:sp>
          <p:nvSpPr>
            <p:cNvPr id="55" name="Text Box 38"/>
            <p:cNvSpPr txBox="1">
              <a:spLocks noChangeArrowheads="1"/>
            </p:cNvSpPr>
            <p:nvPr/>
          </p:nvSpPr>
          <p:spPr bwMode="auto">
            <a:xfrm>
              <a:off x="1554" y="2628"/>
              <a:ext cx="11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endParaRPr lang="fr-FR" altLang="fr-FR" sz="1400">
                <a:solidFill>
                  <a:srgbClr val="00B0F0"/>
                </a:solidFill>
                <a:latin typeface="Comic Sans MS" pitchFamily="66" charset="0"/>
              </a:endParaRPr>
            </a:p>
          </p:txBody>
        </p:sp>
        <p:sp>
          <p:nvSpPr>
            <p:cNvPr id="56" name="Text Box 39"/>
            <p:cNvSpPr txBox="1">
              <a:spLocks noChangeArrowheads="1"/>
            </p:cNvSpPr>
            <p:nvPr/>
          </p:nvSpPr>
          <p:spPr bwMode="auto">
            <a:xfrm>
              <a:off x="1495" y="2964"/>
              <a:ext cx="64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fr-FR" altLang="fr-FR" sz="1400">
                  <a:solidFill>
                    <a:srgbClr val="00B0F0"/>
                  </a:solidFill>
                  <a:latin typeface="Comic Sans MS" pitchFamily="66" charset="0"/>
                </a:rPr>
                <a:t>Bâtiments</a:t>
              </a:r>
            </a:p>
          </p:txBody>
        </p:sp>
        <p:sp>
          <p:nvSpPr>
            <p:cNvPr id="57" name="Text Box 40"/>
            <p:cNvSpPr txBox="1">
              <a:spLocks noChangeArrowheads="1"/>
            </p:cNvSpPr>
            <p:nvPr/>
          </p:nvSpPr>
          <p:spPr bwMode="auto">
            <a:xfrm>
              <a:off x="521" y="3396"/>
              <a:ext cx="169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fr-FR" altLang="fr-FR" sz="1400">
                  <a:solidFill>
                    <a:srgbClr val="00B0F0"/>
                  </a:solidFill>
                  <a:latin typeface="Comic Sans MS" pitchFamily="66" charset="0"/>
                </a:rPr>
                <a:t>Equipements  &amp; aménagements</a:t>
              </a:r>
            </a:p>
          </p:txBody>
        </p:sp>
      </p:grpSp>
      <p:sp>
        <p:nvSpPr>
          <p:cNvPr id="58" name="Text Box 4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242992" y="5687670"/>
            <a:ext cx="36576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1100" dirty="0">
                <a:latin typeface="Comic Sans MS" pitchFamily="66" charset="0"/>
              </a:rPr>
              <a:t>D'après Jean-Christophe Moreau, 2002</a:t>
            </a:r>
          </a:p>
        </p:txBody>
      </p:sp>
    </p:spTree>
    <p:extLst>
      <p:ext uri="{BB962C8B-B14F-4D97-AF65-F5344CB8AC3E}">
        <p14:creationId xmlns:p14="http://schemas.microsoft.com/office/powerpoint/2010/main" val="3750824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67544" y="1844824"/>
            <a:ext cx="792088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auto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tabLst>
                <a:tab pos="444500" algn="l"/>
              </a:tabLst>
              <a:defRPr/>
            </a:pPr>
            <a:r>
              <a:rPr lang="fr-FR" altLang="fr-FR" sz="2800" dirty="0" smtClean="0">
                <a:solidFill>
                  <a:srgbClr val="7168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Avant d’envisager un changement, vérifier que vous gérez déjà la production primaire et intégrer dans votre réflexion l’impact travail car</a:t>
            </a:r>
            <a:endParaRPr lang="fr-FR" altLang="fr-FR" sz="2800" dirty="0">
              <a:solidFill>
                <a:srgbClr val="7168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1" name="Rectangle à coins arrondis 20"/>
          <p:cNvSpPr/>
          <p:nvPr>
            <p:custDataLst>
              <p:tags r:id="rId2"/>
            </p:custDataLst>
          </p:nvPr>
        </p:nvSpPr>
        <p:spPr>
          <a:xfrm>
            <a:off x="1222375" y="3069431"/>
            <a:ext cx="6553200" cy="2663825"/>
          </a:xfrm>
          <a:prstGeom prst="roundRect">
            <a:avLst/>
          </a:prstGeom>
          <a:solidFill>
            <a:srgbClr val="92D05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/>
          </a:p>
        </p:txBody>
      </p:sp>
      <p:sp>
        <p:nvSpPr>
          <p:cNvPr id="22" name="Espace réservé du contenu 2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384300" y="3264694"/>
            <a:ext cx="6211888" cy="232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fr-BE" altLang="fr-FR" sz="28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Le travail, au même titre que les autres facteurs de production que sont le cheptel, les bâtiments, le matériel, les surfaces… doit faire l’objet d’une réflexion approfondie.</a:t>
            </a:r>
          </a:p>
          <a:p>
            <a:pPr marL="0" indent="0">
              <a:buFontTx/>
              <a:buNone/>
              <a:defRPr/>
            </a:pPr>
            <a:r>
              <a:rPr lang="fr-BE" altLang="fr-FR" sz="2400" kern="0" dirty="0" smtClean="0">
                <a:sym typeface="Wingdings" pitchFamily="2" charset="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1485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La Diversification</a:t>
            </a:r>
            <a:endParaRPr lang="fr-BE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6" t="9734" r="23443" b="27599"/>
          <a:stretch/>
        </p:blipFill>
        <p:spPr>
          <a:xfrm>
            <a:off x="5148064" y="2723482"/>
            <a:ext cx="3805918" cy="3096344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3" r="7822" b="11852"/>
          <a:stretch/>
        </p:blipFill>
        <p:spPr>
          <a:xfrm>
            <a:off x="107504" y="2723482"/>
            <a:ext cx="4563336" cy="3614996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83" r="9258"/>
          <a:stretch/>
        </p:blipFill>
        <p:spPr>
          <a:xfrm>
            <a:off x="2699792" y="3587578"/>
            <a:ext cx="3463098" cy="275090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52959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>
                <a:solidFill>
                  <a:srgbClr val="71685A"/>
                </a:solidFill>
              </a:rPr>
              <a:t>L’enquête</a:t>
            </a:r>
            <a:endParaRPr lang="fr-BE" dirty="0">
              <a:solidFill>
                <a:srgbClr val="71685A"/>
              </a:solidFill>
            </a:endParaRPr>
          </a:p>
        </p:txBody>
      </p:sp>
      <p:sp>
        <p:nvSpPr>
          <p:cNvPr id="4" name="Sous-titre 2"/>
          <p:cNvSpPr txBox="1">
            <a:spLocks/>
          </p:cNvSpPr>
          <p:nvPr/>
        </p:nvSpPr>
        <p:spPr>
          <a:xfrm>
            <a:off x="1331640" y="2780928"/>
            <a:ext cx="7704856" cy="5117420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dirty="0" smtClean="0">
                <a:solidFill>
                  <a:srgbClr val="71685A"/>
                </a:solidFill>
              </a:rPr>
              <a:t>réalisée par Accueil Champêtre en Wallonie  et  DiversiFerm-Pôle Economique</a:t>
            </a:r>
          </a:p>
          <a:p>
            <a:r>
              <a:rPr lang="fr-BE" dirty="0" smtClean="0">
                <a:solidFill>
                  <a:srgbClr val="71685A"/>
                </a:solidFill>
              </a:rPr>
              <a:t>en collaboration avec le CRA-W </a:t>
            </a:r>
          </a:p>
          <a:p>
            <a:r>
              <a:rPr lang="fr-BE" dirty="0" smtClean="0">
                <a:solidFill>
                  <a:srgbClr val="71685A"/>
                </a:solidFill>
              </a:rPr>
              <a:t>Décembre 2016</a:t>
            </a:r>
          </a:p>
          <a:p>
            <a:r>
              <a:rPr lang="fr-BE" dirty="0" smtClean="0">
                <a:solidFill>
                  <a:srgbClr val="71685A"/>
                </a:solidFill>
              </a:rPr>
              <a:t>Enquête internet</a:t>
            </a:r>
          </a:p>
          <a:p>
            <a:r>
              <a:rPr lang="fr-BE" b="1" dirty="0"/>
              <a:t>Une première </a:t>
            </a:r>
            <a:r>
              <a:rPr lang="fr-BE" b="1" dirty="0" smtClean="0"/>
              <a:t>!</a:t>
            </a:r>
            <a:endParaRPr lang="fr-BE" b="1" dirty="0"/>
          </a:p>
          <a:p>
            <a:endParaRPr lang="fr-BE" sz="3200" dirty="0" smtClean="0">
              <a:solidFill>
                <a:srgbClr val="71685A"/>
              </a:solidFill>
            </a:endParaRPr>
          </a:p>
          <a:p>
            <a:endParaRPr lang="fr-BE" sz="8000" dirty="0"/>
          </a:p>
        </p:txBody>
      </p:sp>
    </p:spTree>
    <p:extLst>
      <p:ext uri="{BB962C8B-B14F-4D97-AF65-F5344CB8AC3E}">
        <p14:creationId xmlns:p14="http://schemas.microsoft.com/office/powerpoint/2010/main" val="84816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55576" y="467961"/>
            <a:ext cx="806489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fr-FR" altLang="fr-FR" sz="3200" dirty="0" smtClean="0">
                <a:solidFill>
                  <a:srgbClr val="7168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L’enquête </a:t>
            </a:r>
            <a:endParaRPr lang="fr-FR" altLang="fr-FR" sz="3200" dirty="0">
              <a:solidFill>
                <a:srgbClr val="7168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fr-FR" sz="3200" dirty="0">
              <a:solidFill>
                <a:srgbClr val="7168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0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451100" y="1635968"/>
            <a:ext cx="383222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BE" altLang="fr-FR"/>
          </a:p>
        </p:txBody>
      </p:sp>
      <p:sp>
        <p:nvSpPr>
          <p:cNvPr id="24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451100" y="1635968"/>
            <a:ext cx="383222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BE" altLang="fr-FR"/>
          </a:p>
        </p:txBody>
      </p:sp>
      <p:sp>
        <p:nvSpPr>
          <p:cNvPr id="60" name="Sous-titre 2"/>
          <p:cNvSpPr txBox="1">
            <a:spLocks/>
          </p:cNvSpPr>
          <p:nvPr/>
        </p:nvSpPr>
        <p:spPr>
          <a:xfrm>
            <a:off x="478615" y="1744712"/>
            <a:ext cx="8496944" cy="4392488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sz="2800" dirty="0" smtClean="0"/>
              <a:t>+/- </a:t>
            </a:r>
            <a:r>
              <a:rPr lang="fr-BE" sz="2800" dirty="0"/>
              <a:t>1000 </a:t>
            </a:r>
            <a:r>
              <a:rPr lang="fr-BE" sz="2800" dirty="0" smtClean="0"/>
              <a:t>envois mails </a:t>
            </a:r>
            <a:r>
              <a:rPr lang="fr-BE" sz="2800" dirty="0"/>
              <a:t>aux </a:t>
            </a:r>
            <a:r>
              <a:rPr lang="fr-BE" sz="2800" dirty="0" smtClean="0"/>
              <a:t>agriculteurs en activité </a:t>
            </a:r>
          </a:p>
          <a:p>
            <a:pPr marL="1881188" indent="0">
              <a:buNone/>
            </a:pPr>
            <a:r>
              <a:rPr lang="fr-BE" sz="2000" dirty="0" smtClean="0"/>
              <a:t>(sur 1300 fermes en diversification) </a:t>
            </a:r>
          </a:p>
          <a:p>
            <a:pPr marL="1881188" indent="0">
              <a:buNone/>
            </a:pPr>
            <a:endParaRPr lang="fr-BE" sz="800" dirty="0"/>
          </a:p>
          <a:p>
            <a:r>
              <a:rPr lang="fr-BE" sz="2800" dirty="0" smtClean="0"/>
              <a:t>à titre principal ou complémentaire </a:t>
            </a:r>
          </a:p>
          <a:p>
            <a:endParaRPr lang="fr-BE" sz="900" dirty="0" smtClean="0"/>
          </a:p>
          <a:p>
            <a:r>
              <a:rPr lang="fr-BE" sz="2800" dirty="0" smtClean="0"/>
              <a:t>s’étant diversifiés en développant une activité d’accueil :</a:t>
            </a:r>
          </a:p>
          <a:p>
            <a:pPr lvl="1"/>
            <a:r>
              <a:rPr lang="fr-BE" sz="2500" b="1" dirty="0" smtClean="0"/>
              <a:t>hébergements </a:t>
            </a:r>
            <a:r>
              <a:rPr lang="fr-BE" sz="2500" dirty="0" smtClean="0"/>
              <a:t>: gites à la ferme, chambres d’hôtes, </a:t>
            </a:r>
          </a:p>
          <a:p>
            <a:pPr lvl="1"/>
            <a:r>
              <a:rPr lang="fr-BE" sz="2500" b="1" dirty="0" smtClean="0"/>
              <a:t>saveurs</a:t>
            </a:r>
            <a:r>
              <a:rPr lang="fr-BE" sz="2500" dirty="0" smtClean="0"/>
              <a:t> : transformation et vente directe ou en circuit-court, restaurant, salle de réception à la ferme</a:t>
            </a:r>
          </a:p>
          <a:p>
            <a:pPr lvl="1"/>
            <a:r>
              <a:rPr lang="fr-BE" sz="2500" b="1" dirty="0" smtClean="0"/>
              <a:t>fermes pédagogiques </a:t>
            </a:r>
            <a:r>
              <a:rPr lang="fr-BE" sz="2500" dirty="0" smtClean="0"/>
              <a:t>: accueil de classes, stages, anniversaires à la ferme</a:t>
            </a:r>
            <a:endParaRPr lang="fr-BE" sz="2500" dirty="0"/>
          </a:p>
        </p:txBody>
      </p:sp>
    </p:spTree>
    <p:extLst>
      <p:ext uri="{BB962C8B-B14F-4D97-AF65-F5344CB8AC3E}">
        <p14:creationId xmlns:p14="http://schemas.microsoft.com/office/powerpoint/2010/main" val="20589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55576" y="467961"/>
            <a:ext cx="806489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fr-FR" altLang="fr-FR" sz="3200" dirty="0" smtClean="0">
                <a:solidFill>
                  <a:srgbClr val="7168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Contenu</a:t>
            </a:r>
            <a:endParaRPr lang="fr-FR" altLang="fr-FR" sz="3200" dirty="0">
              <a:solidFill>
                <a:srgbClr val="7168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fr-FR" sz="3200" dirty="0">
              <a:solidFill>
                <a:srgbClr val="7168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0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451100" y="1635968"/>
            <a:ext cx="383222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BE" altLang="fr-FR"/>
          </a:p>
        </p:txBody>
      </p:sp>
      <p:sp>
        <p:nvSpPr>
          <p:cNvPr id="24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451100" y="1635968"/>
            <a:ext cx="383222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BE" altLang="fr-FR"/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450304" y="1882195"/>
            <a:ext cx="8675440" cy="3923069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sz="2800" dirty="0" smtClean="0"/>
              <a:t>Questionnaire subdivisé en 4 parties</a:t>
            </a:r>
          </a:p>
          <a:p>
            <a:pPr marL="0" indent="0">
              <a:buNone/>
            </a:pPr>
            <a:endParaRPr lang="fr-BE" sz="800" dirty="0" smtClean="0"/>
          </a:p>
          <a:p>
            <a:pPr lvl="1"/>
            <a:r>
              <a:rPr lang="fr-BE" sz="2500" dirty="0" smtClean="0"/>
              <a:t> caractérisation de l’activité agricole principale. </a:t>
            </a:r>
          </a:p>
          <a:p>
            <a:pPr lvl="1"/>
            <a:r>
              <a:rPr lang="fr-BE" sz="2500" dirty="0" smtClean="0"/>
              <a:t> type(s) de diversification(s) et l’importance de celle(s)-ci. </a:t>
            </a:r>
          </a:p>
          <a:p>
            <a:pPr lvl="1"/>
            <a:r>
              <a:rPr lang="fr-BE" sz="2500" dirty="0" smtClean="0"/>
              <a:t> la </a:t>
            </a:r>
            <a:r>
              <a:rPr lang="fr-BE" sz="2500" dirty="0" err="1" smtClean="0"/>
              <a:t>main-d'oeuvre</a:t>
            </a:r>
            <a:r>
              <a:rPr lang="fr-BE" sz="2500" dirty="0" smtClean="0"/>
              <a:t> sur l’exploitation : types et répartition entre production primaire et diversification. </a:t>
            </a:r>
          </a:p>
          <a:p>
            <a:pPr lvl="1"/>
            <a:r>
              <a:rPr lang="fr-BE" sz="2500" dirty="0" smtClean="0"/>
              <a:t>le temps de travail comptabilisé et sa répartition entre production primaire et diversification.</a:t>
            </a:r>
          </a:p>
          <a:p>
            <a:endParaRPr lang="fr-BE" sz="1800" dirty="0"/>
          </a:p>
        </p:txBody>
      </p:sp>
    </p:spTree>
    <p:extLst>
      <p:ext uri="{BB962C8B-B14F-4D97-AF65-F5344CB8AC3E}">
        <p14:creationId xmlns:p14="http://schemas.microsoft.com/office/powerpoint/2010/main" val="127941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55576" y="496674"/>
            <a:ext cx="806489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fr-FR" altLang="fr-FR" sz="3200" dirty="0" smtClean="0">
                <a:solidFill>
                  <a:srgbClr val="7168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Résultats</a:t>
            </a:r>
            <a:endParaRPr lang="fr-FR" altLang="fr-FR" sz="3200" dirty="0">
              <a:solidFill>
                <a:srgbClr val="7168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fr-FR" sz="3200" dirty="0">
              <a:solidFill>
                <a:srgbClr val="7168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0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451100" y="1635968"/>
            <a:ext cx="383222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BE" altLang="fr-FR"/>
          </a:p>
        </p:txBody>
      </p:sp>
      <p:sp>
        <p:nvSpPr>
          <p:cNvPr id="24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451100" y="1635968"/>
            <a:ext cx="383222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BE" altLang="fr-FR"/>
          </a:p>
        </p:txBody>
      </p:sp>
      <p:sp>
        <p:nvSpPr>
          <p:cNvPr id="8" name="Sous-titre 2"/>
          <p:cNvSpPr txBox="1">
            <a:spLocks/>
          </p:cNvSpPr>
          <p:nvPr/>
        </p:nvSpPr>
        <p:spPr>
          <a:xfrm>
            <a:off x="467544" y="1862643"/>
            <a:ext cx="8496944" cy="316118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sz="2800" dirty="0" smtClean="0"/>
              <a:t>108 réponses mais 96 exploitables</a:t>
            </a:r>
          </a:p>
          <a:p>
            <a:r>
              <a:rPr lang="fr-BE" sz="2800" dirty="0" smtClean="0"/>
              <a:t>84% des répondants sont les responsables de la diversification. </a:t>
            </a:r>
          </a:p>
          <a:p>
            <a:r>
              <a:rPr lang="fr-BE" sz="2800" dirty="0" smtClean="0"/>
              <a:t>60% sont des femmes  </a:t>
            </a:r>
          </a:p>
          <a:p>
            <a:r>
              <a:rPr lang="fr-BE" sz="2800" dirty="0" smtClean="0"/>
              <a:t>40% des hommes</a:t>
            </a:r>
            <a:endParaRPr lang="fr-BE" sz="4000" dirty="0"/>
          </a:p>
        </p:txBody>
      </p:sp>
    </p:spTree>
    <p:extLst>
      <p:ext uri="{BB962C8B-B14F-4D97-AF65-F5344CB8AC3E}">
        <p14:creationId xmlns:p14="http://schemas.microsoft.com/office/powerpoint/2010/main" val="311828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55"/>
          <a:stretch/>
        </p:blipFill>
        <p:spPr bwMode="auto">
          <a:xfrm>
            <a:off x="724811" y="1657605"/>
            <a:ext cx="7639050" cy="4694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15616" y="4004984"/>
            <a:ext cx="2412347" cy="2232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prstClr val="white"/>
              </a:solidFill>
            </a:endParaRPr>
          </a:p>
        </p:txBody>
      </p:sp>
      <p:sp>
        <p:nvSpPr>
          <p:cNvPr id="4" name="Text Box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55576" y="467961"/>
            <a:ext cx="8064896" cy="584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fr-BE" sz="3200" dirty="0">
                <a:solidFill>
                  <a:srgbClr val="7168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/>
              </a:rPr>
              <a:t>Région </a:t>
            </a:r>
            <a:r>
              <a:rPr lang="fr-BE" sz="3200" dirty="0" smtClean="0">
                <a:solidFill>
                  <a:srgbClr val="7168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/>
              </a:rPr>
              <a:t>agricole des répondants</a:t>
            </a:r>
            <a:endParaRPr lang="fr-FR" sz="3200" dirty="0">
              <a:solidFill>
                <a:srgbClr val="7168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/>
            </a:endParaRPr>
          </a:p>
        </p:txBody>
      </p:sp>
      <p:sp>
        <p:nvSpPr>
          <p:cNvPr id="20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451100" y="1635968"/>
            <a:ext cx="383222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fr-BE" altLang="fr-FR">
              <a:solidFill>
                <a:prstClr val="black"/>
              </a:solidFill>
            </a:endParaRPr>
          </a:p>
        </p:txBody>
      </p:sp>
      <p:sp>
        <p:nvSpPr>
          <p:cNvPr id="24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451100" y="1635968"/>
            <a:ext cx="383222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fr-BE" altLang="fr-FR">
              <a:solidFill>
                <a:prstClr val="black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115616" y="3990543"/>
            <a:ext cx="30243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b="1" dirty="0" smtClean="0">
                <a:solidFill>
                  <a:prstClr val="black"/>
                </a:solidFill>
              </a:rPr>
              <a:t>ARDENNE : 19%</a:t>
            </a:r>
          </a:p>
          <a:p>
            <a:r>
              <a:rPr lang="fr-BE" sz="1400" b="1" dirty="0" smtClean="0">
                <a:solidFill>
                  <a:prstClr val="black"/>
                </a:solidFill>
              </a:rPr>
              <a:t>CAMPINE HENNUYERE : 4%</a:t>
            </a:r>
          </a:p>
          <a:p>
            <a:r>
              <a:rPr lang="fr-BE" sz="1400" b="1" dirty="0" smtClean="0">
                <a:solidFill>
                  <a:prstClr val="black"/>
                </a:solidFill>
              </a:rPr>
              <a:t>CONDROZ : 19%</a:t>
            </a:r>
          </a:p>
          <a:p>
            <a:r>
              <a:rPr lang="fr-BE" sz="1400" b="1" dirty="0" smtClean="0">
                <a:solidFill>
                  <a:prstClr val="black"/>
                </a:solidFill>
              </a:rPr>
              <a:t>FAGNE : 1%</a:t>
            </a:r>
          </a:p>
          <a:p>
            <a:r>
              <a:rPr lang="fr-BE" sz="1400" b="1" dirty="0" smtClean="0">
                <a:solidFill>
                  <a:prstClr val="black"/>
                </a:solidFill>
              </a:rPr>
              <a:t>FAMENNE : 5%</a:t>
            </a:r>
          </a:p>
          <a:p>
            <a:r>
              <a:rPr lang="fr-BE" sz="1400" b="1" dirty="0" smtClean="0">
                <a:solidFill>
                  <a:prstClr val="black"/>
                </a:solidFill>
              </a:rPr>
              <a:t>HAUTE ARDENNE : 6%</a:t>
            </a:r>
          </a:p>
          <a:p>
            <a:r>
              <a:rPr lang="fr-BE" sz="1400" b="1" dirty="0" smtClean="0">
                <a:solidFill>
                  <a:prstClr val="black"/>
                </a:solidFill>
              </a:rPr>
              <a:t>REGION HERBAGERE : 10%</a:t>
            </a:r>
          </a:p>
          <a:p>
            <a:r>
              <a:rPr lang="fr-BE" sz="1400" b="1" dirty="0" smtClean="0">
                <a:solidFill>
                  <a:prstClr val="black"/>
                </a:solidFill>
              </a:rPr>
              <a:t>REGION JURASSIQUE : 0%</a:t>
            </a:r>
          </a:p>
          <a:p>
            <a:r>
              <a:rPr lang="fr-BE" sz="1400" b="1" dirty="0" smtClean="0">
                <a:solidFill>
                  <a:prstClr val="black"/>
                </a:solidFill>
              </a:rPr>
              <a:t>REGION LIMONEUSE : 22%</a:t>
            </a:r>
          </a:p>
          <a:p>
            <a:r>
              <a:rPr lang="fr-BE" sz="1400" b="1" dirty="0" smtClean="0">
                <a:solidFill>
                  <a:prstClr val="black"/>
                </a:solidFill>
              </a:rPr>
              <a:t>REGION SABLO-LIMONSEUSE : 14%</a:t>
            </a:r>
            <a:endParaRPr lang="fr-BE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77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55576" y="467961"/>
            <a:ext cx="806489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fr-FR" altLang="fr-FR" sz="3200" dirty="0" smtClean="0">
                <a:solidFill>
                  <a:srgbClr val="7168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/>
              </a:rPr>
              <a:t>Âge des répondants</a:t>
            </a:r>
            <a:endParaRPr lang="fr-FR" altLang="fr-FR" sz="3200" dirty="0">
              <a:solidFill>
                <a:srgbClr val="7168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fr-FR" sz="3200" dirty="0">
              <a:solidFill>
                <a:srgbClr val="7168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/>
            </a:endParaRPr>
          </a:p>
        </p:txBody>
      </p:sp>
      <p:sp>
        <p:nvSpPr>
          <p:cNvPr id="20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451100" y="1635968"/>
            <a:ext cx="383222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fr-BE" altLang="fr-FR">
              <a:solidFill>
                <a:prstClr val="black"/>
              </a:solidFill>
            </a:endParaRPr>
          </a:p>
        </p:txBody>
      </p:sp>
      <p:sp>
        <p:nvSpPr>
          <p:cNvPr id="24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451100" y="1635968"/>
            <a:ext cx="383222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fr-BE" altLang="fr-FR">
              <a:solidFill>
                <a:prstClr val="black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652120" y="2132856"/>
            <a:ext cx="31683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BE" sz="2000" dirty="0" smtClean="0">
                <a:solidFill>
                  <a:prstClr val="black"/>
                </a:solidFill>
              </a:rPr>
              <a:t>En ferme pédagogique : présence de plus de jeunes.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BE" sz="2000" dirty="0" smtClean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BE" sz="2000" dirty="0" smtClean="0">
                <a:solidFill>
                  <a:prstClr val="black"/>
                </a:solidFill>
              </a:rPr>
              <a:t>En hébergement, c’est l’inverse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1" t="1304" r="3267" b="2828"/>
          <a:stretch/>
        </p:blipFill>
        <p:spPr bwMode="auto">
          <a:xfrm>
            <a:off x="539552" y="1744712"/>
            <a:ext cx="4824536" cy="4323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667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Introduction</a:t>
            </a:r>
            <a:endParaRPr lang="fr-BE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708920"/>
            <a:ext cx="3816424" cy="2753961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708920"/>
            <a:ext cx="3690963" cy="2778742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25"/>
          <a:stretch/>
        </p:blipFill>
        <p:spPr>
          <a:xfrm>
            <a:off x="2411760" y="4735411"/>
            <a:ext cx="3168352" cy="1504502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36885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55576" y="188640"/>
            <a:ext cx="54006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fr-FR" altLang="fr-FR" sz="3200" dirty="0" smtClean="0">
                <a:solidFill>
                  <a:srgbClr val="7168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/>
              </a:rPr>
              <a:t>Répartition des types de diversification</a:t>
            </a:r>
            <a:endParaRPr lang="fr-FR" altLang="fr-FR" sz="3200" dirty="0">
              <a:solidFill>
                <a:srgbClr val="7168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fr-FR" sz="3200" dirty="0">
              <a:solidFill>
                <a:srgbClr val="7168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/>
            </a:endParaRPr>
          </a:p>
        </p:txBody>
      </p:sp>
      <p:sp>
        <p:nvSpPr>
          <p:cNvPr id="20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451100" y="1635968"/>
            <a:ext cx="383222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fr-BE" altLang="fr-FR">
              <a:solidFill>
                <a:prstClr val="black"/>
              </a:solidFill>
            </a:endParaRPr>
          </a:p>
        </p:txBody>
      </p:sp>
      <p:sp>
        <p:nvSpPr>
          <p:cNvPr id="24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451100" y="1635968"/>
            <a:ext cx="383222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fr-BE" altLang="fr-FR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8" t="8435" r="8872" b="9299"/>
          <a:stretch/>
        </p:blipFill>
        <p:spPr bwMode="auto">
          <a:xfrm>
            <a:off x="1979712" y="1635967"/>
            <a:ext cx="4709999" cy="463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57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98637"/>
            <a:ext cx="5919787" cy="463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55576" y="260648"/>
            <a:ext cx="5527749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fr-FR" altLang="fr-FR" sz="3200" dirty="0" smtClean="0">
                <a:solidFill>
                  <a:srgbClr val="7168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/>
              </a:rPr>
              <a:t>Perception de la charge de travail</a:t>
            </a:r>
            <a:endParaRPr lang="fr-FR" altLang="fr-FR" sz="3200" dirty="0">
              <a:solidFill>
                <a:srgbClr val="7168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fr-FR" sz="3200" dirty="0">
              <a:solidFill>
                <a:srgbClr val="7168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/>
            </a:endParaRPr>
          </a:p>
        </p:txBody>
      </p:sp>
      <p:sp>
        <p:nvSpPr>
          <p:cNvPr id="20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451100" y="1635968"/>
            <a:ext cx="383222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fr-BE" altLang="fr-FR">
              <a:solidFill>
                <a:prstClr val="black"/>
              </a:solidFill>
            </a:endParaRPr>
          </a:p>
        </p:txBody>
      </p:sp>
      <p:sp>
        <p:nvSpPr>
          <p:cNvPr id="24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451100" y="1635968"/>
            <a:ext cx="383222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fr-BE" altLang="fr-FR">
              <a:solidFill>
                <a:prstClr val="black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336338" y="1997815"/>
            <a:ext cx="34896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BE" sz="2000" dirty="0" smtClean="0">
                <a:solidFill>
                  <a:prstClr val="black"/>
                </a:solidFill>
              </a:rPr>
              <a:t>46% en surcharge importante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fr-BE" sz="2000" dirty="0" smtClean="0">
                <a:solidFill>
                  <a:prstClr val="black"/>
                </a:solidFill>
              </a:rPr>
              <a:t>En saveur : 57%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fr-BE" sz="2000" dirty="0" smtClean="0">
                <a:solidFill>
                  <a:prstClr val="black"/>
                </a:solidFill>
              </a:rPr>
              <a:t>En hébergement : 21%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endParaRPr lang="fr-BE" sz="20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2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55576" y="467961"/>
            <a:ext cx="806489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fr-FR" altLang="fr-FR" sz="3200" dirty="0" smtClean="0">
                <a:solidFill>
                  <a:srgbClr val="7168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Perception …</a:t>
            </a:r>
            <a:endParaRPr lang="fr-FR" altLang="fr-FR" sz="3200" dirty="0">
              <a:solidFill>
                <a:srgbClr val="7168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fr-FR" sz="3200" dirty="0">
              <a:solidFill>
                <a:srgbClr val="7168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0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451100" y="1635968"/>
            <a:ext cx="383222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BE" altLang="fr-FR"/>
          </a:p>
        </p:txBody>
      </p:sp>
      <p:sp>
        <p:nvSpPr>
          <p:cNvPr id="24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451100" y="1635968"/>
            <a:ext cx="383222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BE" altLang="fr-FR"/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0864478"/>
              </p:ext>
            </p:extLst>
          </p:nvPr>
        </p:nvGraphicFramePr>
        <p:xfrm>
          <a:off x="539552" y="1660624"/>
          <a:ext cx="8424936" cy="3928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89560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55576" y="116632"/>
            <a:ext cx="5328592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fr-FR" altLang="fr-FR" sz="3200" dirty="0" smtClean="0">
                <a:solidFill>
                  <a:srgbClr val="7168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Equilibre entre vie de famille / travail</a:t>
            </a:r>
            <a:endParaRPr lang="fr-FR" altLang="fr-FR" sz="3200" dirty="0">
              <a:solidFill>
                <a:srgbClr val="7168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fr-FR" sz="3200" dirty="0">
              <a:solidFill>
                <a:srgbClr val="7168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0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451100" y="1635968"/>
            <a:ext cx="383222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BE" altLang="fr-FR"/>
          </a:p>
        </p:txBody>
      </p:sp>
      <p:sp>
        <p:nvSpPr>
          <p:cNvPr id="24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451100" y="1635968"/>
            <a:ext cx="383222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BE" alt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56106"/>
            <a:ext cx="5386959" cy="4179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557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78768" y="402646"/>
            <a:ext cx="806489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fr-FR" altLang="fr-FR" sz="3200" dirty="0" smtClean="0">
                <a:solidFill>
                  <a:srgbClr val="7168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/>
              </a:rPr>
              <a:t>Satisfaction du revenu</a:t>
            </a:r>
            <a:endParaRPr lang="fr-FR" altLang="fr-FR" sz="3200" dirty="0">
              <a:solidFill>
                <a:srgbClr val="7168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fr-FR" sz="3200" dirty="0">
              <a:solidFill>
                <a:srgbClr val="7168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/>
            </a:endParaRPr>
          </a:p>
        </p:txBody>
      </p:sp>
      <p:sp>
        <p:nvSpPr>
          <p:cNvPr id="20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451100" y="1635968"/>
            <a:ext cx="383222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fr-BE" altLang="fr-FR">
              <a:solidFill>
                <a:prstClr val="black"/>
              </a:solidFill>
            </a:endParaRPr>
          </a:p>
        </p:txBody>
      </p:sp>
      <p:sp>
        <p:nvSpPr>
          <p:cNvPr id="24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451100" y="1635968"/>
            <a:ext cx="383222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fr-BE" altLang="fr-FR">
              <a:solidFill>
                <a:prstClr val="black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4" t="924" r="2375" b="342"/>
          <a:stretch/>
        </p:blipFill>
        <p:spPr bwMode="auto">
          <a:xfrm>
            <a:off x="38739" y="1853456"/>
            <a:ext cx="5839884" cy="3781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5330860" y="1628800"/>
            <a:ext cx="34896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BE" sz="2000" dirty="0" smtClean="0">
                <a:solidFill>
                  <a:prstClr val="black"/>
                </a:solidFill>
              </a:rPr>
              <a:t>Hébergement : plus satisfait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BE" sz="2000" dirty="0" smtClean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BE" sz="2000" dirty="0" smtClean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BE" sz="2000" dirty="0" smtClean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BE" sz="2000" dirty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BE" sz="2000" dirty="0" smtClean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BE" sz="2000" dirty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BE" sz="2000" dirty="0" smtClean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BE" sz="2000" dirty="0" smtClean="0">
                <a:solidFill>
                  <a:prstClr val="black"/>
                </a:solidFill>
              </a:rPr>
              <a:t>Saveurs : moins satisfait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1" r="14335"/>
          <a:stretch/>
        </p:blipFill>
        <p:spPr bwMode="auto">
          <a:xfrm>
            <a:off x="6156176" y="1988840"/>
            <a:ext cx="2040227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283325" y="5634669"/>
            <a:ext cx="2753171" cy="1223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prstClr val="white"/>
              </a:solidFill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5" t="-396" r="17970" b="396"/>
          <a:stretch/>
        </p:blipFill>
        <p:spPr bwMode="auto">
          <a:xfrm>
            <a:off x="5999414" y="4477460"/>
            <a:ext cx="2353749" cy="2314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475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>
                <a:solidFill>
                  <a:srgbClr val="71685A"/>
                </a:solidFill>
              </a:rPr>
              <a:t>Réflexion préalable</a:t>
            </a:r>
            <a:endParaRPr lang="fr-BE" dirty="0">
              <a:solidFill>
                <a:srgbClr val="71685A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0" r="11578" b="15126"/>
          <a:stretch/>
        </p:blipFill>
        <p:spPr>
          <a:xfrm>
            <a:off x="107504" y="2708920"/>
            <a:ext cx="2582037" cy="3631096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4" t="20308" r="13607" b="4447"/>
          <a:stretch/>
        </p:blipFill>
        <p:spPr>
          <a:xfrm>
            <a:off x="4378696" y="2708920"/>
            <a:ext cx="4585792" cy="3096344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20" t="34535" r="13279" b="26994"/>
          <a:stretch/>
        </p:blipFill>
        <p:spPr>
          <a:xfrm>
            <a:off x="2555776" y="3714021"/>
            <a:ext cx="3013024" cy="2638269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03705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55576" y="467961"/>
            <a:ext cx="806489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fr-FR" altLang="fr-FR" sz="3200" dirty="0" smtClean="0">
                <a:solidFill>
                  <a:srgbClr val="7168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Une activité multifacette</a:t>
            </a:r>
            <a:endParaRPr lang="fr-FR" altLang="fr-FR" sz="3200" dirty="0">
              <a:solidFill>
                <a:srgbClr val="7168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fr-FR" sz="3200" dirty="0">
              <a:solidFill>
                <a:srgbClr val="7168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0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451100" y="1635968"/>
            <a:ext cx="383222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BE" altLang="fr-FR"/>
          </a:p>
        </p:txBody>
      </p:sp>
      <p:sp>
        <p:nvSpPr>
          <p:cNvPr id="24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451100" y="1635968"/>
            <a:ext cx="383222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BE" altLang="fr-F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496952"/>
            <a:ext cx="142875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ous-titre 2"/>
          <p:cNvSpPr txBox="1">
            <a:spLocks/>
          </p:cNvSpPr>
          <p:nvPr/>
        </p:nvSpPr>
        <p:spPr>
          <a:xfrm>
            <a:off x="488774" y="1772816"/>
            <a:ext cx="9144000" cy="472553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sz="2800" dirty="0" smtClean="0"/>
              <a:t>Plusieurs activités :</a:t>
            </a:r>
          </a:p>
          <a:p>
            <a:pPr lvl="1"/>
            <a:r>
              <a:rPr lang="fr-BE" sz="2400" dirty="0" smtClean="0"/>
              <a:t>Producteur</a:t>
            </a:r>
          </a:p>
          <a:p>
            <a:pPr lvl="1"/>
            <a:r>
              <a:rPr lang="fr-BE" sz="2400" dirty="0" smtClean="0"/>
              <a:t>Transformateur/animateur/hôtelier</a:t>
            </a:r>
          </a:p>
          <a:p>
            <a:pPr lvl="1"/>
            <a:r>
              <a:rPr lang="fr-BE" sz="2400" dirty="0" smtClean="0"/>
              <a:t>Acheteur</a:t>
            </a:r>
          </a:p>
          <a:p>
            <a:pPr lvl="1"/>
            <a:r>
              <a:rPr lang="fr-BE" sz="2400" dirty="0" smtClean="0"/>
              <a:t>Commercial :</a:t>
            </a:r>
            <a:r>
              <a:rPr lang="fr-BE" sz="2100" dirty="0"/>
              <a:t> </a:t>
            </a:r>
            <a:r>
              <a:rPr lang="fr-BE" sz="2400" dirty="0" smtClean="0"/>
              <a:t>vendeur/ « communicateur »</a:t>
            </a:r>
          </a:p>
          <a:p>
            <a:pPr lvl="1"/>
            <a:r>
              <a:rPr lang="fr-BE" sz="2400" dirty="0" smtClean="0"/>
              <a:t>Secrétaire y compris facturation/paiements</a:t>
            </a:r>
            <a:endParaRPr lang="fr-BE" sz="2800" dirty="0" smtClean="0"/>
          </a:p>
        </p:txBody>
      </p:sp>
      <p:sp>
        <p:nvSpPr>
          <p:cNvPr id="2" name="ZoneTexte 1"/>
          <p:cNvSpPr txBox="1"/>
          <p:nvPr/>
        </p:nvSpPr>
        <p:spPr>
          <a:xfrm>
            <a:off x="488774" y="4679424"/>
            <a:ext cx="120290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BE" dirty="0" smtClean="0"/>
              <a:t>Tenue des comptes</a:t>
            </a:r>
            <a:endParaRPr lang="fr-BE" dirty="0"/>
          </a:p>
        </p:txBody>
      </p:sp>
      <p:sp>
        <p:nvSpPr>
          <p:cNvPr id="9" name="ZoneTexte 8"/>
          <p:cNvSpPr txBox="1"/>
          <p:nvPr/>
        </p:nvSpPr>
        <p:spPr>
          <a:xfrm>
            <a:off x="1979712" y="5468662"/>
            <a:ext cx="120290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BE" dirty="0" smtClean="0"/>
              <a:t>Ecoute du client</a:t>
            </a:r>
            <a:endParaRPr lang="fr-BE" dirty="0"/>
          </a:p>
        </p:txBody>
      </p:sp>
      <p:sp>
        <p:nvSpPr>
          <p:cNvPr id="10" name="ZoneTexte 9"/>
          <p:cNvSpPr txBox="1"/>
          <p:nvPr/>
        </p:nvSpPr>
        <p:spPr>
          <a:xfrm>
            <a:off x="3458510" y="4657653"/>
            <a:ext cx="162484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BE" dirty="0" smtClean="0"/>
              <a:t>« Brancher » en permanence</a:t>
            </a:r>
            <a:endParaRPr lang="fr-BE" dirty="0"/>
          </a:p>
        </p:txBody>
      </p:sp>
      <p:sp>
        <p:nvSpPr>
          <p:cNvPr id="11" name="ZoneTexte 10"/>
          <p:cNvSpPr txBox="1"/>
          <p:nvPr/>
        </p:nvSpPr>
        <p:spPr>
          <a:xfrm>
            <a:off x="5436096" y="4980818"/>
            <a:ext cx="1388488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BE" dirty="0" smtClean="0"/>
              <a:t>Site internet, </a:t>
            </a:r>
            <a:r>
              <a:rPr lang="fr-BE" dirty="0" err="1" smtClean="0"/>
              <a:t>facebook</a:t>
            </a:r>
            <a:r>
              <a:rPr lang="fr-BE" dirty="0" smtClean="0"/>
              <a:t>, brochure…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7396733" y="5580982"/>
            <a:ext cx="138848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BE" dirty="0" smtClean="0"/>
              <a:t>Planification des achats</a:t>
            </a:r>
          </a:p>
        </p:txBody>
      </p:sp>
    </p:spTree>
    <p:extLst>
      <p:ext uri="{BB962C8B-B14F-4D97-AF65-F5344CB8AC3E}">
        <p14:creationId xmlns:p14="http://schemas.microsoft.com/office/powerpoint/2010/main" val="180033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55576" y="116632"/>
            <a:ext cx="5527749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fr-FR" altLang="fr-FR" sz="3200" dirty="0" smtClean="0">
                <a:solidFill>
                  <a:srgbClr val="7168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Prendre le temps de réfléchir à son projet</a:t>
            </a:r>
            <a:endParaRPr lang="fr-FR" altLang="fr-FR" sz="3200" dirty="0">
              <a:solidFill>
                <a:srgbClr val="7168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fr-FR" sz="3200" dirty="0">
              <a:solidFill>
                <a:srgbClr val="7168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0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451100" y="1635968"/>
            <a:ext cx="383222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BE" altLang="fr-FR"/>
          </a:p>
        </p:txBody>
      </p:sp>
      <p:sp>
        <p:nvSpPr>
          <p:cNvPr id="24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451100" y="1635968"/>
            <a:ext cx="383222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BE" altLang="fr-FR"/>
          </a:p>
        </p:txBody>
      </p:sp>
      <p:sp>
        <p:nvSpPr>
          <p:cNvPr id="10" name="Sous-titre 2"/>
          <p:cNvSpPr txBox="1">
            <a:spLocks/>
          </p:cNvSpPr>
          <p:nvPr/>
        </p:nvSpPr>
        <p:spPr>
          <a:xfrm>
            <a:off x="216024" y="1744712"/>
            <a:ext cx="9144000" cy="472553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sz="2800" dirty="0"/>
              <a:t>Quelles sont les nouvelles tâches liées à la diversification? </a:t>
            </a:r>
            <a:endParaRPr lang="fr-BE" sz="2800" dirty="0" smtClean="0"/>
          </a:p>
          <a:p>
            <a:pPr lvl="1"/>
            <a:r>
              <a:rPr lang="fr-BE" sz="2500" dirty="0" smtClean="0"/>
              <a:t>y </a:t>
            </a:r>
            <a:r>
              <a:rPr lang="fr-BE" sz="2500" dirty="0"/>
              <a:t>réfléchir, </a:t>
            </a:r>
            <a:endParaRPr lang="fr-BE" sz="2500" dirty="0" smtClean="0"/>
          </a:p>
          <a:p>
            <a:pPr lvl="1"/>
            <a:r>
              <a:rPr lang="fr-BE" sz="2500" dirty="0" smtClean="0"/>
              <a:t>les </a:t>
            </a:r>
            <a:r>
              <a:rPr lang="fr-BE" sz="2500" b="1" dirty="0"/>
              <a:t>lister</a:t>
            </a:r>
            <a:r>
              <a:rPr lang="fr-BE" sz="2500" dirty="0"/>
              <a:t>, </a:t>
            </a:r>
            <a:endParaRPr lang="fr-BE" sz="2500" dirty="0" smtClean="0"/>
          </a:p>
          <a:p>
            <a:pPr lvl="1"/>
            <a:r>
              <a:rPr lang="fr-BE" sz="2500" dirty="0" smtClean="0"/>
              <a:t>qui </a:t>
            </a:r>
            <a:r>
              <a:rPr lang="fr-BE" sz="2500" dirty="0"/>
              <a:t>en sera le responsable</a:t>
            </a:r>
            <a:r>
              <a:rPr lang="fr-BE" sz="2500" dirty="0" smtClean="0"/>
              <a:t>? </a:t>
            </a:r>
          </a:p>
          <a:p>
            <a:pPr lvl="1"/>
            <a:r>
              <a:rPr lang="fr-BE" sz="2500" dirty="0" smtClean="0"/>
              <a:t>impacts sur la production primaire : réorganisation?</a:t>
            </a:r>
          </a:p>
          <a:p>
            <a:pPr lvl="1"/>
            <a:r>
              <a:rPr lang="fr-BE" sz="2500" dirty="0" smtClean="0"/>
              <a:t>mise au point au niveau du couple et de la famille,</a:t>
            </a:r>
          </a:p>
          <a:p>
            <a:pPr lvl="1"/>
            <a:r>
              <a:rPr lang="fr-BE" sz="2500" dirty="0" smtClean="0"/>
              <a:t>besoin en main-d’œuvre,</a:t>
            </a:r>
          </a:p>
          <a:p>
            <a:pPr lvl="1"/>
            <a:endParaRPr lang="fr-BE" sz="1100" dirty="0"/>
          </a:p>
          <a:p>
            <a:r>
              <a:rPr lang="fr-BE" sz="2800" dirty="0" smtClean="0"/>
              <a:t>Formation préalable? </a:t>
            </a:r>
            <a:r>
              <a:rPr lang="fr-BE" sz="2400" dirty="0" smtClean="0"/>
              <a:t>Informatique – accès à la profession – langue (NL,..)-…  </a:t>
            </a:r>
            <a:endParaRPr lang="fr-BE" sz="2400" dirty="0"/>
          </a:p>
        </p:txBody>
      </p:sp>
    </p:spTree>
    <p:extLst>
      <p:ext uri="{BB962C8B-B14F-4D97-AF65-F5344CB8AC3E}">
        <p14:creationId xmlns:p14="http://schemas.microsoft.com/office/powerpoint/2010/main" val="229580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>
                <a:solidFill>
                  <a:srgbClr val="71685A"/>
                </a:solidFill>
              </a:rPr>
              <a:t>Eléments impactant le travail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0" t="18381" r="16885"/>
          <a:stretch/>
        </p:blipFill>
        <p:spPr>
          <a:xfrm>
            <a:off x="5796136" y="2708920"/>
            <a:ext cx="3264515" cy="3086924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8" t="20281" r="16884" b="4333"/>
          <a:stretch/>
        </p:blipFill>
        <p:spPr>
          <a:xfrm>
            <a:off x="3059832" y="2708920"/>
            <a:ext cx="3186852" cy="3637112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4" t="19891" r="4099" b="29726"/>
          <a:stretch/>
        </p:blipFill>
        <p:spPr>
          <a:xfrm>
            <a:off x="179512" y="2708920"/>
            <a:ext cx="2880320" cy="3637112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78948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55576" y="467961"/>
            <a:ext cx="806489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fr-BE" sz="3200" dirty="0">
                <a:solidFill>
                  <a:srgbClr val="7168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/>
              </a:rPr>
              <a:t>Eléments impactant le travail</a:t>
            </a:r>
            <a:endParaRPr lang="fr-FR" altLang="fr-FR" sz="3200" dirty="0">
              <a:solidFill>
                <a:srgbClr val="7168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fr-FR" sz="3200" dirty="0">
              <a:solidFill>
                <a:srgbClr val="7168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/>
            </a:endParaRPr>
          </a:p>
        </p:txBody>
      </p:sp>
      <p:sp>
        <p:nvSpPr>
          <p:cNvPr id="20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451100" y="1635968"/>
            <a:ext cx="383222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fr-BE" altLang="fr-FR">
              <a:solidFill>
                <a:prstClr val="black"/>
              </a:solidFill>
            </a:endParaRPr>
          </a:p>
        </p:txBody>
      </p:sp>
      <p:sp>
        <p:nvSpPr>
          <p:cNvPr id="24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451100" y="1635968"/>
            <a:ext cx="383222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fr-BE" altLang="fr-FR">
              <a:solidFill>
                <a:prstClr val="black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170630" y="3212976"/>
            <a:ext cx="259515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BE" sz="2800" b="1" dirty="0" smtClean="0">
                <a:solidFill>
                  <a:prstClr val="white"/>
                </a:solidFill>
              </a:rPr>
              <a:t>Diversification</a:t>
            </a:r>
            <a:endParaRPr lang="fr-BE" sz="2800" b="1" dirty="0">
              <a:solidFill>
                <a:prstClr val="white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419872" y="1751961"/>
            <a:ext cx="2160240" cy="369332"/>
          </a:xfrm>
          <a:prstGeom prst="rect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algn="ctr"/>
          </a:lstStyle>
          <a:p>
            <a:r>
              <a:rPr lang="fr-BE" dirty="0">
                <a:solidFill>
                  <a:prstClr val="white"/>
                </a:solidFill>
              </a:rPr>
              <a:t>Multi-diversification</a:t>
            </a:r>
          </a:p>
        </p:txBody>
      </p:sp>
      <p:cxnSp>
        <p:nvCxnSpPr>
          <p:cNvPr id="15" name="Connecteur droit avec flèche 14"/>
          <p:cNvCxnSpPr/>
          <p:nvPr/>
        </p:nvCxnSpPr>
        <p:spPr>
          <a:xfrm flipH="1">
            <a:off x="4468206" y="2276872"/>
            <a:ext cx="15892" cy="828144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839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>
          <a:xfrm>
            <a:off x="611560" y="188640"/>
            <a:ext cx="8496944" cy="990600"/>
          </a:xfrm>
        </p:spPr>
        <p:txBody>
          <a:bodyPr lIns="90000" tIns="129960" rIns="90000" bIns="46800" rtlCol="0" anchor="b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en-GB" sz="2800" b="1" dirty="0" smtClean="0">
                <a:solidFill>
                  <a:srgbClr val="71685A"/>
                </a:solidFill>
              </a:rPr>
              <a:t>Introduction</a:t>
            </a:r>
            <a:endParaRPr lang="en-GB" sz="2800" b="1" dirty="0">
              <a:solidFill>
                <a:srgbClr val="71685A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204AB0F-99C2-40F9-B3A2-7BD9F45096EB}" type="slidenum">
              <a:rPr lang="fr-FR" altLang="fr-FR">
                <a:solidFill>
                  <a:srgbClr val="898989"/>
                </a:solidFill>
              </a:rPr>
              <a:pPr eaLnBrk="1" hangingPunct="1"/>
              <a:t>3</a:t>
            </a:fld>
            <a:endParaRPr lang="fr-FR" altLang="fr-FR">
              <a:solidFill>
                <a:srgbClr val="898989"/>
              </a:solidFill>
            </a:endParaRPr>
          </a:p>
        </p:txBody>
      </p:sp>
      <p:sp>
        <p:nvSpPr>
          <p:cNvPr id="6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37911" y="1598886"/>
            <a:ext cx="74168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44500" algn="l"/>
                <a:tab pos="29591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444500" algn="l"/>
                <a:tab pos="29591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444500" algn="l"/>
                <a:tab pos="29591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444500" algn="l"/>
                <a:tab pos="29591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444500" algn="l"/>
                <a:tab pos="29591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  <a:tab pos="29591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  <a:tab pos="29591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  <a:tab pos="29591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  <a:tab pos="29591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fr-FR" sz="2400" b="1" kern="0" dirty="0" smtClean="0">
                <a:solidFill>
                  <a:srgbClr val="91B70F"/>
                </a:solidFill>
                <a:sym typeface="Wingdings" pitchFamily="2" charset="2"/>
              </a:rPr>
              <a:t> </a:t>
            </a:r>
            <a:r>
              <a:rPr lang="fr-FR" sz="2400" b="1" kern="0" dirty="0" smtClean="0">
                <a:solidFill>
                  <a:srgbClr val="91B70F"/>
                </a:solidFill>
                <a:latin typeface="+mj-lt"/>
              </a:rPr>
              <a:t>Des thèmes très différents:</a:t>
            </a:r>
            <a:endParaRPr lang="fr-FR" sz="2400" b="1" kern="0" dirty="0" smtClean="0">
              <a:solidFill>
                <a:srgbClr val="91B70F"/>
              </a:solidFill>
              <a:latin typeface="+mj-lt"/>
              <a:sym typeface="Wingdings" pitchFamily="2" charset="2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783613" y="2378149"/>
            <a:ext cx="2054836" cy="400110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sz="2000" dirty="0">
                <a:solidFill>
                  <a:schemeClr val="bg1"/>
                </a:solidFill>
              </a:rPr>
              <a:t>Santé et sécurité</a:t>
            </a:r>
          </a:p>
        </p:txBody>
      </p:sp>
      <p:sp>
        <p:nvSpPr>
          <p:cNvPr id="9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670855" y="2224261"/>
            <a:ext cx="2221188" cy="707886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sz="2000" dirty="0">
                <a:solidFill>
                  <a:schemeClr val="bg1"/>
                </a:solidFill>
              </a:rPr>
              <a:t>Conditions de travail</a:t>
            </a:r>
            <a:endParaRPr lang="fr-FR" sz="1800" dirty="0">
              <a:solidFill>
                <a:schemeClr val="bg1"/>
              </a:solidFill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811031" y="5445447"/>
            <a:ext cx="2471950" cy="707886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sz="2000" dirty="0">
                <a:solidFill>
                  <a:schemeClr val="bg1"/>
                </a:solidFill>
              </a:rPr>
              <a:t>Temps de travail, l’astreinte</a:t>
            </a:r>
            <a:endParaRPr lang="fr-FR" sz="1800" dirty="0">
              <a:solidFill>
                <a:schemeClr val="bg1"/>
              </a:solidFill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773261" y="3961284"/>
            <a:ext cx="1474788" cy="461962"/>
          </a:xfrm>
          <a:prstGeom prst="rect">
            <a:avLst/>
          </a:prstGeom>
          <a:solidFill>
            <a:srgbClr val="91B70F"/>
          </a:solidFill>
          <a:ln w="25400">
            <a:solidFill>
              <a:srgbClr val="72920C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fr-F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Le travail</a:t>
            </a:r>
          </a:p>
        </p:txBody>
      </p:sp>
      <p:sp>
        <p:nvSpPr>
          <p:cNvPr id="13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44244" y="4741336"/>
            <a:ext cx="1981200" cy="400110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sz="2000" dirty="0">
                <a:solidFill>
                  <a:schemeClr val="bg1"/>
                </a:solidFill>
              </a:rPr>
              <a:t>Surcharge</a:t>
            </a:r>
          </a:p>
        </p:txBody>
      </p:sp>
      <p:sp>
        <p:nvSpPr>
          <p:cNvPr id="14" name="Text Box 12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315270" y="3792007"/>
            <a:ext cx="2080568" cy="400110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fr-FR" sz="2000" dirty="0">
                <a:solidFill>
                  <a:schemeClr val="bg1"/>
                </a:solidFill>
              </a:rPr>
              <a:t>Travail ensemble</a:t>
            </a:r>
          </a:p>
        </p:txBody>
      </p:sp>
      <p:sp>
        <p:nvSpPr>
          <p:cNvPr id="15" name="ZoneTexte 14"/>
          <p:cNvSpPr txBox="1"/>
          <p:nvPr>
            <p:custDataLst>
              <p:tags r:id="rId8"/>
            </p:custDataLst>
          </p:nvPr>
        </p:nvSpPr>
        <p:spPr>
          <a:xfrm>
            <a:off x="5725167" y="5129406"/>
            <a:ext cx="1790728" cy="400110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sz="2000" dirty="0">
                <a:solidFill>
                  <a:schemeClr val="bg1"/>
                </a:solidFill>
              </a:rPr>
              <a:t>Pénibilité</a:t>
            </a:r>
          </a:p>
        </p:txBody>
      </p:sp>
      <p:sp>
        <p:nvSpPr>
          <p:cNvPr id="16" name="ZoneTexte 15"/>
          <p:cNvSpPr txBox="1"/>
          <p:nvPr>
            <p:custDataLst>
              <p:tags r:id="rId9"/>
            </p:custDataLst>
          </p:nvPr>
        </p:nvSpPr>
        <p:spPr>
          <a:xfrm>
            <a:off x="444244" y="3561234"/>
            <a:ext cx="1838578" cy="400110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sz="2000" dirty="0">
                <a:solidFill>
                  <a:schemeClr val="bg1"/>
                </a:solidFill>
              </a:rPr>
              <a:t>Stress</a:t>
            </a:r>
          </a:p>
        </p:txBody>
      </p:sp>
      <p:cxnSp>
        <p:nvCxnSpPr>
          <p:cNvPr id="17" name="Connecteur droit avec flèche 16"/>
          <p:cNvCxnSpPr/>
          <p:nvPr>
            <p:custDataLst>
              <p:tags r:id="rId10"/>
            </p:custDataLst>
          </p:nvPr>
        </p:nvCxnSpPr>
        <p:spPr>
          <a:xfrm flipV="1">
            <a:off x="4046311" y="4509343"/>
            <a:ext cx="360747" cy="936253"/>
          </a:xfrm>
          <a:prstGeom prst="straightConnector1">
            <a:avLst/>
          </a:prstGeom>
          <a:ln w="44450">
            <a:solidFill>
              <a:srgbClr val="FF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>
            <p:custDataLst>
              <p:tags r:id="rId11"/>
            </p:custDataLst>
          </p:nvPr>
        </p:nvCxnSpPr>
        <p:spPr>
          <a:xfrm flipV="1">
            <a:off x="2425444" y="4423246"/>
            <a:ext cx="1225530" cy="518146"/>
          </a:xfrm>
          <a:prstGeom prst="straightConnector1">
            <a:avLst/>
          </a:prstGeom>
          <a:ln w="44450">
            <a:solidFill>
              <a:srgbClr val="FF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>
            <p:custDataLst>
              <p:tags r:id="rId12"/>
            </p:custDataLst>
          </p:nvPr>
        </p:nvCxnSpPr>
        <p:spPr>
          <a:xfrm>
            <a:off x="2282599" y="3761259"/>
            <a:ext cx="1296367" cy="330199"/>
          </a:xfrm>
          <a:prstGeom prst="straightConnector1">
            <a:avLst/>
          </a:prstGeom>
          <a:ln w="44450">
            <a:solidFill>
              <a:srgbClr val="FF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>
            <p:custDataLst>
              <p:tags r:id="rId13"/>
            </p:custDataLst>
          </p:nvPr>
        </p:nvCxnSpPr>
        <p:spPr>
          <a:xfrm>
            <a:off x="2811236" y="2778596"/>
            <a:ext cx="1343794" cy="1013411"/>
          </a:xfrm>
          <a:prstGeom prst="straightConnector1">
            <a:avLst/>
          </a:prstGeom>
          <a:ln w="44450">
            <a:solidFill>
              <a:srgbClr val="FF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>
            <a:stCxn id="9" idx="2"/>
          </p:cNvCxnSpPr>
          <p:nvPr>
            <p:custDataLst>
              <p:tags r:id="rId14"/>
            </p:custDataLst>
          </p:nvPr>
        </p:nvCxnSpPr>
        <p:spPr>
          <a:xfrm flipH="1">
            <a:off x="4839107" y="2932147"/>
            <a:ext cx="942342" cy="859860"/>
          </a:xfrm>
          <a:prstGeom prst="straightConnector1">
            <a:avLst/>
          </a:prstGeom>
          <a:ln w="44450">
            <a:solidFill>
              <a:srgbClr val="FF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>
            <p:custDataLst>
              <p:tags r:id="rId15"/>
            </p:custDataLst>
          </p:nvPr>
        </p:nvCxnSpPr>
        <p:spPr>
          <a:xfrm flipH="1">
            <a:off x="5310278" y="3992062"/>
            <a:ext cx="1004992" cy="99396"/>
          </a:xfrm>
          <a:prstGeom prst="straightConnector1">
            <a:avLst/>
          </a:prstGeom>
          <a:ln w="44450">
            <a:solidFill>
              <a:srgbClr val="FF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>
            <a:stCxn id="15" idx="0"/>
          </p:cNvCxnSpPr>
          <p:nvPr>
            <p:custDataLst>
              <p:tags r:id="rId16"/>
            </p:custDataLst>
          </p:nvPr>
        </p:nvCxnSpPr>
        <p:spPr>
          <a:xfrm flipH="1" flipV="1">
            <a:off x="5394415" y="4509344"/>
            <a:ext cx="1226116" cy="620062"/>
          </a:xfrm>
          <a:prstGeom prst="straightConnector1">
            <a:avLst/>
          </a:prstGeom>
          <a:ln w="44450">
            <a:solidFill>
              <a:srgbClr val="FF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34603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11560" y="390348"/>
            <a:ext cx="806489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fr-FR" altLang="fr-FR" sz="3200" dirty="0" smtClean="0">
                <a:solidFill>
                  <a:srgbClr val="7168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Multi-diversifications</a:t>
            </a:r>
            <a:endParaRPr lang="fr-FR" altLang="fr-FR" sz="3200" dirty="0">
              <a:solidFill>
                <a:srgbClr val="7168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fr-FR" sz="3200" dirty="0">
              <a:solidFill>
                <a:srgbClr val="7168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0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451100" y="1635968"/>
            <a:ext cx="383222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BE" altLang="fr-FR"/>
          </a:p>
        </p:txBody>
      </p:sp>
      <p:sp>
        <p:nvSpPr>
          <p:cNvPr id="24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451100" y="1635968"/>
            <a:ext cx="383222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BE" altLang="fr-FR"/>
          </a:p>
        </p:txBody>
      </p:sp>
      <p:sp>
        <p:nvSpPr>
          <p:cNvPr id="8" name="Sous-titre 2"/>
          <p:cNvSpPr txBox="1">
            <a:spLocks/>
          </p:cNvSpPr>
          <p:nvPr/>
        </p:nvSpPr>
        <p:spPr>
          <a:xfrm>
            <a:off x="10344" y="1740581"/>
            <a:ext cx="9505056" cy="468199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sz="2800" dirty="0" smtClean="0"/>
              <a:t>Choix des diversifications : hébergement, saveurs, pédagogie</a:t>
            </a:r>
          </a:p>
          <a:p>
            <a:pPr marL="712788" indent="-266700" defTabSz="808038">
              <a:buFont typeface="Wingdings" pitchFamily="2" charset="2"/>
              <a:buChar char="à"/>
            </a:pPr>
            <a:r>
              <a:rPr lang="fr-BE" sz="2400" dirty="0" smtClean="0">
                <a:sym typeface="Wingdings" panose="05000000000000000000" pitchFamily="2" charset="2"/>
              </a:rPr>
              <a:t>plus il y a d’activités, plus les répondants se sentent surchargés.</a:t>
            </a:r>
          </a:p>
          <a:p>
            <a:pPr marL="712788" indent="-266700">
              <a:buFont typeface="Wingdings" pitchFamily="2" charset="2"/>
              <a:buChar char="à"/>
            </a:pPr>
            <a:r>
              <a:rPr lang="fr-BE" sz="2400" dirty="0" smtClean="0">
                <a:sym typeface="Wingdings" panose="05000000000000000000" pitchFamily="2" charset="2"/>
              </a:rPr>
              <a:t>Conflits entre les activités de diversification : </a:t>
            </a:r>
            <a:r>
              <a:rPr lang="fr-BE" sz="2000" dirty="0" smtClean="0">
                <a:sym typeface="Wingdings" panose="05000000000000000000" pitchFamily="2" charset="2"/>
              </a:rPr>
              <a:t>magasin/arrivée des clients pour la chambre d’hôtes.</a:t>
            </a:r>
            <a:endParaRPr lang="fr-BE" sz="1600" dirty="0" smtClean="0">
              <a:sym typeface="Wingdings" panose="05000000000000000000" pitchFamily="2" charset="2"/>
            </a:endParaRPr>
          </a:p>
          <a:p>
            <a:pPr>
              <a:buFont typeface="Wingdings" pitchFamily="2" charset="2"/>
              <a:buChar char="à"/>
            </a:pPr>
            <a:endParaRPr lang="fr-BE" sz="2400" dirty="0"/>
          </a:p>
          <a:p>
            <a:r>
              <a:rPr lang="fr-BE" sz="2800" dirty="0"/>
              <a:t>Choix </a:t>
            </a:r>
            <a:r>
              <a:rPr lang="fr-BE" sz="2800" dirty="0" smtClean="0"/>
              <a:t>de la gamme par </a:t>
            </a:r>
          </a:p>
          <a:p>
            <a:pPr marL="719138" indent="0">
              <a:buNone/>
            </a:pPr>
            <a:r>
              <a:rPr lang="fr-BE" sz="2800" dirty="0" smtClean="0"/>
              <a:t>diversification : </a:t>
            </a:r>
            <a:endParaRPr lang="fr-BE" sz="2800" dirty="0"/>
          </a:p>
          <a:p>
            <a:endParaRPr lang="fr-BE" sz="2000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2268686"/>
              </p:ext>
            </p:extLst>
          </p:nvPr>
        </p:nvGraphicFramePr>
        <p:xfrm>
          <a:off x="4778017" y="3861048"/>
          <a:ext cx="3863156" cy="2201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52935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45569" y="421273"/>
            <a:ext cx="806489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fr-FR" altLang="fr-FR" sz="3200" dirty="0" smtClean="0">
                <a:solidFill>
                  <a:srgbClr val="7168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Multi-diversifications</a:t>
            </a:r>
            <a:endParaRPr lang="fr-FR" altLang="fr-FR" sz="3200" dirty="0">
              <a:solidFill>
                <a:srgbClr val="7168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fr-FR" sz="3200" dirty="0">
              <a:solidFill>
                <a:srgbClr val="7168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0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451100" y="1635968"/>
            <a:ext cx="383222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BE" altLang="fr-FR"/>
          </a:p>
        </p:txBody>
      </p:sp>
      <p:sp>
        <p:nvSpPr>
          <p:cNvPr id="24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451100" y="1635968"/>
            <a:ext cx="383222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BE" altLang="fr-FR"/>
          </a:p>
        </p:txBody>
      </p:sp>
      <p:sp>
        <p:nvSpPr>
          <p:cNvPr id="8" name="Sous-titre 2"/>
          <p:cNvSpPr txBox="1">
            <a:spLocks/>
          </p:cNvSpPr>
          <p:nvPr/>
        </p:nvSpPr>
        <p:spPr>
          <a:xfrm>
            <a:off x="107504" y="1740581"/>
            <a:ext cx="9001000" cy="468199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sz="2800" dirty="0" smtClean="0"/>
              <a:t>Choix des diversifications : hébergement, saveurs, pédagogie</a:t>
            </a:r>
          </a:p>
          <a:p>
            <a:r>
              <a:rPr lang="fr-BE" sz="2800" dirty="0" smtClean="0"/>
              <a:t>Choix de la gamme par diversification :</a:t>
            </a:r>
          </a:p>
          <a:p>
            <a:pPr lvl="1"/>
            <a:r>
              <a:rPr lang="fr-BE" sz="2500" dirty="0" smtClean="0"/>
              <a:t>Planification/anticipation des productions : </a:t>
            </a:r>
          </a:p>
          <a:p>
            <a:pPr lvl="2"/>
            <a:r>
              <a:rPr lang="fr-BE" sz="2200" dirty="0" smtClean="0"/>
              <a:t>Ne pas tout avoir à faire un même temps,…</a:t>
            </a:r>
          </a:p>
          <a:p>
            <a:pPr lvl="2"/>
            <a:r>
              <a:rPr lang="fr-BE" sz="2200" dirty="0" smtClean="0"/>
              <a:t>Transformation à l’avance : glace,…</a:t>
            </a:r>
          </a:p>
          <a:p>
            <a:pPr lvl="2"/>
            <a:r>
              <a:rPr lang="fr-BE" sz="2200" dirty="0" smtClean="0"/>
              <a:t>Transformation en décalage : transformation des fruits, fromage…</a:t>
            </a:r>
          </a:p>
          <a:p>
            <a:endParaRPr lang="fr-BE" sz="2400" dirty="0" smtClean="0"/>
          </a:p>
          <a:p>
            <a:r>
              <a:rPr lang="fr-BE" sz="2800" dirty="0" smtClean="0"/>
              <a:t>Economie d’échelle : rationalisation de certaines tâches/équipement…</a:t>
            </a:r>
            <a:endParaRPr lang="fr-BE" sz="2000" dirty="0"/>
          </a:p>
        </p:txBody>
      </p:sp>
    </p:spTree>
    <p:extLst>
      <p:ext uri="{BB962C8B-B14F-4D97-AF65-F5344CB8AC3E}">
        <p14:creationId xmlns:p14="http://schemas.microsoft.com/office/powerpoint/2010/main" val="887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55576" y="467961"/>
            <a:ext cx="806489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fr-BE" sz="3200" dirty="0">
                <a:solidFill>
                  <a:srgbClr val="7168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/>
              </a:rPr>
              <a:t>Eléments impactant le travail</a:t>
            </a:r>
            <a:endParaRPr lang="fr-FR" altLang="fr-FR" sz="3200" dirty="0">
              <a:solidFill>
                <a:srgbClr val="7168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fr-FR" sz="3200" dirty="0">
              <a:solidFill>
                <a:srgbClr val="7168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/>
            </a:endParaRPr>
          </a:p>
        </p:txBody>
      </p:sp>
      <p:sp>
        <p:nvSpPr>
          <p:cNvPr id="20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451100" y="1635968"/>
            <a:ext cx="383222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fr-BE" altLang="fr-FR">
              <a:solidFill>
                <a:prstClr val="black"/>
              </a:solidFill>
            </a:endParaRPr>
          </a:p>
        </p:txBody>
      </p:sp>
      <p:sp>
        <p:nvSpPr>
          <p:cNvPr id="24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451100" y="1635968"/>
            <a:ext cx="383222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fr-BE" altLang="fr-FR">
              <a:solidFill>
                <a:prstClr val="black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069636" y="3212976"/>
            <a:ext cx="259515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BE" sz="2800" b="1" dirty="0" smtClean="0">
                <a:solidFill>
                  <a:prstClr val="white"/>
                </a:solidFill>
              </a:rPr>
              <a:t>Diversification</a:t>
            </a:r>
            <a:endParaRPr lang="fr-BE" sz="2800" b="1" dirty="0">
              <a:solidFill>
                <a:prstClr val="white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977395" y="2875610"/>
            <a:ext cx="1388488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BE" dirty="0" smtClean="0">
                <a:solidFill>
                  <a:prstClr val="white"/>
                </a:solidFill>
              </a:rPr>
              <a:t>Localisation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3419872" y="1751961"/>
            <a:ext cx="216024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algn="ctr"/>
          </a:lstStyle>
          <a:p>
            <a:r>
              <a:rPr lang="fr-BE" dirty="0">
                <a:solidFill>
                  <a:prstClr val="white"/>
                </a:solidFill>
              </a:rPr>
              <a:t>Multi-diversification</a:t>
            </a:r>
          </a:p>
        </p:txBody>
      </p:sp>
      <p:cxnSp>
        <p:nvCxnSpPr>
          <p:cNvPr id="15" name="Connecteur droit avec flèche 14"/>
          <p:cNvCxnSpPr/>
          <p:nvPr/>
        </p:nvCxnSpPr>
        <p:spPr>
          <a:xfrm flipH="1">
            <a:off x="4468206" y="2276872"/>
            <a:ext cx="15892" cy="828144"/>
          </a:xfrm>
          <a:prstGeom prst="straightConnector1">
            <a:avLst/>
          </a:prstGeom>
          <a:ln w="38100">
            <a:solidFill>
              <a:srgbClr val="90946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flipH="1">
            <a:off x="5851280" y="3105016"/>
            <a:ext cx="952968" cy="395992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187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22684" y="188640"/>
            <a:ext cx="576064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fr-BE" sz="3200" dirty="0" smtClean="0">
                <a:solidFill>
                  <a:srgbClr val="7168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Bien </a:t>
            </a:r>
            <a:r>
              <a:rPr lang="fr-BE" sz="3200" dirty="0">
                <a:solidFill>
                  <a:srgbClr val="7168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choisir l’emplacement au sein de la ferme</a:t>
            </a:r>
          </a:p>
          <a:p>
            <a:pPr eaLnBrk="1" hangingPunct="1">
              <a:spcBef>
                <a:spcPct val="50000"/>
              </a:spcBef>
              <a:defRPr/>
            </a:pPr>
            <a:endParaRPr lang="fr-FR" altLang="fr-FR" sz="3200" dirty="0">
              <a:solidFill>
                <a:srgbClr val="7168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fr-FR" sz="3200" dirty="0">
              <a:solidFill>
                <a:srgbClr val="7168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0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451099" y="1635968"/>
            <a:ext cx="383222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BE" altLang="fr-FR"/>
          </a:p>
        </p:txBody>
      </p:sp>
      <p:sp>
        <p:nvSpPr>
          <p:cNvPr id="24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451100" y="1635968"/>
            <a:ext cx="383222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BE" altLang="fr-FR"/>
          </a:p>
        </p:txBody>
      </p:sp>
      <p:sp>
        <p:nvSpPr>
          <p:cNvPr id="8" name="Sous-titre 2"/>
          <p:cNvSpPr txBox="1">
            <a:spLocks/>
          </p:cNvSpPr>
          <p:nvPr/>
        </p:nvSpPr>
        <p:spPr>
          <a:xfrm>
            <a:off x="251520" y="1635968"/>
            <a:ext cx="8640960" cy="478660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sz="2800" dirty="0"/>
              <a:t>Pas de mitoyenneté gênante entre les différentes activités</a:t>
            </a:r>
          </a:p>
          <a:p>
            <a:pPr lvl="1"/>
            <a:r>
              <a:rPr lang="fr-BE" sz="2500" dirty="0"/>
              <a:t>Circulation entre charroi agricole/parking </a:t>
            </a:r>
            <a:r>
              <a:rPr lang="fr-BE" sz="2500" dirty="0" smtClean="0"/>
              <a:t>client,</a:t>
            </a:r>
            <a:endParaRPr lang="fr-BE" sz="2500" dirty="0"/>
          </a:p>
          <a:p>
            <a:pPr lvl="1"/>
            <a:r>
              <a:rPr lang="fr-BE" sz="2500" dirty="0" smtClean="0"/>
              <a:t>Sécurité,</a:t>
            </a:r>
            <a:endParaRPr lang="fr-BE" sz="2500" dirty="0"/>
          </a:p>
          <a:p>
            <a:pPr lvl="1"/>
            <a:r>
              <a:rPr lang="fr-BE" sz="2500" dirty="0" smtClean="0"/>
              <a:t>Odeur.</a:t>
            </a:r>
            <a:endParaRPr lang="fr-BE" sz="2500" dirty="0"/>
          </a:p>
          <a:p>
            <a:r>
              <a:rPr lang="fr-BE" sz="2800" dirty="0" smtClean="0"/>
              <a:t>Optimalisation des trajets pour le travailleur  : </a:t>
            </a:r>
          </a:p>
          <a:p>
            <a:pPr lvl="1"/>
            <a:r>
              <a:rPr lang="fr-BE" sz="2400" dirty="0" smtClean="0"/>
              <a:t>Optimiser les distances : atelier de transformation/magasin</a:t>
            </a:r>
          </a:p>
          <a:p>
            <a:r>
              <a:rPr lang="fr-BE" sz="2800" dirty="0" smtClean="0"/>
              <a:t>Accueil du client :</a:t>
            </a:r>
          </a:p>
          <a:p>
            <a:pPr lvl="1"/>
            <a:r>
              <a:rPr lang="fr-BE" sz="2500" dirty="0" smtClean="0"/>
              <a:t>Signalisation au sein de la ferme</a:t>
            </a:r>
          </a:p>
          <a:p>
            <a:pPr lvl="1"/>
            <a:r>
              <a:rPr lang="fr-BE" sz="2500" dirty="0" smtClean="0"/>
              <a:t>Si magasin : proche </a:t>
            </a:r>
            <a:r>
              <a:rPr lang="fr-BE" sz="2500" dirty="0"/>
              <a:t>de la </a:t>
            </a:r>
            <a:r>
              <a:rPr lang="fr-BE" sz="2500" dirty="0" smtClean="0"/>
              <a:t>route</a:t>
            </a:r>
            <a:endParaRPr lang="fr-BE" sz="2800" dirty="0" smtClean="0"/>
          </a:p>
          <a:p>
            <a:endParaRPr lang="fr-BE" sz="2500" dirty="0"/>
          </a:p>
          <a:p>
            <a:endParaRPr lang="fr-BE" sz="2800" dirty="0"/>
          </a:p>
          <a:p>
            <a:endParaRPr lang="fr-BE" sz="2000" dirty="0"/>
          </a:p>
        </p:txBody>
      </p:sp>
    </p:spTree>
    <p:extLst>
      <p:ext uri="{BB962C8B-B14F-4D97-AF65-F5344CB8AC3E}">
        <p14:creationId xmlns:p14="http://schemas.microsoft.com/office/powerpoint/2010/main" val="248474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67544" y="476672"/>
            <a:ext cx="576064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fr-BE" sz="3200" dirty="0" smtClean="0">
                <a:solidFill>
                  <a:srgbClr val="7168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Aménagement des abords</a:t>
            </a:r>
            <a:endParaRPr lang="fr-FR" sz="3200" dirty="0">
              <a:solidFill>
                <a:srgbClr val="7168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0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451099" y="1635968"/>
            <a:ext cx="383222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BE" altLang="fr-FR"/>
          </a:p>
        </p:txBody>
      </p:sp>
      <p:sp>
        <p:nvSpPr>
          <p:cNvPr id="24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451100" y="1635968"/>
            <a:ext cx="383222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BE" altLang="fr-FR"/>
          </a:p>
        </p:txBody>
      </p:sp>
      <p:sp>
        <p:nvSpPr>
          <p:cNvPr id="8" name="Sous-titre 2"/>
          <p:cNvSpPr txBox="1">
            <a:spLocks/>
          </p:cNvSpPr>
          <p:nvPr/>
        </p:nvSpPr>
        <p:spPr>
          <a:xfrm>
            <a:off x="467544" y="1744712"/>
            <a:ext cx="8640960" cy="478660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9088" indent="-319088"/>
            <a:r>
              <a:rPr lang="fr-BE" sz="2800" dirty="0" smtClean="0"/>
              <a:t>L’accueil de clients sur la ferme impacte :</a:t>
            </a:r>
          </a:p>
          <a:p>
            <a:pPr lvl="1"/>
            <a:r>
              <a:rPr lang="fr-BE" sz="2500" dirty="0" smtClean="0"/>
              <a:t>la propreté des abords, </a:t>
            </a:r>
          </a:p>
          <a:p>
            <a:pPr lvl="1"/>
            <a:r>
              <a:rPr lang="fr-BE" sz="2500" dirty="0" smtClean="0"/>
              <a:t>mais aussi l’ensemble de la ferme (diversification + production primaire)</a:t>
            </a:r>
          </a:p>
          <a:p>
            <a:pPr lvl="1">
              <a:buFont typeface="Wingdings" pitchFamily="2" charset="2"/>
              <a:buChar char="à"/>
            </a:pPr>
            <a:r>
              <a:rPr lang="fr-BE" sz="2500" dirty="0" smtClean="0"/>
              <a:t>IMAGE DE L’AGRICULTURE</a:t>
            </a:r>
          </a:p>
          <a:p>
            <a:pPr lvl="1">
              <a:buFont typeface="Wingdings" pitchFamily="2" charset="2"/>
              <a:buChar char="à"/>
            </a:pPr>
            <a:endParaRPr lang="fr-BE" sz="25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fr-BE" sz="2800" dirty="0"/>
              <a:t> </a:t>
            </a:r>
            <a:r>
              <a:rPr lang="fr-BE" sz="2800" dirty="0" smtClean="0"/>
              <a:t>Entretien et réparation de tous les locaux </a:t>
            </a:r>
            <a:endParaRPr lang="fr-BE" sz="2800" dirty="0"/>
          </a:p>
          <a:p>
            <a:pPr marL="0" indent="0">
              <a:buNone/>
            </a:pPr>
            <a:r>
              <a:rPr lang="fr-BE" sz="2800" dirty="0" smtClean="0"/>
              <a:t> </a:t>
            </a:r>
            <a:endParaRPr lang="fr-BE" sz="2800" dirty="0"/>
          </a:p>
          <a:p>
            <a:endParaRPr lang="fr-BE" sz="2800" dirty="0"/>
          </a:p>
          <a:p>
            <a:endParaRPr lang="fr-BE" sz="2000" dirty="0"/>
          </a:p>
        </p:txBody>
      </p:sp>
    </p:spTree>
    <p:extLst>
      <p:ext uri="{BB962C8B-B14F-4D97-AF65-F5344CB8AC3E}">
        <p14:creationId xmlns:p14="http://schemas.microsoft.com/office/powerpoint/2010/main" val="78371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55576" y="467961"/>
            <a:ext cx="806489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fr-BE" sz="3200" dirty="0">
                <a:solidFill>
                  <a:srgbClr val="7168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/>
              </a:rPr>
              <a:t>Eléments impactant le travail</a:t>
            </a:r>
            <a:endParaRPr lang="fr-FR" altLang="fr-FR" sz="3200" dirty="0">
              <a:solidFill>
                <a:srgbClr val="7168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fr-FR" sz="3200" dirty="0">
              <a:solidFill>
                <a:srgbClr val="7168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/>
            </a:endParaRPr>
          </a:p>
        </p:txBody>
      </p:sp>
      <p:sp>
        <p:nvSpPr>
          <p:cNvPr id="20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451100" y="1635968"/>
            <a:ext cx="383222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fr-BE" altLang="fr-FR">
              <a:solidFill>
                <a:prstClr val="black"/>
              </a:solidFill>
            </a:endParaRPr>
          </a:p>
        </p:txBody>
      </p:sp>
      <p:sp>
        <p:nvSpPr>
          <p:cNvPr id="24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451100" y="1635968"/>
            <a:ext cx="383222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fr-BE" altLang="fr-FR">
              <a:solidFill>
                <a:prstClr val="black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069636" y="3212976"/>
            <a:ext cx="259515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BE" sz="2800" b="1" dirty="0" smtClean="0">
                <a:solidFill>
                  <a:prstClr val="white"/>
                </a:solidFill>
              </a:rPr>
              <a:t>Diversification</a:t>
            </a:r>
            <a:endParaRPr lang="fr-BE" sz="2800" b="1" dirty="0">
              <a:solidFill>
                <a:prstClr val="white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977395" y="2875610"/>
            <a:ext cx="1388488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BE" dirty="0" smtClean="0">
                <a:solidFill>
                  <a:prstClr val="white"/>
                </a:solidFill>
              </a:rPr>
              <a:t>Localisation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664788" y="4486466"/>
            <a:ext cx="1728192" cy="64633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algn="ctr"/>
          </a:lstStyle>
          <a:p>
            <a:r>
              <a:rPr lang="fr-BE" dirty="0">
                <a:solidFill>
                  <a:prstClr val="white"/>
                </a:solidFill>
              </a:rPr>
              <a:t>Fonctionnalité des locaux </a:t>
            </a:r>
          </a:p>
        </p:txBody>
      </p:sp>
      <p:cxnSp>
        <p:nvCxnSpPr>
          <p:cNvPr id="9" name="Connecteur droit avec flèche 8"/>
          <p:cNvCxnSpPr/>
          <p:nvPr/>
        </p:nvCxnSpPr>
        <p:spPr>
          <a:xfrm flipH="1" flipV="1">
            <a:off x="5127698" y="3927452"/>
            <a:ext cx="1286638" cy="509660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3419872" y="1751961"/>
            <a:ext cx="216024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algn="ctr"/>
          </a:lstStyle>
          <a:p>
            <a:r>
              <a:rPr lang="fr-BE" dirty="0">
                <a:solidFill>
                  <a:prstClr val="white"/>
                </a:solidFill>
              </a:rPr>
              <a:t>Multi-diversification</a:t>
            </a:r>
          </a:p>
        </p:txBody>
      </p:sp>
      <p:cxnSp>
        <p:nvCxnSpPr>
          <p:cNvPr id="15" name="Connecteur droit avec flèche 14"/>
          <p:cNvCxnSpPr/>
          <p:nvPr/>
        </p:nvCxnSpPr>
        <p:spPr>
          <a:xfrm flipH="1">
            <a:off x="4468206" y="2276872"/>
            <a:ext cx="15892" cy="828144"/>
          </a:xfrm>
          <a:prstGeom prst="straightConnector1">
            <a:avLst/>
          </a:prstGeom>
          <a:ln w="38100">
            <a:solidFill>
              <a:srgbClr val="90946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>
            <a:stCxn id="11" idx="1"/>
          </p:cNvCxnSpPr>
          <p:nvPr/>
        </p:nvCxnSpPr>
        <p:spPr>
          <a:xfrm flipH="1">
            <a:off x="5851278" y="3060276"/>
            <a:ext cx="1126117" cy="440732"/>
          </a:xfrm>
          <a:prstGeom prst="straightConnector1">
            <a:avLst/>
          </a:prstGeom>
          <a:ln w="38100">
            <a:solidFill>
              <a:srgbClr val="90946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473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55576" y="467961"/>
            <a:ext cx="806489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fr-FR" altLang="fr-FR" sz="3200" dirty="0" smtClean="0">
                <a:solidFill>
                  <a:srgbClr val="7168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Fonctionnalité des locaux</a:t>
            </a:r>
            <a:endParaRPr lang="fr-FR" altLang="fr-FR" sz="3200" dirty="0">
              <a:solidFill>
                <a:srgbClr val="7168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fr-FR" sz="3200" dirty="0">
              <a:solidFill>
                <a:srgbClr val="7168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0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451100" y="1635968"/>
            <a:ext cx="383222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BE" altLang="fr-FR"/>
          </a:p>
        </p:txBody>
      </p:sp>
      <p:sp>
        <p:nvSpPr>
          <p:cNvPr id="24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451100" y="1635968"/>
            <a:ext cx="383222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BE" altLang="fr-FR"/>
          </a:p>
        </p:txBody>
      </p:sp>
      <p:sp>
        <p:nvSpPr>
          <p:cNvPr id="8" name="Sous-titre 2"/>
          <p:cNvSpPr txBox="1">
            <a:spLocks/>
          </p:cNvSpPr>
          <p:nvPr/>
        </p:nvSpPr>
        <p:spPr>
          <a:xfrm>
            <a:off x="395536" y="1740581"/>
            <a:ext cx="8424936" cy="4681990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sz="2800" dirty="0" smtClean="0"/>
              <a:t>Prendre le temps de bien concevoir ses plans.</a:t>
            </a:r>
          </a:p>
          <a:p>
            <a:r>
              <a:rPr lang="fr-BE" sz="2800" dirty="0" smtClean="0"/>
              <a:t>Prévoir une possibilité d’évolution de l’espace.</a:t>
            </a:r>
          </a:p>
          <a:p>
            <a:r>
              <a:rPr lang="fr-BE" sz="2800" dirty="0" smtClean="0"/>
              <a:t>Equipements adaptés à l’activité et à sa dimension.</a:t>
            </a:r>
          </a:p>
          <a:p>
            <a:endParaRPr lang="fr-BE" sz="2800" dirty="0" smtClean="0"/>
          </a:p>
          <a:p>
            <a:r>
              <a:rPr lang="fr-BE" sz="2800" dirty="0" smtClean="0"/>
              <a:t>En hébergement :</a:t>
            </a:r>
          </a:p>
          <a:p>
            <a:pPr lvl="1"/>
            <a:r>
              <a:rPr lang="fr-BE" sz="2200" dirty="0" smtClean="0"/>
              <a:t>Commun en relation en relation avec la capacité des chambres</a:t>
            </a:r>
          </a:p>
          <a:p>
            <a:pPr lvl="1"/>
            <a:r>
              <a:rPr lang="fr-BE" sz="2200" dirty="0" smtClean="0"/>
              <a:t>Locaux « techniques » proche des gîtes</a:t>
            </a:r>
          </a:p>
          <a:p>
            <a:r>
              <a:rPr lang="fr-BE" sz="2800" dirty="0"/>
              <a:t>En pédagogie :</a:t>
            </a:r>
          </a:p>
          <a:p>
            <a:pPr lvl="1"/>
            <a:r>
              <a:rPr lang="fr-BE" sz="2200" dirty="0" smtClean="0"/>
              <a:t>Sanitaires adaptés et en suffisance</a:t>
            </a:r>
          </a:p>
          <a:p>
            <a:pPr lvl="1"/>
            <a:r>
              <a:rPr lang="fr-BE" sz="2200" dirty="0" smtClean="0"/>
              <a:t>Local d’accueil multifonction</a:t>
            </a:r>
            <a:endParaRPr lang="fr-BE" sz="2200" dirty="0"/>
          </a:p>
          <a:p>
            <a:endParaRPr lang="fr-BE" sz="2000" dirty="0"/>
          </a:p>
        </p:txBody>
      </p:sp>
    </p:spTree>
    <p:extLst>
      <p:ext uri="{BB962C8B-B14F-4D97-AF65-F5344CB8AC3E}">
        <p14:creationId xmlns:p14="http://schemas.microsoft.com/office/powerpoint/2010/main" val="102911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55576" y="467961"/>
            <a:ext cx="806489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fr-FR" altLang="fr-FR" sz="3200" dirty="0" smtClean="0">
                <a:solidFill>
                  <a:srgbClr val="7168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Fonctionnalité des locaux</a:t>
            </a:r>
            <a:endParaRPr lang="fr-FR" altLang="fr-FR" sz="3200" dirty="0">
              <a:solidFill>
                <a:srgbClr val="7168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fr-FR" sz="3200" dirty="0">
              <a:solidFill>
                <a:srgbClr val="7168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0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451100" y="1635968"/>
            <a:ext cx="383222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BE" altLang="fr-FR"/>
          </a:p>
        </p:txBody>
      </p:sp>
      <p:sp>
        <p:nvSpPr>
          <p:cNvPr id="24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451100" y="1635968"/>
            <a:ext cx="383222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BE" altLang="fr-FR"/>
          </a:p>
        </p:txBody>
      </p:sp>
      <p:sp>
        <p:nvSpPr>
          <p:cNvPr id="8" name="Sous-titre 2"/>
          <p:cNvSpPr txBox="1">
            <a:spLocks/>
          </p:cNvSpPr>
          <p:nvPr/>
        </p:nvSpPr>
        <p:spPr>
          <a:xfrm>
            <a:off x="61375" y="1666420"/>
            <a:ext cx="9361040" cy="4896544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sz="2800" dirty="0" smtClean="0"/>
              <a:t>En saveur :</a:t>
            </a:r>
            <a:endParaRPr lang="fr-BE" sz="2200" dirty="0"/>
          </a:p>
          <a:p>
            <a:pPr marL="639763" lvl="1" indent="-273050">
              <a:spcBef>
                <a:spcPts val="0"/>
              </a:spcBef>
            </a:pPr>
            <a:r>
              <a:rPr lang="fr-BE" sz="2200" dirty="0" smtClean="0"/>
              <a:t>Local de transformation : ! Obligations AFSCA</a:t>
            </a:r>
          </a:p>
          <a:p>
            <a:pPr marL="639763" lvl="1" indent="-12700"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1435100" algn="l"/>
                <a:tab pos="1616075" algn="l"/>
              </a:tabLst>
            </a:pPr>
            <a:r>
              <a:rPr lang="fr-BE" sz="2200" dirty="0" smtClean="0"/>
              <a:t> surface conditionnée notamment par : </a:t>
            </a:r>
          </a:p>
          <a:p>
            <a:pPr marL="627063" lvl="1" indent="0">
              <a:spcBef>
                <a:spcPts val="0"/>
              </a:spcBef>
              <a:buNone/>
              <a:tabLst>
                <a:tab pos="1435100" algn="l"/>
                <a:tab pos="1616075" algn="l"/>
              </a:tabLst>
            </a:pPr>
            <a:r>
              <a:rPr lang="fr-BE" sz="2200" dirty="0"/>
              <a:t> </a:t>
            </a:r>
            <a:r>
              <a:rPr lang="fr-BE" sz="2200" dirty="0" smtClean="0"/>
              <a:t> - type et gamme de produits</a:t>
            </a:r>
          </a:p>
          <a:p>
            <a:pPr marL="365760" lvl="1" indent="0">
              <a:spcBef>
                <a:spcPts val="0"/>
              </a:spcBef>
              <a:buNone/>
            </a:pPr>
            <a:r>
              <a:rPr lang="fr-BE" sz="2200" dirty="0" smtClean="0"/>
              <a:t>      - volume de matière première transformé /an, /jour</a:t>
            </a:r>
          </a:p>
          <a:p>
            <a:pPr marL="365760" lvl="1" indent="0">
              <a:spcBef>
                <a:spcPts val="0"/>
              </a:spcBef>
              <a:buNone/>
            </a:pPr>
            <a:r>
              <a:rPr lang="fr-BE" sz="2200" dirty="0"/>
              <a:t> </a:t>
            </a:r>
            <a:r>
              <a:rPr lang="fr-BE" sz="2200" dirty="0" smtClean="0"/>
              <a:t>        ex lait : 50m² pour 25000l/an en fromage ou 1500l/an en glace</a:t>
            </a:r>
          </a:p>
          <a:p>
            <a:pPr marL="639763" lvl="1" indent="-127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r-BE" sz="2200" dirty="0" smtClean="0"/>
              <a:t> penser ergonomie et condition de travail : </a:t>
            </a:r>
          </a:p>
          <a:p>
            <a:pPr marL="627063" lvl="1" indent="0">
              <a:spcBef>
                <a:spcPts val="0"/>
              </a:spcBef>
              <a:buNone/>
            </a:pPr>
            <a:r>
              <a:rPr lang="fr-BE" sz="2200" dirty="0"/>
              <a:t> </a:t>
            </a:r>
            <a:r>
              <a:rPr lang="fr-BE" sz="2200" dirty="0" smtClean="0"/>
              <a:t> - hauteur du plan de travail adapté à l’utilisateur</a:t>
            </a:r>
          </a:p>
          <a:p>
            <a:pPr marL="627063" lvl="1" indent="0">
              <a:spcBef>
                <a:spcPts val="0"/>
              </a:spcBef>
              <a:buNone/>
            </a:pPr>
            <a:r>
              <a:rPr lang="fr-BE" sz="2200" dirty="0" smtClean="0"/>
              <a:t>  - matériel sur roulettes : </a:t>
            </a:r>
            <a:r>
              <a:rPr lang="fr-BE" sz="2200" dirty="0" smtClean="0">
                <a:sym typeface="Wingdings 3"/>
              </a:rPr>
              <a:t>pénibilité, facilité nettoyage, espace modulable</a:t>
            </a:r>
          </a:p>
          <a:p>
            <a:pPr marL="627063" lvl="1" indent="0">
              <a:spcBef>
                <a:spcPts val="0"/>
              </a:spcBef>
              <a:buNone/>
            </a:pPr>
            <a:endParaRPr lang="fr-BE" sz="900" dirty="0"/>
          </a:p>
          <a:p>
            <a:pPr lvl="1">
              <a:spcBef>
                <a:spcPts val="0"/>
              </a:spcBef>
            </a:pPr>
            <a:r>
              <a:rPr lang="fr-BE" sz="2200" dirty="0" smtClean="0"/>
              <a:t>Local de vente : ! Obligations AFSCA</a:t>
            </a:r>
          </a:p>
          <a:p>
            <a:pPr marL="639763" lvl="1" indent="-127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r-BE" sz="2200" dirty="0" smtClean="0"/>
              <a:t> espace de vente : </a:t>
            </a:r>
          </a:p>
          <a:p>
            <a:pPr marL="627063" lvl="1" indent="0">
              <a:spcBef>
                <a:spcPts val="0"/>
              </a:spcBef>
              <a:buNone/>
            </a:pPr>
            <a:r>
              <a:rPr lang="fr-BE" sz="2200" dirty="0"/>
              <a:t> </a:t>
            </a:r>
            <a:r>
              <a:rPr lang="fr-BE" sz="2200" dirty="0" smtClean="0"/>
              <a:t>  - équipement (comptoir/frigo, table, évier,…)</a:t>
            </a:r>
          </a:p>
          <a:p>
            <a:pPr marL="627063" lvl="1" indent="0">
              <a:spcBef>
                <a:spcPts val="0"/>
              </a:spcBef>
              <a:buNone/>
            </a:pPr>
            <a:r>
              <a:rPr lang="fr-BE" sz="2200" dirty="0" smtClean="0"/>
              <a:t>   - personnes derrière le comptoir (même </a:t>
            </a:r>
            <a:r>
              <a:rPr lang="fr-BE" sz="2200" dirty="0" err="1" smtClean="0"/>
              <a:t>occacionnel</a:t>
            </a:r>
            <a:r>
              <a:rPr lang="fr-BE" sz="2200" dirty="0" smtClean="0"/>
              <a:t>)</a:t>
            </a:r>
          </a:p>
          <a:p>
            <a:pPr marL="639763" lvl="1" indent="-12700"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808038" algn="l"/>
              </a:tabLst>
            </a:pPr>
            <a:r>
              <a:rPr lang="fr-BE" sz="2200" dirty="0"/>
              <a:t> </a:t>
            </a:r>
            <a:r>
              <a:rPr lang="fr-BE" sz="2200" dirty="0" smtClean="0"/>
              <a:t>espace clients :1m²/client, ouverture de portes vers </a:t>
            </a:r>
            <a:r>
              <a:rPr lang="fr-BE" sz="2200" dirty="0" err="1" smtClean="0"/>
              <a:t>ext</a:t>
            </a:r>
            <a:r>
              <a:rPr lang="fr-BE" sz="22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8118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55576" y="467961"/>
            <a:ext cx="806489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fr-BE" sz="3200" dirty="0">
                <a:solidFill>
                  <a:srgbClr val="7168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/>
              </a:rPr>
              <a:t>Eléments impactant le travail</a:t>
            </a:r>
            <a:endParaRPr lang="fr-FR" altLang="fr-FR" sz="3200" dirty="0">
              <a:solidFill>
                <a:srgbClr val="7168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fr-FR" sz="3200" dirty="0">
              <a:solidFill>
                <a:srgbClr val="7168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/>
            </a:endParaRPr>
          </a:p>
        </p:txBody>
      </p:sp>
      <p:sp>
        <p:nvSpPr>
          <p:cNvPr id="20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451100" y="1635968"/>
            <a:ext cx="383222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fr-BE" altLang="fr-FR">
              <a:solidFill>
                <a:prstClr val="black"/>
              </a:solidFill>
            </a:endParaRPr>
          </a:p>
        </p:txBody>
      </p:sp>
      <p:sp>
        <p:nvSpPr>
          <p:cNvPr id="24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451100" y="1635968"/>
            <a:ext cx="383222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fr-BE" altLang="fr-FR">
              <a:solidFill>
                <a:prstClr val="black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069636" y="3212976"/>
            <a:ext cx="259515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BE" sz="2800" b="1" dirty="0" smtClean="0">
                <a:solidFill>
                  <a:prstClr val="white"/>
                </a:solidFill>
              </a:rPr>
              <a:t>Diversification</a:t>
            </a:r>
            <a:endParaRPr lang="fr-BE" sz="2800" b="1" dirty="0">
              <a:solidFill>
                <a:prstClr val="white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977395" y="2875610"/>
            <a:ext cx="1388488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BE" dirty="0" smtClean="0">
                <a:solidFill>
                  <a:prstClr val="white"/>
                </a:solidFill>
              </a:rPr>
              <a:t>Localisation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664788" y="4486466"/>
            <a:ext cx="1728192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algn="ctr"/>
          </a:lstStyle>
          <a:p>
            <a:r>
              <a:rPr lang="fr-BE" dirty="0">
                <a:solidFill>
                  <a:prstClr val="white"/>
                </a:solidFill>
              </a:rPr>
              <a:t>Fonctionnalité des locaux </a:t>
            </a:r>
          </a:p>
        </p:txBody>
      </p:sp>
      <p:cxnSp>
        <p:nvCxnSpPr>
          <p:cNvPr id="9" name="Connecteur droit avec flèche 8"/>
          <p:cNvCxnSpPr/>
          <p:nvPr/>
        </p:nvCxnSpPr>
        <p:spPr>
          <a:xfrm flipH="1" flipV="1">
            <a:off x="5127698" y="3927452"/>
            <a:ext cx="1286638" cy="509660"/>
          </a:xfrm>
          <a:prstGeom prst="straightConnector1">
            <a:avLst/>
          </a:prstGeom>
          <a:ln w="38100">
            <a:solidFill>
              <a:srgbClr val="90946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3419872" y="1751961"/>
            <a:ext cx="216024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algn="ctr"/>
          </a:lstStyle>
          <a:p>
            <a:r>
              <a:rPr lang="fr-BE" dirty="0">
                <a:solidFill>
                  <a:prstClr val="white"/>
                </a:solidFill>
              </a:rPr>
              <a:t>Multi-diversification</a:t>
            </a:r>
          </a:p>
        </p:txBody>
      </p:sp>
      <p:cxnSp>
        <p:nvCxnSpPr>
          <p:cNvPr id="15" name="Connecteur droit avec flèche 14"/>
          <p:cNvCxnSpPr/>
          <p:nvPr/>
        </p:nvCxnSpPr>
        <p:spPr>
          <a:xfrm flipH="1">
            <a:off x="4468206" y="2276872"/>
            <a:ext cx="15892" cy="828144"/>
          </a:xfrm>
          <a:prstGeom prst="straightConnector1">
            <a:avLst/>
          </a:prstGeom>
          <a:ln w="38100">
            <a:solidFill>
              <a:srgbClr val="90946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>
            <a:stCxn id="11" idx="1"/>
          </p:cNvCxnSpPr>
          <p:nvPr/>
        </p:nvCxnSpPr>
        <p:spPr>
          <a:xfrm flipH="1">
            <a:off x="5851278" y="3060276"/>
            <a:ext cx="1126117" cy="440732"/>
          </a:xfrm>
          <a:prstGeom prst="straightConnector1">
            <a:avLst/>
          </a:prstGeom>
          <a:ln w="38100">
            <a:solidFill>
              <a:srgbClr val="90946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1528922" y="4625203"/>
            <a:ext cx="2075564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algn="ctr"/>
          </a:lstStyle>
          <a:p>
            <a:r>
              <a:rPr lang="fr-BE" dirty="0">
                <a:solidFill>
                  <a:prstClr val="white"/>
                </a:solidFill>
              </a:rPr>
              <a:t>Main-d'œuvre</a:t>
            </a:r>
          </a:p>
        </p:txBody>
      </p:sp>
      <p:cxnSp>
        <p:nvCxnSpPr>
          <p:cNvPr id="13" name="Connecteur droit avec flèche 12"/>
          <p:cNvCxnSpPr/>
          <p:nvPr/>
        </p:nvCxnSpPr>
        <p:spPr>
          <a:xfrm flipV="1">
            <a:off x="2771800" y="4013195"/>
            <a:ext cx="792088" cy="495925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63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55576" y="467961"/>
            <a:ext cx="806489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fr-FR" altLang="fr-FR" sz="3200" dirty="0" smtClean="0">
                <a:solidFill>
                  <a:srgbClr val="7168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/>
              </a:rPr>
              <a:t>La main-d'œuvre</a:t>
            </a:r>
            <a:endParaRPr lang="fr-FR" altLang="fr-FR" sz="3200" dirty="0">
              <a:solidFill>
                <a:srgbClr val="7168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fr-FR" sz="3200" dirty="0">
              <a:solidFill>
                <a:srgbClr val="7168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/>
            </a:endParaRPr>
          </a:p>
        </p:txBody>
      </p:sp>
      <p:sp>
        <p:nvSpPr>
          <p:cNvPr id="20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451100" y="1635968"/>
            <a:ext cx="383222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fr-BE" altLang="fr-FR">
              <a:solidFill>
                <a:prstClr val="black"/>
              </a:solidFill>
            </a:endParaRPr>
          </a:p>
        </p:txBody>
      </p:sp>
      <p:sp>
        <p:nvSpPr>
          <p:cNvPr id="24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451100" y="1635968"/>
            <a:ext cx="383222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fr-BE" altLang="fr-FR">
              <a:solidFill>
                <a:prstClr val="black"/>
              </a:solidFill>
            </a:endParaRPr>
          </a:p>
        </p:txBody>
      </p:sp>
      <p:sp>
        <p:nvSpPr>
          <p:cNvPr id="8" name="Sous-titre 2"/>
          <p:cNvSpPr txBox="1">
            <a:spLocks/>
          </p:cNvSpPr>
          <p:nvPr/>
        </p:nvSpPr>
        <p:spPr>
          <a:xfrm>
            <a:off x="395536" y="1740581"/>
            <a:ext cx="8424936" cy="4681990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71685A"/>
              </a:buClr>
            </a:pPr>
            <a:r>
              <a:rPr lang="fr-BE" sz="2800" dirty="0" smtClean="0">
                <a:solidFill>
                  <a:prstClr val="black"/>
                </a:solidFill>
              </a:rPr>
              <a:t>En moyenne : 3,8 personnes/exploitation (</a:t>
            </a:r>
            <a:r>
              <a:rPr lang="fr-BE" sz="2800" dirty="0" err="1" smtClean="0">
                <a:solidFill>
                  <a:prstClr val="black"/>
                </a:solidFill>
              </a:rPr>
              <a:t>prod+div</a:t>
            </a:r>
            <a:r>
              <a:rPr lang="fr-BE" sz="2800" dirty="0" smtClean="0">
                <a:solidFill>
                  <a:prstClr val="black"/>
                </a:solidFill>
              </a:rPr>
              <a:t>)</a:t>
            </a:r>
          </a:p>
          <a:p>
            <a:pPr lvl="1">
              <a:buClr>
                <a:srgbClr val="94C600"/>
              </a:buClr>
            </a:pPr>
            <a:r>
              <a:rPr lang="fr-BE" sz="2500" dirty="0" smtClean="0">
                <a:solidFill>
                  <a:prstClr val="black"/>
                </a:solidFill>
              </a:rPr>
              <a:t>bénévoles présents dans la moitié des fermes</a:t>
            </a:r>
          </a:p>
          <a:p>
            <a:pPr lvl="1">
              <a:buClr>
                <a:srgbClr val="94C600"/>
              </a:buClr>
            </a:pPr>
            <a:r>
              <a:rPr lang="fr-BE" sz="2500" dirty="0" smtClean="0">
                <a:solidFill>
                  <a:prstClr val="black"/>
                </a:solidFill>
              </a:rPr>
              <a:t>salariés présents dans 35% des exploitations </a:t>
            </a:r>
          </a:p>
          <a:p>
            <a:pPr lvl="1">
              <a:buClr>
                <a:srgbClr val="94C600"/>
              </a:buClr>
            </a:pPr>
            <a:endParaRPr lang="fr-BE" sz="2500" dirty="0">
              <a:solidFill>
                <a:prstClr val="black"/>
              </a:solidFill>
            </a:endParaRPr>
          </a:p>
          <a:p>
            <a:pPr>
              <a:buClr>
                <a:srgbClr val="71685A"/>
              </a:buClr>
            </a:pPr>
            <a:r>
              <a:rPr lang="fr-BE" sz="2800" dirty="0" smtClean="0">
                <a:solidFill>
                  <a:prstClr val="black"/>
                </a:solidFill>
              </a:rPr>
              <a:t>Relation avec les autres travailleurs est </a:t>
            </a:r>
          </a:p>
          <a:p>
            <a:pPr marL="0" indent="0">
              <a:buClr>
                <a:srgbClr val="71685A"/>
              </a:buClr>
              <a:buFont typeface="Wingdings"/>
              <a:buNone/>
            </a:pPr>
            <a:r>
              <a:rPr lang="fr-BE" sz="2800" dirty="0" smtClean="0">
                <a:solidFill>
                  <a:prstClr val="black"/>
                </a:solidFill>
              </a:rPr>
              <a:t>parfois tendue</a:t>
            </a:r>
          </a:p>
          <a:p>
            <a:pPr lvl="1">
              <a:buClr>
                <a:srgbClr val="94C600"/>
              </a:buClr>
            </a:pPr>
            <a:endParaRPr lang="fr-BE" sz="2500" dirty="0" smtClean="0">
              <a:solidFill>
                <a:prstClr val="black"/>
              </a:solidFill>
            </a:endParaRPr>
          </a:p>
          <a:p>
            <a:pPr>
              <a:buClr>
                <a:srgbClr val="71685A"/>
              </a:buClr>
            </a:pPr>
            <a:r>
              <a:rPr lang="fr-BE" sz="2800" dirty="0" smtClean="0">
                <a:solidFill>
                  <a:prstClr val="black"/>
                </a:solidFill>
              </a:rPr>
              <a:t>Création d’emplois dans 42% des fermes </a:t>
            </a:r>
          </a:p>
          <a:p>
            <a:pPr lvl="1">
              <a:buClr>
                <a:srgbClr val="94C600"/>
              </a:buClr>
            </a:pPr>
            <a:r>
              <a:rPr lang="fr-BE" sz="2500" dirty="0" smtClean="0">
                <a:solidFill>
                  <a:prstClr val="black"/>
                </a:solidFill>
              </a:rPr>
              <a:t>Temps ou partiel</a:t>
            </a:r>
          </a:p>
          <a:p>
            <a:pPr lvl="1">
              <a:buClr>
                <a:srgbClr val="94C600"/>
              </a:buClr>
            </a:pPr>
            <a:r>
              <a:rPr lang="fr-BE" sz="2500" dirty="0" smtClean="0">
                <a:solidFill>
                  <a:prstClr val="black"/>
                </a:solidFill>
              </a:rPr>
              <a:t>Saisonnier, étudiants</a:t>
            </a:r>
          </a:p>
          <a:p>
            <a:pPr>
              <a:buClr>
                <a:srgbClr val="71685A"/>
              </a:buClr>
            </a:pPr>
            <a:endParaRPr lang="fr-BE" sz="2200" dirty="0">
              <a:solidFill>
                <a:prstClr val="black"/>
              </a:solidFill>
            </a:endParaRPr>
          </a:p>
          <a:p>
            <a:pPr>
              <a:buClr>
                <a:srgbClr val="71685A"/>
              </a:buClr>
            </a:pPr>
            <a:endParaRPr lang="fr-BE" sz="2000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5" t="3696" r="4295" b="4582"/>
          <a:stretch/>
        </p:blipFill>
        <p:spPr bwMode="auto">
          <a:xfrm>
            <a:off x="6388698" y="3212976"/>
            <a:ext cx="2448272" cy="1580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998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60040" y="80864"/>
            <a:ext cx="5724128" cy="1143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BE" sz="3200" dirty="0" smtClean="0">
                <a:solidFill>
                  <a:srgbClr val="7168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environnement de + en + complexe</a:t>
            </a:r>
            <a:endParaRPr lang="fr-BE" sz="3200" dirty="0">
              <a:solidFill>
                <a:srgbClr val="7168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50825" y="1618952"/>
            <a:ext cx="74168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44500" algn="l"/>
                <a:tab pos="29591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444500" algn="l"/>
                <a:tab pos="29591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444500" algn="l"/>
                <a:tab pos="29591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444500" algn="l"/>
                <a:tab pos="29591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444500" algn="l"/>
                <a:tab pos="29591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  <a:tab pos="29591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  <a:tab pos="29591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  <a:tab pos="29591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  <a:tab pos="29591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fr-FR" sz="2400" b="1" kern="0" dirty="0" smtClean="0">
                <a:solidFill>
                  <a:srgbClr val="91B70F"/>
                </a:solidFill>
                <a:sym typeface="Wingdings" pitchFamily="2" charset="2"/>
              </a:rPr>
              <a:t> </a:t>
            </a:r>
            <a:r>
              <a:rPr lang="fr-FR" sz="2400" b="1" kern="0" dirty="0" smtClean="0">
                <a:solidFill>
                  <a:srgbClr val="91B70F"/>
                </a:solidFill>
                <a:latin typeface="+mj-lt"/>
              </a:rPr>
              <a:t>Au niveau externe :</a:t>
            </a:r>
            <a:endParaRPr lang="fr-FR" sz="2400" b="1" kern="0" dirty="0" smtClean="0">
              <a:solidFill>
                <a:srgbClr val="91B70F"/>
              </a:solidFill>
              <a:latin typeface="+mj-lt"/>
              <a:sym typeface="Wingdings" pitchFamily="2" charset="2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4213" y="2060848"/>
            <a:ext cx="7848600" cy="441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66700" algn="l"/>
                <a:tab pos="533400" algn="l"/>
                <a:tab pos="29591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266700" algn="l"/>
                <a:tab pos="533400" algn="l"/>
                <a:tab pos="29591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266700" algn="l"/>
                <a:tab pos="533400" algn="l"/>
                <a:tab pos="29591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266700" algn="l"/>
                <a:tab pos="533400" algn="l"/>
                <a:tab pos="29591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266700" algn="l"/>
                <a:tab pos="533400" algn="l"/>
                <a:tab pos="29591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  <a:tab pos="533400" algn="l"/>
                <a:tab pos="29591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  <a:tab pos="533400" algn="l"/>
                <a:tab pos="29591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  <a:tab pos="533400" algn="l"/>
                <a:tab pos="29591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  <a:tab pos="533400" algn="l"/>
                <a:tab pos="29591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eaLnBrk="1" fontAlgn="auto" hangingPunct="1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fr-FR" sz="1800" kern="0" dirty="0" smtClean="0">
                <a:solidFill>
                  <a:srgbClr val="000000"/>
                </a:solidFill>
                <a:latin typeface="Verdana"/>
              </a:rPr>
              <a:t>Forte diminution du nombre d’exploitations et d’exploitants</a:t>
            </a:r>
          </a:p>
          <a:p>
            <a:pPr marL="620713" indent="-261938" eaLnBrk="1" fontAlgn="auto" hangingPunct="1">
              <a:spcBef>
                <a:spcPts val="300"/>
              </a:spcBef>
              <a:spcAft>
                <a:spcPts val="0"/>
              </a:spcAft>
              <a:buFont typeface="Wingdings" pitchFamily="2" charset="2"/>
              <a:buChar char="§"/>
              <a:tabLst>
                <a:tab pos="441325" algn="l"/>
                <a:tab pos="538163" algn="l"/>
                <a:tab pos="1158875" algn="l"/>
                <a:tab pos="2959100" algn="l"/>
              </a:tabLst>
              <a:defRPr/>
            </a:pPr>
            <a:r>
              <a:rPr lang="fr-FR" sz="1800" kern="0" dirty="0" smtClean="0">
                <a:solidFill>
                  <a:srgbClr val="000000"/>
                </a:solidFill>
                <a:latin typeface="Verdana"/>
              </a:rPr>
              <a:t>Faible représentativité sur le territoire</a:t>
            </a:r>
          </a:p>
          <a:p>
            <a:pPr marL="620713" indent="-261938" eaLnBrk="1" fontAlgn="auto" hangingPunct="1">
              <a:spcBef>
                <a:spcPts val="300"/>
              </a:spcBef>
              <a:spcAft>
                <a:spcPts val="0"/>
              </a:spcAft>
              <a:buFont typeface="Wingdings" pitchFamily="2" charset="2"/>
              <a:buChar char="§"/>
              <a:tabLst>
                <a:tab pos="441325" algn="l"/>
                <a:tab pos="538163" algn="l"/>
                <a:tab pos="1158875" algn="l"/>
                <a:tab pos="2959100" algn="l"/>
              </a:tabLst>
              <a:defRPr/>
            </a:pPr>
            <a:r>
              <a:rPr lang="fr-FR" sz="1800" kern="0" dirty="0" smtClean="0">
                <a:solidFill>
                  <a:srgbClr val="000000"/>
                </a:solidFill>
                <a:latin typeface="Verdana"/>
              </a:rPr>
              <a:t>Isolement / voisin</a:t>
            </a:r>
          </a:p>
          <a:p>
            <a:pPr marL="620713" indent="-261938" eaLnBrk="1" fontAlgn="auto" hangingPunct="1">
              <a:spcBef>
                <a:spcPts val="300"/>
              </a:spcBef>
              <a:spcAft>
                <a:spcPts val="0"/>
              </a:spcAft>
              <a:buFont typeface="Wingdings" pitchFamily="2" charset="2"/>
              <a:buChar char="§"/>
              <a:tabLst>
                <a:tab pos="441325" algn="l"/>
                <a:tab pos="538163" algn="l"/>
                <a:tab pos="1158875" algn="l"/>
                <a:tab pos="2959100" algn="l"/>
              </a:tabLst>
              <a:defRPr/>
            </a:pPr>
            <a:r>
              <a:rPr lang="fr-FR" sz="1800" kern="0" dirty="0" smtClean="0">
                <a:solidFill>
                  <a:srgbClr val="000000"/>
                </a:solidFill>
                <a:latin typeface="Verdana"/>
              </a:rPr>
              <a:t>Environnement social : conjoint, amis, avec des aspirations en terme de vacances, loisirs</a:t>
            </a:r>
          </a:p>
          <a:p>
            <a:pPr marL="620713" indent="-261938" eaLnBrk="1" fontAlgn="auto" hangingPunct="1">
              <a:spcBef>
                <a:spcPts val="300"/>
              </a:spcBef>
              <a:spcAft>
                <a:spcPts val="0"/>
              </a:spcAft>
              <a:buFont typeface="Wingdings" pitchFamily="2" charset="2"/>
              <a:buChar char="§"/>
              <a:tabLst>
                <a:tab pos="441325" algn="l"/>
                <a:tab pos="538163" algn="l"/>
                <a:tab pos="1158875" algn="l"/>
                <a:tab pos="2959100" algn="l"/>
              </a:tabLst>
              <a:defRPr/>
            </a:pPr>
            <a:r>
              <a:rPr lang="fr-FR" sz="1800" kern="0" dirty="0" smtClean="0">
                <a:solidFill>
                  <a:srgbClr val="000000"/>
                </a:solidFill>
                <a:latin typeface="Verdana"/>
              </a:rPr>
              <a:t>Montée de l’individualisme</a:t>
            </a:r>
          </a:p>
          <a:p>
            <a:pPr marL="285750" indent="-285750" eaLnBrk="1" fontAlgn="auto" hangingPunct="1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fr-FR" sz="1800" kern="0" dirty="0" smtClean="0">
                <a:solidFill>
                  <a:srgbClr val="000000"/>
                </a:solidFill>
                <a:latin typeface="Verdana"/>
              </a:rPr>
              <a:t>Mondialisation : déstabilisation des marchés </a:t>
            </a:r>
            <a:r>
              <a:rPr lang="fr-FR" sz="1800" kern="0" dirty="0" smtClean="0">
                <a:solidFill>
                  <a:srgbClr val="000000"/>
                </a:solidFill>
                <a:latin typeface="Verdana"/>
                <a:sym typeface="Wingdings"/>
              </a:rPr>
              <a:t> insécurité</a:t>
            </a:r>
          </a:p>
          <a:p>
            <a:pPr marL="285750" indent="-285750" eaLnBrk="1" fontAlgn="auto" hangingPunct="1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fr-FR" sz="1800" kern="0" dirty="0" smtClean="0">
                <a:solidFill>
                  <a:srgbClr val="000000"/>
                </a:solidFill>
                <a:latin typeface="Verdana"/>
                <a:sym typeface="Wingdings"/>
              </a:rPr>
              <a:t>Innovations technologiques</a:t>
            </a:r>
          </a:p>
          <a:p>
            <a:pPr marL="285750" indent="-285750" eaLnBrk="1" fontAlgn="auto" hangingPunct="1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fr-FR" sz="1800" kern="0" dirty="0" smtClean="0">
                <a:solidFill>
                  <a:srgbClr val="000000"/>
                </a:solidFill>
                <a:latin typeface="Verdana"/>
                <a:sym typeface="Wingdings"/>
              </a:rPr>
              <a:t>Multiplicité des réglementations</a:t>
            </a:r>
          </a:p>
          <a:p>
            <a:pPr marL="285750" indent="-285750" eaLnBrk="1" fontAlgn="auto" hangingPunct="1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fr-FR" sz="1800" kern="0" dirty="0" smtClean="0">
                <a:solidFill>
                  <a:srgbClr val="000000"/>
                </a:solidFill>
                <a:latin typeface="Verdana"/>
                <a:sym typeface="Wingdings"/>
              </a:rPr>
              <a:t>Nouvelles attentes de la société : traçabilité, orientation de consommation </a:t>
            </a:r>
            <a:r>
              <a:rPr lang="fr-FR" sz="1600" kern="0" dirty="0" smtClean="0">
                <a:solidFill>
                  <a:srgbClr val="000000"/>
                </a:solidFill>
                <a:latin typeface="Verdana"/>
                <a:sym typeface="Wingdings"/>
              </a:rPr>
              <a:t>(moins de lait, moins de viande)</a:t>
            </a:r>
          </a:p>
          <a:p>
            <a:pPr marL="285750" indent="-285750" eaLnBrk="1" fontAlgn="auto" hangingPunct="1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fr-FR" sz="1800" kern="0" dirty="0" smtClean="0">
                <a:solidFill>
                  <a:srgbClr val="000000"/>
                </a:solidFill>
                <a:latin typeface="Verdana"/>
                <a:sym typeface="Wingdings"/>
              </a:rPr>
              <a:t>Surinformation</a:t>
            </a:r>
            <a:endParaRPr lang="fr-FR" sz="1800" kern="0" dirty="0" smtClean="0">
              <a:solidFill>
                <a:srgbClr val="000000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00801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55576" y="467961"/>
            <a:ext cx="806489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fr-FR" altLang="fr-FR" sz="3200" dirty="0" smtClean="0">
                <a:solidFill>
                  <a:srgbClr val="7168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La main-d'œuvre</a:t>
            </a:r>
            <a:endParaRPr lang="fr-FR" altLang="fr-FR" sz="3200" dirty="0">
              <a:solidFill>
                <a:srgbClr val="7168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fr-FR" sz="3200" dirty="0">
              <a:solidFill>
                <a:srgbClr val="7168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0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451100" y="1635968"/>
            <a:ext cx="383222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BE" altLang="fr-FR"/>
          </a:p>
        </p:txBody>
      </p:sp>
      <p:sp>
        <p:nvSpPr>
          <p:cNvPr id="24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451100" y="1635968"/>
            <a:ext cx="383222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BE" altLang="fr-FR"/>
          </a:p>
        </p:txBody>
      </p:sp>
      <p:sp>
        <p:nvSpPr>
          <p:cNvPr id="8" name="Sous-titre 2"/>
          <p:cNvSpPr txBox="1">
            <a:spLocks/>
          </p:cNvSpPr>
          <p:nvPr/>
        </p:nvSpPr>
        <p:spPr>
          <a:xfrm>
            <a:off x="395536" y="1740581"/>
            <a:ext cx="8424936" cy="468199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sz="2800" dirty="0"/>
              <a:t>Délégation d’une tâche de la production </a:t>
            </a:r>
            <a:r>
              <a:rPr lang="fr-BE" sz="2800" dirty="0" smtClean="0"/>
              <a:t>primaire = 27% des répondants</a:t>
            </a:r>
          </a:p>
          <a:p>
            <a:pPr lvl="1"/>
            <a:r>
              <a:rPr lang="fr-BE" sz="2200" dirty="0" smtClean="0"/>
              <a:t>40% en saveur / 10% en hébergement</a:t>
            </a:r>
          </a:p>
          <a:p>
            <a:pPr lvl="1"/>
            <a:endParaRPr lang="fr-BE" sz="2200" dirty="0"/>
          </a:p>
          <a:p>
            <a:r>
              <a:rPr lang="fr-BE" sz="2800" dirty="0" smtClean="0"/>
              <a:t>Externalisation en diversification : 25% des répondants</a:t>
            </a:r>
          </a:p>
          <a:p>
            <a:pPr lvl="1"/>
            <a:r>
              <a:rPr lang="fr-BE" sz="2200" dirty="0" smtClean="0"/>
              <a:t>10 % en saveur / 31% en hébergement </a:t>
            </a:r>
          </a:p>
          <a:p>
            <a:pPr marL="1346200" lvl="1" indent="-273050">
              <a:buFont typeface="Wingdings" panose="05000000000000000000" pitchFamily="2" charset="2"/>
              <a:buChar char="Ø"/>
            </a:pPr>
            <a:r>
              <a:rPr lang="fr-BE" sz="2200" dirty="0" smtClean="0"/>
              <a:t>Hébergement : blanchisserie/nettoyage</a:t>
            </a:r>
          </a:p>
          <a:p>
            <a:pPr marL="1346200" lvl="1" indent="-273050">
              <a:buFont typeface="Wingdings" panose="05000000000000000000" pitchFamily="2" charset="2"/>
              <a:buChar char="Ø"/>
            </a:pPr>
            <a:r>
              <a:rPr lang="fr-BE" sz="2200" dirty="0" smtClean="0"/>
              <a:t>Saveurs : découpe viande</a:t>
            </a:r>
          </a:p>
          <a:p>
            <a:endParaRPr lang="fr-BE" sz="2200" dirty="0"/>
          </a:p>
          <a:p>
            <a:endParaRPr lang="fr-BE" sz="2000" dirty="0"/>
          </a:p>
        </p:txBody>
      </p:sp>
    </p:spTree>
    <p:extLst>
      <p:ext uri="{BB962C8B-B14F-4D97-AF65-F5344CB8AC3E}">
        <p14:creationId xmlns:p14="http://schemas.microsoft.com/office/powerpoint/2010/main" val="175332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55576" y="467961"/>
            <a:ext cx="806489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fr-BE" sz="3200" dirty="0">
                <a:solidFill>
                  <a:srgbClr val="7168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Eléments impactant le travail</a:t>
            </a:r>
            <a:endParaRPr lang="fr-FR" altLang="fr-FR" sz="3200" dirty="0">
              <a:solidFill>
                <a:srgbClr val="7168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fr-FR" sz="3200" dirty="0">
              <a:solidFill>
                <a:srgbClr val="7168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0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451100" y="1635968"/>
            <a:ext cx="383222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BE" altLang="fr-FR"/>
          </a:p>
        </p:txBody>
      </p:sp>
      <p:sp>
        <p:nvSpPr>
          <p:cNvPr id="24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451100" y="1635968"/>
            <a:ext cx="383222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BE" altLang="fr-FR"/>
          </a:p>
        </p:txBody>
      </p:sp>
      <p:sp>
        <p:nvSpPr>
          <p:cNvPr id="10" name="ZoneTexte 9"/>
          <p:cNvSpPr txBox="1"/>
          <p:nvPr/>
        </p:nvSpPr>
        <p:spPr>
          <a:xfrm>
            <a:off x="3069636" y="3212976"/>
            <a:ext cx="259515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BE" sz="2800" b="1" dirty="0" smtClean="0"/>
              <a:t>Diversification</a:t>
            </a:r>
            <a:endParaRPr lang="fr-BE" sz="28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6977395" y="2875610"/>
            <a:ext cx="1388488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BE" dirty="0" smtClean="0"/>
              <a:t>Localisation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664788" y="4486466"/>
            <a:ext cx="1728192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algn="ctr"/>
          </a:lstStyle>
          <a:p>
            <a:r>
              <a:rPr lang="fr-BE" dirty="0"/>
              <a:t>Fonctionnalité des locaux </a:t>
            </a:r>
          </a:p>
        </p:txBody>
      </p:sp>
      <p:cxnSp>
        <p:nvCxnSpPr>
          <p:cNvPr id="9" name="Connecteur droit avec flèche 8"/>
          <p:cNvCxnSpPr/>
          <p:nvPr/>
        </p:nvCxnSpPr>
        <p:spPr>
          <a:xfrm flipH="1" flipV="1">
            <a:off x="5127698" y="3927452"/>
            <a:ext cx="1286638" cy="509660"/>
          </a:xfrm>
          <a:prstGeom prst="straightConnector1">
            <a:avLst/>
          </a:prstGeom>
          <a:ln w="38100">
            <a:solidFill>
              <a:srgbClr val="90946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3419872" y="1751961"/>
            <a:ext cx="216024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algn="ctr"/>
          </a:lstStyle>
          <a:p>
            <a:r>
              <a:rPr lang="fr-BE" dirty="0"/>
              <a:t>Multi-diversification</a:t>
            </a:r>
          </a:p>
        </p:txBody>
      </p:sp>
      <p:cxnSp>
        <p:nvCxnSpPr>
          <p:cNvPr id="15" name="Connecteur droit avec flèche 14"/>
          <p:cNvCxnSpPr/>
          <p:nvPr/>
        </p:nvCxnSpPr>
        <p:spPr>
          <a:xfrm flipH="1">
            <a:off x="4468206" y="2276872"/>
            <a:ext cx="15892" cy="828144"/>
          </a:xfrm>
          <a:prstGeom prst="straightConnector1">
            <a:avLst/>
          </a:prstGeom>
          <a:ln w="38100">
            <a:solidFill>
              <a:srgbClr val="90946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>
            <a:stCxn id="11" idx="1"/>
          </p:cNvCxnSpPr>
          <p:nvPr/>
        </p:nvCxnSpPr>
        <p:spPr>
          <a:xfrm flipH="1">
            <a:off x="5851278" y="3060276"/>
            <a:ext cx="1126117" cy="440732"/>
          </a:xfrm>
          <a:prstGeom prst="straightConnector1">
            <a:avLst/>
          </a:prstGeom>
          <a:ln w="38100">
            <a:solidFill>
              <a:srgbClr val="90946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1528922" y="4625203"/>
            <a:ext cx="2075564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algn="ctr"/>
          </a:lstStyle>
          <a:p>
            <a:r>
              <a:rPr lang="fr-BE" dirty="0"/>
              <a:t>Main-d'œuvre</a:t>
            </a:r>
          </a:p>
        </p:txBody>
      </p:sp>
      <p:cxnSp>
        <p:nvCxnSpPr>
          <p:cNvPr id="13" name="Connecteur droit avec flèche 12"/>
          <p:cNvCxnSpPr/>
          <p:nvPr/>
        </p:nvCxnSpPr>
        <p:spPr>
          <a:xfrm flipV="1">
            <a:off x="2771800" y="4013195"/>
            <a:ext cx="792088" cy="495925"/>
          </a:xfrm>
          <a:prstGeom prst="straightConnector1">
            <a:avLst/>
          </a:prstGeom>
          <a:ln w="38100">
            <a:solidFill>
              <a:srgbClr val="90946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375536" y="2690944"/>
            <a:ext cx="2075564" cy="369332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algn="ctr"/>
          </a:lstStyle>
          <a:p>
            <a:r>
              <a:rPr lang="fr-BE" dirty="0" smtClean="0"/>
              <a:t>Commercialisation</a:t>
            </a:r>
            <a:endParaRPr lang="fr-BE" dirty="0"/>
          </a:p>
        </p:txBody>
      </p:sp>
      <p:cxnSp>
        <p:nvCxnSpPr>
          <p:cNvPr id="18" name="Connecteur droit avec flèche 17"/>
          <p:cNvCxnSpPr/>
          <p:nvPr/>
        </p:nvCxnSpPr>
        <p:spPr>
          <a:xfrm>
            <a:off x="1473283" y="3163761"/>
            <a:ext cx="1442533" cy="337247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463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55576" y="467961"/>
            <a:ext cx="806489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fr-FR" altLang="fr-FR" sz="3200" dirty="0" smtClean="0">
                <a:solidFill>
                  <a:srgbClr val="7168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Commercialisation</a:t>
            </a:r>
            <a:endParaRPr lang="fr-FR" altLang="fr-FR" sz="3200" dirty="0">
              <a:solidFill>
                <a:srgbClr val="7168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fr-FR" sz="3200" dirty="0">
              <a:solidFill>
                <a:srgbClr val="7168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0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451100" y="1635968"/>
            <a:ext cx="383222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BE" altLang="fr-FR"/>
          </a:p>
        </p:txBody>
      </p:sp>
      <p:sp>
        <p:nvSpPr>
          <p:cNvPr id="24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451100" y="1635968"/>
            <a:ext cx="383222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BE" altLang="fr-FR"/>
          </a:p>
        </p:txBody>
      </p:sp>
      <p:sp>
        <p:nvSpPr>
          <p:cNvPr id="8" name="Sous-titre 2"/>
          <p:cNvSpPr txBox="1">
            <a:spLocks/>
          </p:cNvSpPr>
          <p:nvPr/>
        </p:nvSpPr>
        <p:spPr>
          <a:xfrm>
            <a:off x="539552" y="1628800"/>
            <a:ext cx="8424936" cy="468199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sz="2800" dirty="0" smtClean="0"/>
              <a:t>Promotion :</a:t>
            </a:r>
          </a:p>
          <a:p>
            <a:pPr lvl="1"/>
            <a:r>
              <a:rPr lang="fr-BE" sz="2500" dirty="0" smtClean="0"/>
              <a:t>Choix des bons outils de promotion (internet, brochures, plate forme, ..)</a:t>
            </a:r>
          </a:p>
          <a:p>
            <a:pPr lvl="1"/>
            <a:r>
              <a:rPr lang="fr-BE" sz="2500" dirty="0" smtClean="0"/>
              <a:t>Démarchage – contact avec les intermédiaires</a:t>
            </a:r>
          </a:p>
          <a:p>
            <a:pPr lvl="1"/>
            <a:r>
              <a:rPr lang="fr-BE" sz="2500" dirty="0" smtClean="0"/>
              <a:t>Evaluation/actualisation/relance </a:t>
            </a:r>
          </a:p>
          <a:p>
            <a:pPr lvl="1"/>
            <a:endParaRPr lang="fr-BE" sz="2500" dirty="0" smtClean="0"/>
          </a:p>
          <a:p>
            <a:r>
              <a:rPr lang="fr-BE" sz="2800" dirty="0" smtClean="0"/>
              <a:t>Communication : </a:t>
            </a:r>
            <a:endParaRPr lang="fr-BE" sz="2500" dirty="0" smtClean="0"/>
          </a:p>
          <a:p>
            <a:pPr lvl="1"/>
            <a:r>
              <a:rPr lang="fr-BE" sz="2500" dirty="0" smtClean="0"/>
              <a:t>Le client : écoute, questionnement, demande…</a:t>
            </a:r>
          </a:p>
          <a:p>
            <a:pPr lvl="1"/>
            <a:r>
              <a:rPr lang="fr-BE" sz="2500" dirty="0" smtClean="0"/>
              <a:t>Suivi des mails/contacts téléphonique</a:t>
            </a:r>
          </a:p>
          <a:p>
            <a:pPr lvl="1"/>
            <a:r>
              <a:rPr lang="fr-BE" sz="2500" dirty="0" smtClean="0"/>
              <a:t>En hébergement : être ambassadeur</a:t>
            </a:r>
          </a:p>
          <a:p>
            <a:pPr lvl="1"/>
            <a:endParaRPr lang="fr-BE" sz="2500" dirty="0" smtClean="0"/>
          </a:p>
          <a:p>
            <a:endParaRPr lang="fr-BE" sz="2000" dirty="0"/>
          </a:p>
        </p:txBody>
      </p:sp>
    </p:spTree>
    <p:extLst>
      <p:ext uri="{BB962C8B-B14F-4D97-AF65-F5344CB8AC3E}">
        <p14:creationId xmlns:p14="http://schemas.microsoft.com/office/powerpoint/2010/main" val="206114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55576" y="467961"/>
            <a:ext cx="806489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fr-FR" altLang="fr-FR" sz="3200" dirty="0" smtClean="0">
                <a:solidFill>
                  <a:srgbClr val="7168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/>
              </a:rPr>
              <a:t>Commercialisation</a:t>
            </a:r>
            <a:endParaRPr lang="fr-FR" altLang="fr-FR" sz="3200" dirty="0">
              <a:solidFill>
                <a:srgbClr val="7168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fr-FR" sz="3200" dirty="0">
              <a:solidFill>
                <a:srgbClr val="7168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/>
            </a:endParaRPr>
          </a:p>
        </p:txBody>
      </p:sp>
      <p:sp>
        <p:nvSpPr>
          <p:cNvPr id="20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451100" y="1635968"/>
            <a:ext cx="383222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fr-BE" altLang="fr-FR">
              <a:solidFill>
                <a:prstClr val="black"/>
              </a:solidFill>
            </a:endParaRPr>
          </a:p>
        </p:txBody>
      </p:sp>
      <p:sp>
        <p:nvSpPr>
          <p:cNvPr id="24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451100" y="1635968"/>
            <a:ext cx="383222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fr-BE" altLang="fr-FR">
              <a:solidFill>
                <a:prstClr val="black"/>
              </a:solidFill>
            </a:endParaRPr>
          </a:p>
        </p:txBody>
      </p:sp>
      <p:sp>
        <p:nvSpPr>
          <p:cNvPr id="8" name="Sous-titre 2"/>
          <p:cNvSpPr txBox="1">
            <a:spLocks/>
          </p:cNvSpPr>
          <p:nvPr/>
        </p:nvSpPr>
        <p:spPr>
          <a:xfrm>
            <a:off x="395536" y="1556792"/>
            <a:ext cx="8424936" cy="468199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71685A"/>
              </a:buClr>
            </a:pPr>
            <a:r>
              <a:rPr lang="fr-BE" sz="2800" dirty="0" smtClean="0">
                <a:solidFill>
                  <a:prstClr val="black"/>
                </a:solidFill>
              </a:rPr>
              <a:t>Mode de commercialisation en saveur</a:t>
            </a:r>
          </a:p>
          <a:p>
            <a:pPr lvl="1">
              <a:buClr>
                <a:srgbClr val="94C600"/>
              </a:buClr>
            </a:pPr>
            <a:r>
              <a:rPr lang="fr-BE" sz="2400" dirty="0" smtClean="0">
                <a:solidFill>
                  <a:prstClr val="black"/>
                </a:solidFill>
              </a:rPr>
              <a:t>Magasin : horaire </a:t>
            </a:r>
            <a:endParaRPr lang="fr-BE" sz="2000" dirty="0" smtClean="0">
              <a:solidFill>
                <a:prstClr val="black"/>
              </a:solidFill>
            </a:endParaRPr>
          </a:p>
          <a:p>
            <a:pPr lvl="1">
              <a:buClr>
                <a:srgbClr val="94C600"/>
              </a:buClr>
            </a:pPr>
            <a:endParaRPr lang="fr-BE" sz="2500" dirty="0" smtClean="0">
              <a:solidFill>
                <a:prstClr val="black"/>
              </a:solidFill>
            </a:endParaRPr>
          </a:p>
          <a:p>
            <a:pPr>
              <a:buClr>
                <a:srgbClr val="71685A"/>
              </a:buClr>
            </a:pPr>
            <a:endParaRPr lang="fr-BE" sz="2000" dirty="0">
              <a:solidFill>
                <a:prstClr val="black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7015810" y="6385449"/>
            <a:ext cx="2128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 smtClean="0">
                <a:solidFill>
                  <a:prstClr val="black"/>
                </a:solidFill>
              </a:rPr>
              <a:t>Enquête « </a:t>
            </a:r>
            <a:r>
              <a:rPr lang="fr-BE" sz="1200" dirty="0" err="1" smtClean="0">
                <a:solidFill>
                  <a:prstClr val="black"/>
                </a:solidFill>
              </a:rPr>
              <a:t>org</a:t>
            </a:r>
            <a:r>
              <a:rPr lang="fr-BE" sz="1200" dirty="0" smtClean="0">
                <a:solidFill>
                  <a:prstClr val="black"/>
                </a:solidFill>
              </a:rPr>
              <a:t> travail »- décembre 2016</a:t>
            </a:r>
            <a:endParaRPr lang="fr-BE" sz="1200" dirty="0">
              <a:solidFill>
                <a:prstClr val="black"/>
              </a:solidFill>
            </a:endParaRPr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7553782"/>
              </p:ext>
            </p:extLst>
          </p:nvPr>
        </p:nvGraphicFramePr>
        <p:xfrm>
          <a:off x="935596" y="2708920"/>
          <a:ext cx="7452828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75714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55576" y="467961"/>
            <a:ext cx="806489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fr-FR" altLang="fr-FR" sz="3200" dirty="0" smtClean="0">
                <a:solidFill>
                  <a:srgbClr val="7168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Commercialisation</a:t>
            </a:r>
            <a:endParaRPr lang="fr-FR" altLang="fr-FR" sz="3200" dirty="0">
              <a:solidFill>
                <a:srgbClr val="7168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fr-FR" sz="3200" dirty="0">
              <a:solidFill>
                <a:srgbClr val="7168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0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451100" y="1635968"/>
            <a:ext cx="383222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BE" altLang="fr-FR"/>
          </a:p>
        </p:txBody>
      </p:sp>
      <p:sp>
        <p:nvSpPr>
          <p:cNvPr id="24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451100" y="1635968"/>
            <a:ext cx="383222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BE" altLang="fr-FR"/>
          </a:p>
        </p:txBody>
      </p:sp>
      <p:sp>
        <p:nvSpPr>
          <p:cNvPr id="8" name="Sous-titre 2"/>
          <p:cNvSpPr txBox="1">
            <a:spLocks/>
          </p:cNvSpPr>
          <p:nvPr/>
        </p:nvSpPr>
        <p:spPr>
          <a:xfrm>
            <a:off x="251520" y="1740581"/>
            <a:ext cx="8424936" cy="468199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lvl="2" indent="0">
              <a:buNone/>
            </a:pPr>
            <a:endParaRPr lang="fr-BE" sz="2000" dirty="0"/>
          </a:p>
        </p:txBody>
      </p:sp>
      <p:sp>
        <p:nvSpPr>
          <p:cNvPr id="7" name="Espace réservé du contenu 9"/>
          <p:cNvSpPr>
            <a:spLocks noGrp="1"/>
          </p:cNvSpPr>
          <p:nvPr>
            <p:ph idx="1"/>
          </p:nvPr>
        </p:nvSpPr>
        <p:spPr>
          <a:xfrm>
            <a:off x="201737" y="1802811"/>
            <a:ext cx="6530504" cy="4610100"/>
          </a:xfrm>
        </p:spPr>
        <p:txBody>
          <a:bodyPr>
            <a:normAutofit fontScale="92500"/>
          </a:bodyPr>
          <a:lstStyle/>
          <a:p>
            <a:pPr marL="446088" lvl="1" indent="-360363">
              <a:tabLst>
                <a:tab pos="263525" algn="l"/>
              </a:tabLst>
              <a:defRPr/>
            </a:pPr>
            <a:r>
              <a:rPr lang="fr-BE" altLang="fr-FR" sz="2500" dirty="0"/>
              <a:t>Vente directe : </a:t>
            </a:r>
          </a:p>
          <a:p>
            <a:pPr marL="0" lvl="2" indent="-457200" eaLnBrk="1" hangingPunct="1">
              <a:spcBef>
                <a:spcPct val="0"/>
              </a:spcBef>
              <a:buFont typeface="Arial" pitchFamily="34" charset="0"/>
              <a:buNone/>
              <a:tabLst>
                <a:tab pos="446088" algn="l"/>
              </a:tabLst>
              <a:defRPr/>
            </a:pPr>
            <a:r>
              <a:rPr lang="fr-BE" altLang="fr-FR" dirty="0" smtClean="0">
                <a:solidFill>
                  <a:srgbClr val="984807"/>
                </a:solidFill>
              </a:rPr>
              <a:t>      </a:t>
            </a:r>
            <a:r>
              <a:rPr lang="fr-BE" altLang="fr-FR" i="1" dirty="0" smtClean="0"/>
              <a:t>le producteur vend sa production directement au </a:t>
            </a:r>
          </a:p>
          <a:p>
            <a:pPr marL="0" lvl="2" indent="-457200" eaLnBrk="1" hangingPunct="1">
              <a:spcBef>
                <a:spcPct val="0"/>
              </a:spcBef>
              <a:buFont typeface="Arial" pitchFamily="34" charset="0"/>
              <a:buNone/>
              <a:tabLst>
                <a:tab pos="446088" algn="l"/>
              </a:tabLst>
              <a:defRPr/>
            </a:pPr>
            <a:r>
              <a:rPr lang="fr-BE" altLang="fr-FR" i="1" dirty="0" smtClean="0"/>
              <a:t>      consommateur final </a:t>
            </a:r>
          </a:p>
          <a:p>
            <a:pPr marL="0" lvl="2" indent="-457200" eaLnBrk="1" hangingPunct="1">
              <a:spcBef>
                <a:spcPct val="0"/>
              </a:spcBef>
              <a:buFont typeface="Arial" pitchFamily="34" charset="0"/>
              <a:buNone/>
              <a:tabLst>
                <a:tab pos="446088" algn="l"/>
              </a:tabLst>
              <a:defRPr/>
            </a:pPr>
            <a:r>
              <a:rPr lang="fr-BE" altLang="fr-FR" i="1" dirty="0"/>
              <a:t> </a:t>
            </a:r>
            <a:r>
              <a:rPr lang="fr-BE" altLang="fr-FR" i="1" dirty="0" smtClean="0"/>
              <a:t>    </a:t>
            </a:r>
            <a:r>
              <a:rPr lang="fr-BE" altLang="fr-FR" i="1" dirty="0"/>
              <a:t> </a:t>
            </a:r>
            <a:r>
              <a:rPr lang="fr-BE" altLang="fr-FR" dirty="0" smtClean="0"/>
              <a:t>(à la ferme, marché, la Ruche qui dit oui,…)</a:t>
            </a:r>
          </a:p>
          <a:p>
            <a:pPr marL="0" lvl="1" indent="-265113" eaLnBrk="1" hangingPunct="1">
              <a:spcBef>
                <a:spcPct val="0"/>
              </a:spcBef>
              <a:buFont typeface="Arial" pitchFamily="34" charset="0"/>
              <a:buNone/>
              <a:tabLst>
                <a:tab pos="446088" algn="l"/>
              </a:tabLst>
              <a:defRPr/>
            </a:pPr>
            <a:endParaRPr lang="fr-BE" altLang="fr-FR" sz="1000" dirty="0" smtClean="0">
              <a:solidFill>
                <a:srgbClr val="984807"/>
              </a:solidFill>
            </a:endParaRPr>
          </a:p>
          <a:p>
            <a:pPr marL="0" lvl="1" indent="-265113" eaLnBrk="1" hangingPunct="1">
              <a:spcBef>
                <a:spcPct val="0"/>
              </a:spcBef>
              <a:buFont typeface="Arial" pitchFamily="34" charset="0"/>
              <a:buNone/>
              <a:tabLst>
                <a:tab pos="446088" algn="l"/>
              </a:tabLst>
              <a:defRPr/>
            </a:pPr>
            <a:endParaRPr lang="fr-BE" altLang="fr-FR" sz="1000" dirty="0" smtClean="0">
              <a:solidFill>
                <a:srgbClr val="984807"/>
              </a:solidFill>
            </a:endParaRPr>
          </a:p>
          <a:p>
            <a:pPr marL="0" lvl="1" indent="-265113" eaLnBrk="1" hangingPunct="1">
              <a:spcBef>
                <a:spcPct val="0"/>
              </a:spcBef>
              <a:buFont typeface="Arial" pitchFamily="34" charset="0"/>
              <a:buNone/>
              <a:tabLst>
                <a:tab pos="446088" algn="l"/>
              </a:tabLst>
              <a:defRPr/>
            </a:pPr>
            <a:endParaRPr lang="fr-BE" altLang="fr-FR" sz="1000" dirty="0">
              <a:solidFill>
                <a:srgbClr val="984807"/>
              </a:solidFill>
            </a:endParaRPr>
          </a:p>
          <a:p>
            <a:pPr marL="0" lvl="1" indent="-265113" eaLnBrk="1" hangingPunct="1">
              <a:spcBef>
                <a:spcPct val="0"/>
              </a:spcBef>
              <a:buFont typeface="Arial" pitchFamily="34" charset="0"/>
              <a:buNone/>
              <a:tabLst>
                <a:tab pos="446088" algn="l"/>
              </a:tabLst>
              <a:defRPr/>
            </a:pPr>
            <a:endParaRPr lang="fr-BE" altLang="fr-FR" sz="1000" dirty="0" smtClean="0">
              <a:solidFill>
                <a:srgbClr val="984807"/>
              </a:solidFill>
            </a:endParaRPr>
          </a:p>
          <a:p>
            <a:pPr marL="0" lvl="1" indent="-265113" eaLnBrk="1" hangingPunct="1">
              <a:spcBef>
                <a:spcPct val="0"/>
              </a:spcBef>
              <a:buFont typeface="Arial" pitchFamily="34" charset="0"/>
              <a:buNone/>
              <a:tabLst>
                <a:tab pos="446088" algn="l"/>
              </a:tabLst>
              <a:defRPr/>
            </a:pPr>
            <a:endParaRPr lang="fr-BE" altLang="fr-FR" sz="1000" dirty="0" smtClean="0">
              <a:solidFill>
                <a:srgbClr val="984807"/>
              </a:solidFill>
            </a:endParaRPr>
          </a:p>
          <a:p>
            <a:pPr marL="446088" lvl="1" indent="-360363">
              <a:tabLst>
                <a:tab pos="263525" algn="l"/>
              </a:tabLst>
              <a:defRPr/>
            </a:pPr>
            <a:r>
              <a:rPr lang="fr-BE" altLang="fr-FR" sz="2500" dirty="0"/>
              <a:t>Circuit-court  (vente indirecte, à un intermédiaire)</a:t>
            </a:r>
          </a:p>
          <a:p>
            <a:pPr marL="0" lvl="2" indent="-457200" eaLnBrk="1" hangingPunct="1">
              <a:spcBef>
                <a:spcPct val="0"/>
              </a:spcBef>
              <a:buFont typeface="Arial" pitchFamily="34" charset="0"/>
              <a:buNone/>
              <a:tabLst>
                <a:tab pos="446088" algn="l"/>
              </a:tabLst>
              <a:defRPr/>
            </a:pPr>
            <a:r>
              <a:rPr lang="fr-BE" altLang="fr-FR" dirty="0" smtClean="0">
                <a:solidFill>
                  <a:srgbClr val="984807"/>
                </a:solidFill>
              </a:rPr>
              <a:t>      </a:t>
            </a:r>
            <a:r>
              <a:rPr lang="fr-BE" altLang="fr-FR" i="1" dirty="0" smtClean="0"/>
              <a:t>le producteur vend sa production à un intermédiaire  ≠   </a:t>
            </a:r>
          </a:p>
          <a:p>
            <a:pPr marL="0" lvl="2" indent="-457200" eaLnBrk="1" hangingPunct="1">
              <a:spcBef>
                <a:spcPct val="0"/>
              </a:spcBef>
              <a:buFont typeface="Arial" pitchFamily="34" charset="0"/>
              <a:buNone/>
              <a:tabLst>
                <a:tab pos="446088" algn="l"/>
              </a:tabLst>
              <a:defRPr/>
            </a:pPr>
            <a:r>
              <a:rPr lang="fr-BE" altLang="fr-FR" i="1" dirty="0"/>
              <a:t> </a:t>
            </a:r>
            <a:r>
              <a:rPr lang="fr-BE" altLang="fr-FR" i="1" dirty="0" smtClean="0"/>
              <a:t>     du consommateur final</a:t>
            </a:r>
          </a:p>
          <a:p>
            <a:pPr marL="0" lvl="2" indent="-457200" eaLnBrk="1" hangingPunct="1">
              <a:spcBef>
                <a:spcPct val="0"/>
              </a:spcBef>
              <a:buFont typeface="Arial" pitchFamily="34" charset="0"/>
              <a:buNone/>
              <a:tabLst>
                <a:tab pos="446088" algn="l"/>
              </a:tabLst>
              <a:defRPr/>
            </a:pPr>
            <a:r>
              <a:rPr lang="fr-BE" altLang="fr-FR" dirty="0" smtClean="0"/>
              <a:t>      L’intermédiaire vend le produit au consommateur :</a:t>
            </a:r>
          </a:p>
          <a:p>
            <a:pPr marL="0" lvl="2" indent="-457200" eaLnBrk="1" hangingPunct="1">
              <a:spcBef>
                <a:spcPct val="0"/>
              </a:spcBef>
              <a:buFont typeface="Arial" pitchFamily="34" charset="0"/>
              <a:buNone/>
              <a:tabLst>
                <a:tab pos="446088" algn="l"/>
              </a:tabLst>
              <a:defRPr/>
            </a:pPr>
            <a:r>
              <a:rPr lang="fr-BE" altLang="fr-FR" dirty="0" smtClean="0"/>
              <a:t>      - en l’état (détaillant, coopérative, GMS,…) </a:t>
            </a:r>
          </a:p>
          <a:p>
            <a:pPr marL="0" lvl="2" indent="-457200" eaLnBrk="1" hangingPunct="1">
              <a:spcBef>
                <a:spcPct val="0"/>
              </a:spcBef>
              <a:buFont typeface="Arial" pitchFamily="34" charset="0"/>
              <a:buNone/>
              <a:tabLst>
                <a:tab pos="446088" algn="l"/>
              </a:tabLst>
              <a:defRPr/>
            </a:pPr>
            <a:r>
              <a:rPr lang="fr-BE" altLang="fr-FR" dirty="0" smtClean="0"/>
              <a:t>      - après transformation (restaurateur, collectivité,…) </a:t>
            </a:r>
          </a:p>
          <a:p>
            <a:pPr marL="0" lvl="2" indent="-457200" eaLnBrk="1" hangingPunct="1">
              <a:spcBef>
                <a:spcPct val="0"/>
              </a:spcBef>
              <a:buFont typeface="Arial" pitchFamily="34" charset="0"/>
              <a:buNone/>
              <a:tabLst>
                <a:tab pos="446088" algn="l"/>
              </a:tabLst>
              <a:defRPr/>
            </a:pPr>
            <a:r>
              <a:rPr lang="fr-BE" altLang="fr-FR" sz="2800" dirty="0" smtClean="0"/>
              <a:t>.</a:t>
            </a:r>
          </a:p>
          <a:p>
            <a:pPr marL="0" lvl="2" indent="-457200" eaLnBrk="1" hangingPunct="1">
              <a:spcBef>
                <a:spcPct val="0"/>
              </a:spcBef>
              <a:buFont typeface="Arial" pitchFamily="34" charset="0"/>
              <a:buNone/>
              <a:tabLst>
                <a:tab pos="446088" algn="l"/>
              </a:tabLst>
              <a:defRPr/>
            </a:pPr>
            <a:endParaRPr lang="fr-BE" altLang="fr-FR" sz="800" dirty="0" smtClean="0">
              <a:solidFill>
                <a:srgbClr val="984807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4" y="1791400"/>
            <a:ext cx="2163763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3" y="4149080"/>
            <a:ext cx="2163763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766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55576" y="467961"/>
            <a:ext cx="806489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fr-FR" altLang="fr-FR" sz="3200" dirty="0" smtClean="0">
                <a:solidFill>
                  <a:srgbClr val="7168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Commercialisation</a:t>
            </a:r>
            <a:endParaRPr lang="fr-FR" altLang="fr-FR" sz="3200" dirty="0">
              <a:solidFill>
                <a:srgbClr val="7168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fr-FR" sz="3200" dirty="0">
              <a:solidFill>
                <a:srgbClr val="7168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0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451100" y="1635968"/>
            <a:ext cx="383222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BE" altLang="fr-FR"/>
          </a:p>
        </p:txBody>
      </p:sp>
      <p:sp>
        <p:nvSpPr>
          <p:cNvPr id="24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451100" y="1635968"/>
            <a:ext cx="383222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BE" altLang="fr-FR"/>
          </a:p>
        </p:txBody>
      </p:sp>
      <p:sp>
        <p:nvSpPr>
          <p:cNvPr id="8" name="Sous-titre 2"/>
          <p:cNvSpPr txBox="1">
            <a:spLocks/>
          </p:cNvSpPr>
          <p:nvPr/>
        </p:nvSpPr>
        <p:spPr>
          <a:xfrm>
            <a:off x="395536" y="1740581"/>
            <a:ext cx="8424936" cy="468199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lvl="2" indent="0">
              <a:buNone/>
            </a:pPr>
            <a:endParaRPr lang="fr-BE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170" t="19445" r="17170" b="-1522"/>
          <a:stretch/>
        </p:blipFill>
        <p:spPr bwMode="auto">
          <a:xfrm>
            <a:off x="-965671" y="1566823"/>
            <a:ext cx="10105119" cy="4742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078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55576" y="467961"/>
            <a:ext cx="806489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fr-FR" altLang="fr-FR" sz="3200" dirty="0" smtClean="0">
                <a:solidFill>
                  <a:srgbClr val="7168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Commercialisation</a:t>
            </a:r>
            <a:endParaRPr lang="fr-FR" altLang="fr-FR" sz="3200" dirty="0">
              <a:solidFill>
                <a:srgbClr val="7168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fr-FR" sz="3200" dirty="0">
              <a:solidFill>
                <a:srgbClr val="7168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0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451100" y="1635968"/>
            <a:ext cx="383222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BE" altLang="fr-FR"/>
          </a:p>
        </p:txBody>
      </p:sp>
      <p:sp>
        <p:nvSpPr>
          <p:cNvPr id="24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451100" y="1635968"/>
            <a:ext cx="383222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BE" altLang="fr-FR"/>
          </a:p>
        </p:txBody>
      </p:sp>
      <p:sp>
        <p:nvSpPr>
          <p:cNvPr id="8" name="Sous-titre 2"/>
          <p:cNvSpPr txBox="1">
            <a:spLocks/>
          </p:cNvSpPr>
          <p:nvPr/>
        </p:nvSpPr>
        <p:spPr>
          <a:xfrm>
            <a:off x="395536" y="1740581"/>
            <a:ext cx="8424936" cy="468199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lvl="2" indent="0">
              <a:buNone/>
            </a:pPr>
            <a:endParaRPr lang="fr-BE" sz="2000" dirty="0"/>
          </a:p>
        </p:txBody>
      </p:sp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8293623"/>
              </p:ext>
            </p:extLst>
          </p:nvPr>
        </p:nvGraphicFramePr>
        <p:xfrm>
          <a:off x="1043608" y="1740581"/>
          <a:ext cx="6018272" cy="3836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27486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55576" y="467961"/>
            <a:ext cx="806489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fr-FR" altLang="fr-FR" sz="3200" dirty="0" smtClean="0">
                <a:solidFill>
                  <a:srgbClr val="7168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Commercialisation</a:t>
            </a:r>
            <a:endParaRPr lang="fr-FR" altLang="fr-FR" sz="3200" dirty="0">
              <a:solidFill>
                <a:srgbClr val="7168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fr-FR" sz="3200" dirty="0">
              <a:solidFill>
                <a:srgbClr val="7168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0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451100" y="1635968"/>
            <a:ext cx="383222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BE" altLang="fr-FR"/>
          </a:p>
        </p:txBody>
      </p:sp>
      <p:sp>
        <p:nvSpPr>
          <p:cNvPr id="24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451100" y="1635968"/>
            <a:ext cx="383222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BE" altLang="fr-FR"/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395536" y="1740581"/>
            <a:ext cx="8748464" cy="468199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fr-BE" sz="2400" dirty="0" smtClean="0"/>
              <a:t>Outre les points d’attention déjà listé au point « Réflexions préalables », quelques spécificités et réflexions sur les modes de commercialisation</a:t>
            </a:r>
            <a:endParaRPr lang="fr-BE" sz="800" dirty="0" smtClean="0"/>
          </a:p>
          <a:p>
            <a:pPr marL="639763" lvl="1" indent="-273050">
              <a:spcBef>
                <a:spcPts val="0"/>
              </a:spcBef>
            </a:pPr>
            <a:r>
              <a:rPr lang="fr-BE" sz="2000" dirty="0"/>
              <a:t>Magasin : </a:t>
            </a:r>
            <a:endParaRPr lang="fr-BE" sz="2000" dirty="0" smtClean="0"/>
          </a:p>
          <a:p>
            <a:pPr marL="366713" lvl="1" indent="0">
              <a:spcBef>
                <a:spcPts val="0"/>
              </a:spcBef>
              <a:buNone/>
            </a:pPr>
            <a:r>
              <a:rPr lang="fr-BE" sz="2000" dirty="0"/>
              <a:t> </a:t>
            </a:r>
            <a:r>
              <a:rPr lang="fr-BE" sz="2000" dirty="0" smtClean="0"/>
              <a:t>   - </a:t>
            </a:r>
            <a:r>
              <a:rPr lang="fr-BE" sz="2000" dirty="0"/>
              <a:t>établir un horaire d’ouverture dès le départ et s’y tenir! </a:t>
            </a:r>
            <a:endParaRPr lang="fr-BE" sz="2000" dirty="0" smtClean="0"/>
          </a:p>
          <a:p>
            <a:pPr marL="366713" lvl="1" indent="0">
              <a:spcBef>
                <a:spcPts val="0"/>
              </a:spcBef>
              <a:buNone/>
            </a:pPr>
            <a:r>
              <a:rPr lang="fr-BE" sz="2000" dirty="0"/>
              <a:t> </a:t>
            </a:r>
            <a:r>
              <a:rPr lang="fr-BE" sz="2000" dirty="0" smtClean="0"/>
              <a:t>   - l’e-commerce ne signifie pas sa mort mais lui donne de la visibilité</a:t>
            </a:r>
            <a:endParaRPr lang="fr-BE" sz="800" dirty="0" smtClean="0"/>
          </a:p>
          <a:p>
            <a:pPr marL="639763" lvl="1" indent="-273050">
              <a:spcBef>
                <a:spcPts val="0"/>
              </a:spcBef>
            </a:pPr>
            <a:r>
              <a:rPr lang="fr-BE" sz="2000" dirty="0" smtClean="0"/>
              <a:t>Colis </a:t>
            </a:r>
            <a:r>
              <a:rPr lang="fr-BE" sz="2000" dirty="0"/>
              <a:t>de </a:t>
            </a:r>
            <a:r>
              <a:rPr lang="fr-BE" sz="2000" dirty="0" smtClean="0"/>
              <a:t>viande :</a:t>
            </a:r>
          </a:p>
          <a:p>
            <a:pPr marL="366713" lvl="1" indent="0">
              <a:spcBef>
                <a:spcPts val="0"/>
              </a:spcBef>
              <a:buNone/>
            </a:pPr>
            <a:r>
              <a:rPr lang="fr-BE" sz="2000" dirty="0" smtClean="0"/>
              <a:t>    - sur commande «tout est vendu » avant l’abattage, pour un bovin (300kg </a:t>
            </a:r>
          </a:p>
          <a:p>
            <a:pPr marL="366713" lvl="1" indent="0">
              <a:spcBef>
                <a:spcPts val="0"/>
              </a:spcBef>
              <a:buNone/>
            </a:pPr>
            <a:r>
              <a:rPr lang="fr-BE" sz="2000" dirty="0"/>
              <a:t> </a:t>
            </a:r>
            <a:r>
              <a:rPr lang="fr-BE" sz="2000" dirty="0" smtClean="0"/>
              <a:t>      viande) : gestion des commandes min 6h, vente max 3h pour 20 à 25 colis</a:t>
            </a:r>
            <a:endParaRPr lang="fr-BE" sz="2400" dirty="0" smtClean="0"/>
          </a:p>
          <a:p>
            <a:pPr marL="639763" lvl="1" indent="-273050">
              <a:spcBef>
                <a:spcPts val="0"/>
              </a:spcBef>
            </a:pPr>
            <a:r>
              <a:rPr lang="fr-BE" sz="2000" dirty="0"/>
              <a:t>Groupements,  </a:t>
            </a:r>
            <a:r>
              <a:rPr lang="fr-BE" sz="2000" dirty="0" smtClean="0"/>
              <a:t>La ruche </a:t>
            </a:r>
            <a:r>
              <a:rPr lang="fr-BE" sz="2000" dirty="0"/>
              <a:t>qui dit oui : </a:t>
            </a:r>
            <a:endParaRPr lang="fr-BE" sz="2000" dirty="0" smtClean="0"/>
          </a:p>
          <a:p>
            <a:pPr marL="366713" lvl="1" indent="0">
              <a:spcBef>
                <a:spcPts val="0"/>
              </a:spcBef>
              <a:buNone/>
            </a:pPr>
            <a:r>
              <a:rPr lang="fr-BE" sz="2000" dirty="0" smtClean="0"/>
              <a:t>    - visibilité mais évaluer temps/chiffre affaire</a:t>
            </a:r>
          </a:p>
          <a:p>
            <a:pPr marL="639763" lvl="1" indent="-273050">
              <a:spcBef>
                <a:spcPts val="0"/>
              </a:spcBef>
            </a:pPr>
            <a:r>
              <a:rPr lang="fr-BE" sz="2000" dirty="0"/>
              <a:t>GMS et B2B en </a:t>
            </a:r>
            <a:r>
              <a:rPr lang="fr-BE" sz="2000" dirty="0" smtClean="0"/>
              <a:t>général</a:t>
            </a:r>
          </a:p>
          <a:p>
            <a:pPr marL="366713" lvl="1" indent="0">
              <a:spcBef>
                <a:spcPts val="0"/>
              </a:spcBef>
              <a:buNone/>
            </a:pPr>
            <a:r>
              <a:rPr lang="fr-BE" sz="2000" dirty="0"/>
              <a:t> </a:t>
            </a:r>
            <a:r>
              <a:rPr lang="fr-BE" sz="2000" dirty="0" smtClean="0"/>
              <a:t>   - logistique de la livraison</a:t>
            </a:r>
          </a:p>
          <a:p>
            <a:pPr marL="366713" lvl="1" indent="0">
              <a:spcBef>
                <a:spcPts val="0"/>
              </a:spcBef>
              <a:buNone/>
            </a:pPr>
            <a:r>
              <a:rPr lang="fr-BE" sz="2000" dirty="0"/>
              <a:t> </a:t>
            </a:r>
            <a:r>
              <a:rPr lang="fr-BE" sz="2000" dirty="0" smtClean="0"/>
              <a:t>   - le métier d’agent commercial demande du temps mais peu rapporter gros</a:t>
            </a:r>
            <a:endParaRPr lang="fr-BE" sz="2000" dirty="0"/>
          </a:p>
        </p:txBody>
      </p:sp>
    </p:spTree>
    <p:extLst>
      <p:ext uri="{BB962C8B-B14F-4D97-AF65-F5344CB8AC3E}">
        <p14:creationId xmlns:p14="http://schemas.microsoft.com/office/powerpoint/2010/main" val="80795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>
                <a:solidFill>
                  <a:srgbClr val="71685A"/>
                </a:solidFill>
              </a:rPr>
              <a:t>Conclusions</a:t>
            </a:r>
            <a:endParaRPr lang="fr-BE" dirty="0">
              <a:solidFill>
                <a:srgbClr val="71685A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1" t="8743" b="32677"/>
          <a:stretch/>
        </p:blipFill>
        <p:spPr>
          <a:xfrm>
            <a:off x="107504" y="2708920"/>
            <a:ext cx="3481136" cy="360040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0" t="8750" r="25410" b="13791"/>
          <a:stretch/>
        </p:blipFill>
        <p:spPr>
          <a:xfrm>
            <a:off x="5436097" y="2708920"/>
            <a:ext cx="3600582" cy="3147108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9" t="17659" r="28962" b="12379"/>
          <a:stretch/>
        </p:blipFill>
        <p:spPr>
          <a:xfrm rot="5400000">
            <a:off x="2998446" y="3022334"/>
            <a:ext cx="3147108" cy="252028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1342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55576" y="467961"/>
            <a:ext cx="806489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fr-FR" altLang="fr-FR" sz="3200" dirty="0" smtClean="0">
                <a:solidFill>
                  <a:srgbClr val="7168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Conclusions</a:t>
            </a:r>
            <a:endParaRPr lang="fr-FR" altLang="fr-FR" sz="3200" dirty="0">
              <a:solidFill>
                <a:srgbClr val="7168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fr-FR" sz="3200" dirty="0">
              <a:solidFill>
                <a:srgbClr val="7168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0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451100" y="1635968"/>
            <a:ext cx="383222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BE" altLang="fr-FR"/>
          </a:p>
        </p:txBody>
      </p:sp>
      <p:sp>
        <p:nvSpPr>
          <p:cNvPr id="24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451100" y="1635968"/>
            <a:ext cx="383222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BE" altLang="fr-FR"/>
          </a:p>
        </p:txBody>
      </p:sp>
      <p:sp>
        <p:nvSpPr>
          <p:cNvPr id="8" name="Sous-titre 2"/>
          <p:cNvSpPr txBox="1">
            <a:spLocks/>
          </p:cNvSpPr>
          <p:nvPr/>
        </p:nvSpPr>
        <p:spPr>
          <a:xfrm>
            <a:off x="395536" y="1635968"/>
            <a:ext cx="8496944" cy="4681990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sz="2800" dirty="0" smtClean="0"/>
              <a:t>L’enquête a apporté des </a:t>
            </a:r>
            <a:r>
              <a:rPr lang="fr-BE" sz="2800" dirty="0"/>
              <a:t>réponses qui motivent à approfondir davantage le sujet pour des raisons économiques et sociales</a:t>
            </a:r>
            <a:r>
              <a:rPr lang="fr-BE" sz="2800" dirty="0" smtClean="0"/>
              <a:t>.</a:t>
            </a:r>
          </a:p>
          <a:p>
            <a:endParaRPr lang="fr-BE" sz="900" dirty="0" smtClean="0"/>
          </a:p>
          <a:p>
            <a:r>
              <a:rPr lang="fr-BE" sz="2800" dirty="0" smtClean="0"/>
              <a:t>« Compter ses heures » un tabou qui a la vie dure en agriculture. Le temps de travail est une composante économique importante dans tout calcul de rentabilité d’une activité professionnelle. Va aussi permettre de mesurer l’efficacité.</a:t>
            </a:r>
          </a:p>
          <a:p>
            <a:endParaRPr lang="fr-BE" sz="900" dirty="0"/>
          </a:p>
          <a:p>
            <a:pPr>
              <a:spcBef>
                <a:spcPts val="0"/>
              </a:spcBef>
            </a:pPr>
            <a:r>
              <a:rPr lang="fr-BE" sz="2800" dirty="0" smtClean="0"/>
              <a:t>Au vu de la satisfaction exprimée par les répondants  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BE" sz="2800" dirty="0" smtClean="0"/>
              <a:t>    - ne pas se surmener : stress, prise de risques = maladie/accident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BE" sz="2800" dirty="0"/>
              <a:t> </a:t>
            </a:r>
            <a:r>
              <a:rPr lang="fr-BE" sz="2800" dirty="0" smtClean="0"/>
              <a:t>   - éviter de s’éparpiller (trop de produits, trop de modes de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BE" sz="2800" dirty="0"/>
              <a:t> </a:t>
            </a:r>
            <a:r>
              <a:rPr lang="fr-BE" sz="2800" dirty="0" smtClean="0"/>
              <a:t>     commercialisations)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BE" sz="2800" dirty="0" smtClean="0"/>
              <a:t>    - </a:t>
            </a:r>
            <a:r>
              <a:rPr lang="fr-BE" sz="2800" dirty="0"/>
              <a:t>s</a:t>
            </a:r>
            <a:r>
              <a:rPr lang="fr-BE" sz="2800" dirty="0" smtClean="0"/>
              <a:t>e mettre des limites, savoir dire non, refuser d’être victime de </a:t>
            </a:r>
            <a:r>
              <a:rPr lang="fr-BE" sz="2800" dirty="0"/>
              <a:t> </a:t>
            </a:r>
            <a:r>
              <a:rPr lang="fr-BE" sz="2800" dirty="0" smtClean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BE" sz="2800" dirty="0"/>
              <a:t> </a:t>
            </a:r>
            <a:r>
              <a:rPr lang="fr-BE" sz="2800" dirty="0" smtClean="0"/>
              <a:t>     son succès.</a:t>
            </a:r>
          </a:p>
          <a:p>
            <a:pPr marL="0" indent="0">
              <a:spcBef>
                <a:spcPts val="0"/>
              </a:spcBef>
              <a:buNone/>
            </a:pPr>
            <a:endParaRPr lang="fr-BE" sz="1000" dirty="0" smtClean="0"/>
          </a:p>
          <a:p>
            <a:r>
              <a:rPr lang="fr-BE" sz="2800" dirty="0" smtClean="0"/>
              <a:t>Pas d’improvisation ! Avant de vous lancer, mûrissez votre projet</a:t>
            </a:r>
            <a:endParaRPr lang="fr-BE" sz="2800" dirty="0"/>
          </a:p>
          <a:p>
            <a:endParaRPr lang="fr-BE" sz="2800" dirty="0"/>
          </a:p>
          <a:p>
            <a:endParaRPr lang="fr-BE" sz="2000" dirty="0"/>
          </a:p>
        </p:txBody>
      </p:sp>
    </p:spTree>
    <p:extLst>
      <p:ext uri="{BB962C8B-B14F-4D97-AF65-F5344CB8AC3E}">
        <p14:creationId xmlns:p14="http://schemas.microsoft.com/office/powerpoint/2010/main" val="169918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683568" y="116632"/>
            <a:ext cx="5061247" cy="1143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BE" sz="3200" dirty="0" smtClean="0">
                <a:solidFill>
                  <a:srgbClr val="7168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environnement de + en + complexe</a:t>
            </a:r>
            <a:endParaRPr lang="fr-BE" sz="3200" dirty="0">
              <a:solidFill>
                <a:srgbClr val="7168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space réservé du contenu 5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409575" y="2204864"/>
            <a:ext cx="7691438" cy="5311775"/>
          </a:xfrm>
          <a:prstGeom prst="rect">
            <a:avLst/>
          </a:prstGeom>
          <a:noFill/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85750" lvl="1" eaLnBrk="1" fontAlgn="auto" hangingPunct="1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q"/>
              <a:tabLst>
                <a:tab pos="266700" algn="l"/>
                <a:tab pos="533400" algn="l"/>
                <a:tab pos="2959100" algn="l"/>
              </a:tabLst>
              <a:defRPr/>
            </a:pPr>
            <a:r>
              <a:rPr lang="fr-BE" altLang="fr-FR" sz="1800" kern="0" dirty="0" smtClean="0">
                <a:solidFill>
                  <a:srgbClr val="000000"/>
                </a:solidFill>
                <a:latin typeface="Verdana"/>
                <a:cs typeface="Arial" charset="0"/>
              </a:rPr>
              <a:t>La main-d’œuvre : </a:t>
            </a:r>
          </a:p>
          <a:p>
            <a:pPr marL="265113" lvl="1" indent="0" eaLnBrk="1" fontAlgn="auto" hangingPunct="1">
              <a:spcBef>
                <a:spcPct val="50000"/>
              </a:spcBef>
              <a:spcAft>
                <a:spcPts val="0"/>
              </a:spcAft>
              <a:buNone/>
              <a:tabLst>
                <a:tab pos="266700" algn="l"/>
                <a:tab pos="533400" algn="l"/>
                <a:tab pos="2959100" algn="l"/>
              </a:tabLst>
              <a:defRPr/>
            </a:pPr>
            <a:r>
              <a:rPr lang="fr-BE" altLang="fr-FR" sz="1800" kern="0" dirty="0" smtClean="0">
                <a:solidFill>
                  <a:srgbClr val="000000"/>
                </a:solidFill>
                <a:latin typeface="Verdana"/>
                <a:cs typeface="Arial" charset="0"/>
              </a:rPr>
              <a:t>diminution (- 3% par an),  la </a:t>
            </a:r>
            <a:r>
              <a:rPr lang="fr-BE" altLang="fr-FR" sz="1800" kern="0" dirty="0">
                <a:solidFill>
                  <a:srgbClr val="000000"/>
                </a:solidFill>
                <a:latin typeface="Verdana"/>
                <a:cs typeface="Arial" charset="0"/>
              </a:rPr>
              <a:t>composition change (conjoint à l’extérieur, - de MO familiale</a:t>
            </a:r>
            <a:r>
              <a:rPr lang="fr-BE" altLang="fr-FR" sz="1800" kern="0" dirty="0" smtClean="0">
                <a:solidFill>
                  <a:srgbClr val="000000"/>
                </a:solidFill>
                <a:latin typeface="Verdana"/>
                <a:cs typeface="Arial" charset="0"/>
              </a:rPr>
              <a:t>,…)</a:t>
            </a:r>
            <a:endParaRPr lang="fr-BE" altLang="fr-FR" sz="1800" kern="0" dirty="0" smtClean="0">
              <a:solidFill>
                <a:srgbClr val="000000"/>
              </a:solidFill>
              <a:latin typeface="Verdana"/>
              <a:cs typeface="Arial" charset="0"/>
              <a:sym typeface="Wingdings" panose="05000000000000000000" pitchFamily="2" charset="2"/>
            </a:endParaRPr>
          </a:p>
          <a:p>
            <a:pPr marL="285750" lvl="1" eaLnBrk="1" fontAlgn="auto" hangingPunct="1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q"/>
              <a:tabLst>
                <a:tab pos="266700" algn="l"/>
                <a:tab pos="533400" algn="l"/>
                <a:tab pos="2959100" algn="l"/>
              </a:tabLst>
              <a:defRPr/>
            </a:pPr>
            <a:r>
              <a:rPr lang="fr-BE" altLang="fr-FR" sz="1800" kern="0" dirty="0">
                <a:solidFill>
                  <a:srgbClr val="000000"/>
                </a:solidFill>
                <a:latin typeface="Verdana"/>
                <a:cs typeface="Arial" charset="0"/>
              </a:rPr>
              <a:t>La taille des exploitations augmente : </a:t>
            </a:r>
          </a:p>
          <a:p>
            <a:pPr marL="265113" lvl="1" indent="0" eaLnBrk="1" fontAlgn="auto" hangingPunct="1">
              <a:spcBef>
                <a:spcPct val="50000"/>
              </a:spcBef>
              <a:spcAft>
                <a:spcPts val="0"/>
              </a:spcAft>
              <a:buNone/>
              <a:tabLst>
                <a:tab pos="266700" algn="l"/>
                <a:tab pos="533400" algn="l"/>
                <a:tab pos="2959100" algn="l"/>
              </a:tabLst>
              <a:defRPr/>
            </a:pPr>
            <a:r>
              <a:rPr lang="fr-BE" altLang="fr-FR" sz="1800" kern="0" dirty="0" smtClean="0">
                <a:solidFill>
                  <a:srgbClr val="000000"/>
                </a:solidFill>
                <a:latin typeface="Verdana"/>
                <a:cs typeface="Arial" charset="0"/>
              </a:rPr>
              <a:t>SAU/exploitation </a:t>
            </a:r>
            <a:r>
              <a:rPr lang="fr-BE" altLang="fr-FR" sz="1800" kern="0" dirty="0">
                <a:solidFill>
                  <a:srgbClr val="000000"/>
                </a:solidFill>
                <a:latin typeface="Verdana"/>
                <a:cs typeface="Arial" charset="0"/>
              </a:rPr>
              <a:t>(+5% par an) </a:t>
            </a:r>
            <a:r>
              <a:rPr lang="fr-BE" altLang="fr-FR" sz="1800" kern="0" dirty="0" smtClean="0">
                <a:solidFill>
                  <a:srgbClr val="000000"/>
                </a:solidFill>
                <a:latin typeface="Verdana"/>
                <a:cs typeface="Arial" charset="0"/>
                <a:sym typeface="Wingdings" panose="05000000000000000000" pitchFamily="2" charset="2"/>
              </a:rPr>
              <a:t>Vous </a:t>
            </a:r>
            <a:r>
              <a:rPr lang="fr-BE" altLang="fr-FR" sz="1800" kern="0" dirty="0">
                <a:solidFill>
                  <a:srgbClr val="000000"/>
                </a:solidFill>
                <a:latin typeface="Verdana"/>
                <a:cs typeface="Arial" charset="0"/>
                <a:sym typeface="Wingdings" panose="05000000000000000000" pitchFamily="2" charset="2"/>
              </a:rPr>
              <a:t>gérez </a:t>
            </a:r>
            <a:r>
              <a:rPr lang="fr-BE" altLang="fr-FR" sz="1800" kern="0" dirty="0" smtClean="0">
                <a:solidFill>
                  <a:srgbClr val="000000"/>
                </a:solidFill>
                <a:latin typeface="Verdana"/>
                <a:cs typeface="Arial" charset="0"/>
                <a:sym typeface="Wingdings" panose="05000000000000000000" pitchFamily="2" charset="2"/>
              </a:rPr>
              <a:t>avec moins de personnes des exploitations de taille plus importante forte pression sur le travail</a:t>
            </a:r>
            <a:endParaRPr lang="fr-BE" sz="1800" kern="0" dirty="0" smtClean="0">
              <a:solidFill>
                <a:srgbClr val="000000"/>
              </a:solidFill>
              <a:latin typeface="Verdana"/>
              <a:cs typeface="Arial" charset="0"/>
            </a:endParaRPr>
          </a:p>
          <a:p>
            <a:pPr marL="285750" lvl="1" eaLnBrk="1" fontAlgn="auto" hangingPunct="1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q"/>
              <a:tabLst>
                <a:tab pos="266700" algn="l"/>
                <a:tab pos="533400" algn="l"/>
                <a:tab pos="2959100" algn="l"/>
              </a:tabLst>
              <a:defRPr/>
            </a:pPr>
            <a:r>
              <a:rPr lang="fr-BE" sz="1800" kern="0" dirty="0" smtClean="0">
                <a:solidFill>
                  <a:srgbClr val="000000"/>
                </a:solidFill>
                <a:latin typeface="Verdana"/>
                <a:cs typeface="Arial" charset="0"/>
              </a:rPr>
              <a:t>Les </a:t>
            </a:r>
            <a:r>
              <a:rPr lang="fr-BE" sz="1800" kern="0" dirty="0">
                <a:solidFill>
                  <a:srgbClr val="000000"/>
                </a:solidFill>
                <a:latin typeface="Verdana"/>
                <a:cs typeface="Arial" charset="0"/>
              </a:rPr>
              <a:t>attentes des agriculteurs ont </a:t>
            </a:r>
            <a:r>
              <a:rPr lang="fr-BE" sz="1800" kern="0" dirty="0" smtClean="0">
                <a:solidFill>
                  <a:srgbClr val="000000"/>
                </a:solidFill>
                <a:latin typeface="Verdana"/>
                <a:cs typeface="Arial" charset="0"/>
              </a:rPr>
              <a:t>changé:</a:t>
            </a:r>
          </a:p>
          <a:p>
            <a:pPr marL="265113" lvl="1" indent="0" eaLnBrk="1" fontAlgn="auto" hangingPunct="1">
              <a:spcBef>
                <a:spcPct val="50000"/>
              </a:spcBef>
              <a:spcAft>
                <a:spcPts val="0"/>
              </a:spcAft>
              <a:buNone/>
              <a:tabLst>
                <a:tab pos="266700" algn="l"/>
                <a:tab pos="533400" algn="l"/>
                <a:tab pos="2959100" algn="l"/>
              </a:tabLst>
              <a:defRPr/>
            </a:pPr>
            <a:r>
              <a:rPr lang="fr-BE" sz="1800" kern="0" dirty="0" smtClean="0">
                <a:solidFill>
                  <a:srgbClr val="000000"/>
                </a:solidFill>
                <a:latin typeface="Verdana"/>
                <a:cs typeface="Arial" charset="0"/>
              </a:rPr>
              <a:t>Fin </a:t>
            </a:r>
            <a:r>
              <a:rPr lang="fr-BE" sz="1800" kern="0" dirty="0">
                <a:solidFill>
                  <a:srgbClr val="000000"/>
                </a:solidFill>
                <a:latin typeface="Verdana"/>
                <a:cs typeface="Arial" charset="0"/>
              </a:rPr>
              <a:t>du « Labeur paysan » </a:t>
            </a:r>
            <a:r>
              <a:rPr lang="fr-BE" sz="1800" kern="0" dirty="0">
                <a:solidFill>
                  <a:srgbClr val="000000"/>
                </a:solidFill>
                <a:latin typeface="Verdana"/>
                <a:cs typeface="Arial" charset="0"/>
                <a:sym typeface="Wingdings" panose="05000000000000000000" pitchFamily="2" charset="2"/>
              </a:rPr>
              <a:t> </a:t>
            </a:r>
            <a:r>
              <a:rPr lang="fr-BE" sz="1800" kern="0" dirty="0">
                <a:solidFill>
                  <a:srgbClr val="000000"/>
                </a:solidFill>
                <a:latin typeface="Verdana"/>
                <a:cs typeface="Arial" charset="0"/>
              </a:rPr>
              <a:t>Aujourd’hui </a:t>
            </a:r>
            <a:r>
              <a:rPr lang="fr-BE" sz="1800" kern="0" dirty="0">
                <a:solidFill>
                  <a:srgbClr val="000000"/>
                </a:solidFill>
                <a:latin typeface="Verdana"/>
                <a:cs typeface="Arial" charset="0"/>
                <a:sym typeface="Wingdings" panose="05000000000000000000" pitchFamily="2" charset="2"/>
              </a:rPr>
              <a:t>, on souhaite une </a:t>
            </a:r>
            <a:r>
              <a:rPr lang="fr-BE" sz="1800" kern="0" dirty="0" smtClean="0">
                <a:solidFill>
                  <a:srgbClr val="000000"/>
                </a:solidFill>
                <a:latin typeface="Verdana"/>
                <a:cs typeface="Arial" charset="0"/>
                <a:sym typeface="Wingdings" panose="05000000000000000000" pitchFamily="2" charset="2"/>
              </a:rPr>
              <a:t>    distinction </a:t>
            </a:r>
            <a:r>
              <a:rPr lang="fr-BE" sz="1800" kern="0" dirty="0">
                <a:solidFill>
                  <a:srgbClr val="000000"/>
                </a:solidFill>
                <a:latin typeface="Verdana"/>
                <a:cs typeface="Arial" charset="0"/>
                <a:sym typeface="Wingdings" panose="05000000000000000000" pitchFamily="2" charset="2"/>
              </a:rPr>
              <a:t>entre vie privée-professionnelle, avoir du temps libre, travailler – au quotidien…</a:t>
            </a:r>
          </a:p>
          <a:p>
            <a:pPr marL="285750" lvl="1" eaLnBrk="1" fontAlgn="auto" hangingPunct="1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q"/>
              <a:tabLst>
                <a:tab pos="266700" algn="l"/>
                <a:tab pos="533400" algn="l"/>
                <a:tab pos="2959100" algn="l"/>
              </a:tabLst>
              <a:defRPr/>
            </a:pPr>
            <a:endParaRPr lang="fr-BE" altLang="fr-FR" sz="1800" kern="0" dirty="0">
              <a:solidFill>
                <a:srgbClr val="000000"/>
              </a:solidFill>
              <a:latin typeface="Verdana"/>
              <a:cs typeface="Arial" charset="0"/>
            </a:endParaRPr>
          </a:p>
          <a:p>
            <a:pPr algn="just">
              <a:defRPr/>
            </a:pPr>
            <a:endParaRPr lang="fr-BE" altLang="fr-FR" sz="2800" kern="0" dirty="0" smtClean="0"/>
          </a:p>
          <a:p>
            <a:pPr lvl="1" algn="just">
              <a:defRPr/>
            </a:pPr>
            <a:endParaRPr lang="fr-BE" altLang="fr-FR" sz="2400" kern="0" dirty="0" smtClean="0"/>
          </a:p>
          <a:p>
            <a:pPr lvl="1" algn="just">
              <a:defRPr/>
            </a:pPr>
            <a:endParaRPr lang="fr-BE" altLang="fr-FR" sz="2400" kern="0" dirty="0" smtClean="0"/>
          </a:p>
          <a:p>
            <a:pPr algn="just">
              <a:defRPr/>
            </a:pPr>
            <a:endParaRPr lang="fr-BE" altLang="fr-FR" sz="2400" kern="0" dirty="0" smtClean="0"/>
          </a:p>
        </p:txBody>
      </p:sp>
      <p:sp>
        <p:nvSpPr>
          <p:cNvPr id="8" name="Text Box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50825" y="1583953"/>
            <a:ext cx="74168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44500" algn="l"/>
                <a:tab pos="29591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444500" algn="l"/>
                <a:tab pos="29591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444500" algn="l"/>
                <a:tab pos="29591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444500" algn="l"/>
                <a:tab pos="29591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444500" algn="l"/>
                <a:tab pos="29591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  <a:tab pos="29591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  <a:tab pos="29591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  <a:tab pos="29591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  <a:tab pos="29591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fr-FR" sz="2400" b="1" kern="0" dirty="0" smtClean="0">
                <a:solidFill>
                  <a:srgbClr val="91B70F"/>
                </a:solidFill>
                <a:sym typeface="Wingdings" pitchFamily="2" charset="2"/>
              </a:rPr>
              <a:t> </a:t>
            </a:r>
            <a:r>
              <a:rPr lang="fr-FR" sz="2400" b="1" kern="0" dirty="0" smtClean="0">
                <a:solidFill>
                  <a:srgbClr val="91B70F"/>
                </a:solidFill>
                <a:latin typeface="+mj-lt"/>
              </a:rPr>
              <a:t>Au niveau interne :</a:t>
            </a:r>
            <a:endParaRPr lang="fr-FR" sz="2400" b="1" kern="0" dirty="0" smtClean="0">
              <a:solidFill>
                <a:srgbClr val="91B70F"/>
              </a:solidFill>
              <a:latin typeface="+mj-lt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51614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contenu 2"/>
          <p:cNvSpPr>
            <a:spLocks noGrp="1"/>
          </p:cNvSpPr>
          <p:nvPr>
            <p:ph type="body" idx="1"/>
          </p:nvPr>
        </p:nvSpPr>
        <p:spPr>
          <a:xfrm>
            <a:off x="395536" y="2636912"/>
            <a:ext cx="7411145" cy="396044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fr-BE" sz="1800" b="1" dirty="0" smtClean="0">
                <a:solidFill>
                  <a:srgbClr val="71685A"/>
                </a:solidFill>
              </a:rPr>
              <a:t>Maryvonne CARLIER </a:t>
            </a:r>
            <a:r>
              <a:rPr lang="fr-BE" sz="1800" dirty="0" smtClean="0">
                <a:solidFill>
                  <a:srgbClr val="71685A"/>
                </a:solidFill>
              </a:rPr>
              <a:t>-</a:t>
            </a:r>
            <a:r>
              <a:rPr lang="fr-BE" sz="1800" b="1" dirty="0" smtClean="0">
                <a:solidFill>
                  <a:srgbClr val="71685A"/>
                </a:solidFill>
              </a:rPr>
              <a:t> </a:t>
            </a:r>
            <a:r>
              <a:rPr lang="fr-BE" sz="1800" dirty="0" smtClean="0">
                <a:solidFill>
                  <a:srgbClr val="71685A"/>
                </a:solidFill>
              </a:rPr>
              <a:t>DIVERSIFERM-Pôle </a:t>
            </a:r>
            <a:r>
              <a:rPr lang="fr-BE" sz="1800" dirty="0">
                <a:solidFill>
                  <a:srgbClr val="71685A"/>
                </a:solidFill>
              </a:rPr>
              <a:t>économique</a:t>
            </a:r>
          </a:p>
          <a:p>
            <a:pPr>
              <a:defRPr/>
            </a:pPr>
            <a:r>
              <a:rPr lang="fr-BE" sz="1800" u="sng" dirty="0" smtClean="0">
                <a:solidFill>
                  <a:schemeClr val="accent6">
                    <a:lumMod val="75000"/>
                  </a:schemeClr>
                </a:solidFill>
                <a:hlinkClick r:id="rId2"/>
              </a:rPr>
              <a:t>www.diversiferm.be</a:t>
            </a:r>
            <a:r>
              <a:rPr lang="fr-BE" sz="1800" u="sng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>
              <a:defRPr/>
            </a:pPr>
            <a:r>
              <a:rPr lang="fr-BE" sz="1800" dirty="0" smtClean="0">
                <a:solidFill>
                  <a:schemeClr val="tx1"/>
                </a:solidFill>
                <a:hlinkClick r:id="rId3"/>
              </a:rPr>
              <a:t>maryvonne.carlier@fwa.be</a:t>
            </a:r>
            <a:r>
              <a:rPr lang="fr-BE" sz="1800" dirty="0" smtClean="0">
                <a:solidFill>
                  <a:schemeClr val="tx1"/>
                </a:solidFill>
              </a:rPr>
              <a:t> – 081/627 453</a:t>
            </a:r>
          </a:p>
          <a:p>
            <a:pPr>
              <a:defRPr/>
            </a:pPr>
            <a:endParaRPr lang="fr-BE" sz="18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fr-BE" sz="1800" b="1" dirty="0" smtClean="0">
                <a:solidFill>
                  <a:srgbClr val="71685A"/>
                </a:solidFill>
              </a:rPr>
              <a:t>Anne VERBOIS </a:t>
            </a:r>
            <a:r>
              <a:rPr lang="fr-BE" sz="1800" dirty="0" smtClean="0">
                <a:solidFill>
                  <a:srgbClr val="71685A"/>
                </a:solidFill>
              </a:rPr>
              <a:t>-</a:t>
            </a:r>
            <a:r>
              <a:rPr lang="fr-BE" sz="1800" b="1" dirty="0" smtClean="0">
                <a:solidFill>
                  <a:srgbClr val="71685A"/>
                </a:solidFill>
              </a:rPr>
              <a:t> </a:t>
            </a:r>
            <a:r>
              <a:rPr lang="fr-BE" sz="1800" dirty="0" smtClean="0">
                <a:solidFill>
                  <a:srgbClr val="71685A"/>
                </a:solidFill>
              </a:rPr>
              <a:t>Accueil Champêtre en Wallonie</a:t>
            </a:r>
            <a:endParaRPr lang="fr-BE" sz="1800" dirty="0">
              <a:solidFill>
                <a:srgbClr val="71685A"/>
              </a:solidFill>
            </a:endParaRPr>
          </a:p>
          <a:p>
            <a:pPr>
              <a:defRPr/>
            </a:pPr>
            <a:r>
              <a:rPr lang="fr-BE" sz="1800" dirty="0">
                <a:solidFill>
                  <a:srgbClr val="909465"/>
                </a:solidFill>
                <a:hlinkClick r:id="rId4"/>
              </a:rPr>
              <a:t>www.accueilchampetre.be</a:t>
            </a:r>
            <a:endParaRPr lang="fr-BE" sz="1800" dirty="0">
              <a:solidFill>
                <a:srgbClr val="909465"/>
              </a:solidFill>
            </a:endParaRPr>
          </a:p>
          <a:p>
            <a:pPr>
              <a:defRPr/>
            </a:pPr>
            <a:r>
              <a:rPr lang="fr-BE" sz="1800" dirty="0" smtClean="0">
                <a:solidFill>
                  <a:schemeClr val="tx1"/>
                </a:solidFill>
                <a:hlinkClick r:id="rId5"/>
              </a:rPr>
              <a:t>anne.verbois@fwa.be</a:t>
            </a:r>
            <a:r>
              <a:rPr lang="fr-BE" sz="1800" dirty="0" smtClean="0">
                <a:solidFill>
                  <a:schemeClr val="tx1"/>
                </a:solidFill>
              </a:rPr>
              <a:t> </a:t>
            </a:r>
            <a:r>
              <a:rPr lang="fr-BE" sz="1800" dirty="0">
                <a:solidFill>
                  <a:schemeClr val="tx1"/>
                </a:solidFill>
              </a:rPr>
              <a:t>- </a:t>
            </a:r>
            <a:r>
              <a:rPr lang="fr-BE" sz="1800" dirty="0" smtClean="0">
                <a:solidFill>
                  <a:schemeClr val="tx1"/>
                </a:solidFill>
              </a:rPr>
              <a:t>081/672 456</a:t>
            </a:r>
          </a:p>
          <a:p>
            <a:pPr>
              <a:defRPr/>
            </a:pPr>
            <a:endParaRPr lang="fr-BE" sz="180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fr-BE" sz="1800" b="1" dirty="0" smtClean="0">
                <a:solidFill>
                  <a:srgbClr val="71685A"/>
                </a:solidFill>
              </a:rPr>
              <a:t>Amélie TURLOT </a:t>
            </a:r>
            <a:r>
              <a:rPr lang="fr-BE" sz="1800" dirty="0">
                <a:solidFill>
                  <a:srgbClr val="71685A"/>
                </a:solidFill>
              </a:rPr>
              <a:t>-</a:t>
            </a:r>
            <a:r>
              <a:rPr lang="fr-BE" sz="1800" b="1" dirty="0" smtClean="0">
                <a:solidFill>
                  <a:srgbClr val="71685A"/>
                </a:solidFill>
              </a:rPr>
              <a:t> </a:t>
            </a:r>
            <a:r>
              <a:rPr lang="fr-BE" sz="1800" dirty="0" smtClean="0">
                <a:solidFill>
                  <a:srgbClr val="71685A"/>
                </a:solidFill>
              </a:rPr>
              <a:t>Centre wallon de Recherches agronomiques</a:t>
            </a:r>
          </a:p>
          <a:p>
            <a:pPr>
              <a:defRPr/>
            </a:pPr>
            <a:r>
              <a:rPr lang="fr-BE" sz="1800" dirty="0" smtClean="0">
                <a:solidFill>
                  <a:srgbClr val="909465"/>
                </a:solidFill>
                <a:hlinkClick r:id="rId6"/>
              </a:rPr>
              <a:t>www.cra.wallonie.be</a:t>
            </a:r>
            <a:endParaRPr lang="fr-BE" sz="1800" dirty="0" smtClean="0">
              <a:solidFill>
                <a:srgbClr val="909465"/>
              </a:solidFill>
            </a:endParaRPr>
          </a:p>
          <a:p>
            <a:pPr>
              <a:defRPr/>
            </a:pPr>
            <a:r>
              <a:rPr lang="fr-BE" sz="1800" dirty="0" smtClean="0">
                <a:solidFill>
                  <a:schemeClr val="tx1"/>
                </a:solidFill>
                <a:hlinkClick r:id="rId7"/>
              </a:rPr>
              <a:t>a.turlot@cra.wallonie.be</a:t>
            </a:r>
            <a:r>
              <a:rPr lang="fr-BE" sz="1800" dirty="0" smtClean="0">
                <a:solidFill>
                  <a:schemeClr val="tx1"/>
                </a:solidFill>
              </a:rPr>
              <a:t> </a:t>
            </a:r>
            <a:r>
              <a:rPr lang="fr-BE" sz="1800" dirty="0">
                <a:solidFill>
                  <a:schemeClr val="tx1"/>
                </a:solidFill>
              </a:rPr>
              <a:t>- </a:t>
            </a:r>
            <a:r>
              <a:rPr lang="fr-BE" sz="1800" dirty="0" smtClean="0">
                <a:solidFill>
                  <a:schemeClr val="tx1"/>
                </a:solidFill>
              </a:rPr>
              <a:t>081/626  997</a:t>
            </a:r>
            <a:endParaRPr lang="fr-BE" sz="1800" dirty="0">
              <a:solidFill>
                <a:schemeClr val="tx1"/>
              </a:solidFill>
            </a:endParaRPr>
          </a:p>
          <a:p>
            <a:pPr>
              <a:defRPr/>
            </a:pPr>
            <a:endParaRPr lang="fr-BE" sz="2200" dirty="0">
              <a:solidFill>
                <a:schemeClr val="tx1"/>
              </a:solidFill>
            </a:endParaRPr>
          </a:p>
          <a:p>
            <a:pPr>
              <a:defRPr/>
            </a:pPr>
            <a:endParaRPr lang="fr-BE" sz="2200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fr-BE" dirty="0">
              <a:solidFill>
                <a:schemeClr val="tx1"/>
              </a:solidFill>
            </a:endParaRPr>
          </a:p>
          <a:p>
            <a:pPr>
              <a:defRPr/>
            </a:pPr>
            <a:endParaRPr lang="fr-BE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fr-BE" dirty="0">
              <a:solidFill>
                <a:schemeClr val="tx1"/>
              </a:solidFill>
            </a:endParaRPr>
          </a:p>
          <a:p>
            <a:endParaRPr lang="fr-BE" dirty="0"/>
          </a:p>
          <a:p>
            <a:endParaRPr lang="fr-BE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/>
              <a:t>Merci de votre attention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902" y="2780928"/>
            <a:ext cx="720080" cy="903258"/>
          </a:xfrm>
          <a:prstGeom prst="rect">
            <a:avLst/>
          </a:prstGeom>
        </p:spPr>
      </p:pic>
      <p:pic>
        <p:nvPicPr>
          <p:cNvPr id="6" name="Picture 8" descr="S:\ACHAMP\Geoffroy\Logos\Logos_ACW\Logo dans encadreÌ vert\Format web et documents office\AccueilChampetre_logo_Encadre_RVB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528" y="4221088"/>
            <a:ext cx="1038829" cy="732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3" t="7974" r="5033" b="11242"/>
          <a:stretch/>
        </p:blipFill>
        <p:spPr>
          <a:xfrm>
            <a:off x="7541039" y="5589240"/>
            <a:ext cx="881807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0783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La production</a:t>
            </a:r>
            <a:endParaRPr lang="fr-BE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11" r="29017" b="42732"/>
          <a:stretch/>
        </p:blipFill>
        <p:spPr>
          <a:xfrm>
            <a:off x="395536" y="2684133"/>
            <a:ext cx="4097341" cy="3583202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684133"/>
            <a:ext cx="4427984" cy="3168352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74" r="26707" b="34448"/>
          <a:stretch/>
        </p:blipFill>
        <p:spPr>
          <a:xfrm>
            <a:off x="3203848" y="4251124"/>
            <a:ext cx="2986447" cy="2016211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92037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3569" y="260350"/>
            <a:ext cx="54006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fr-FR" sz="3200" dirty="0" smtClean="0">
                <a:solidFill>
                  <a:srgbClr val="7168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Principalement deux types de travaux</a:t>
            </a:r>
            <a:endParaRPr lang="fr-FR" sz="3200" dirty="0">
              <a:solidFill>
                <a:srgbClr val="7168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23850" y="1700808"/>
            <a:ext cx="8135938" cy="5070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eaLnBrk="1" fontAlgn="auto" hangingPunct="1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fr-FR" sz="2000" b="1" kern="0" dirty="0" smtClean="0">
                <a:solidFill>
                  <a:prstClr val="black"/>
                </a:solidFill>
                <a:latin typeface="Verdana"/>
                <a:sym typeface="Wingdings"/>
              </a:rPr>
              <a:t>Le travail d’astreinte : </a:t>
            </a:r>
            <a:r>
              <a:rPr lang="fr-FR" sz="2000" kern="0" dirty="0" smtClean="0">
                <a:solidFill>
                  <a:prstClr val="black"/>
                </a:solidFill>
                <a:latin typeface="Verdana"/>
                <a:sym typeface="Wingdings"/>
              </a:rPr>
              <a:t>principalement pour l’élevage. La question ici est : comment mieux m’organiser au quotidien.</a:t>
            </a:r>
          </a:p>
          <a:p>
            <a:pPr marL="1085850" lvl="1" indent="-342900" eaLnBrk="1" fontAlgn="auto" hangingPunct="1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fr-FR" sz="2000" kern="0" dirty="0" smtClean="0">
                <a:solidFill>
                  <a:prstClr val="black"/>
                </a:solidFill>
                <a:latin typeface="Verdana"/>
                <a:sym typeface="Wingdings"/>
              </a:rPr>
              <a:t>En élevage : +/-60% du travail annuel</a:t>
            </a:r>
          </a:p>
          <a:p>
            <a:pPr marL="1085850" lvl="1" indent="-342900" eaLnBrk="1" fontAlgn="auto" hangingPunct="1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fr-FR" sz="2000" kern="0" dirty="0" smtClean="0">
              <a:solidFill>
                <a:prstClr val="black"/>
              </a:solidFill>
              <a:latin typeface="Verdana"/>
              <a:sym typeface="Wingdings"/>
            </a:endParaRPr>
          </a:p>
          <a:p>
            <a:pPr marL="1085850" lvl="1" indent="-342900" eaLnBrk="1" fontAlgn="auto" hangingPunct="1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fr-FR" sz="2000" kern="0" dirty="0">
              <a:solidFill>
                <a:prstClr val="black"/>
              </a:solidFill>
              <a:latin typeface="Verdana"/>
              <a:sym typeface="Wingdings"/>
            </a:endParaRPr>
          </a:p>
          <a:p>
            <a:pPr marL="1085850" lvl="1" indent="-342900" eaLnBrk="1" fontAlgn="auto" hangingPunct="1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fr-FR" sz="2000" kern="0" dirty="0" smtClean="0">
              <a:solidFill>
                <a:prstClr val="black"/>
              </a:solidFill>
              <a:latin typeface="Verdana"/>
              <a:sym typeface="Wingdings"/>
            </a:endParaRPr>
          </a:p>
          <a:p>
            <a:pPr marL="1085850" lvl="1" indent="-342900" eaLnBrk="1" fontAlgn="auto" hangingPunct="1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fr-FR" sz="900" kern="0" dirty="0" smtClean="0">
              <a:solidFill>
                <a:prstClr val="black"/>
              </a:solidFill>
              <a:latin typeface="Verdana"/>
              <a:sym typeface="Wingdings"/>
            </a:endParaRPr>
          </a:p>
          <a:p>
            <a:pPr marL="342900" indent="-342900" eaLnBrk="1" fontAlgn="auto" hangingPunct="1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fr-FR" sz="2000" b="1" kern="0" dirty="0" smtClean="0">
                <a:solidFill>
                  <a:prstClr val="black"/>
                </a:solidFill>
                <a:latin typeface="Verdana"/>
                <a:sym typeface="Wingdings"/>
              </a:rPr>
              <a:t>Le travail de saison </a:t>
            </a:r>
            <a:r>
              <a:rPr lang="fr-FR" sz="2000" kern="0" dirty="0" smtClean="0">
                <a:solidFill>
                  <a:prstClr val="black"/>
                </a:solidFill>
                <a:latin typeface="Verdana"/>
                <a:sym typeface="Wingdings"/>
              </a:rPr>
              <a:t>: pour tous. La question ici est de bien repartir ces activités sur l’année pour ne pas a avoir à faire tout en même temps!</a:t>
            </a:r>
          </a:p>
          <a:p>
            <a:pPr marL="342900" indent="-342900" eaLnBrk="1" fontAlgn="auto" hangingPunct="1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fr-FR" sz="2000" kern="0" dirty="0" smtClean="0">
              <a:solidFill>
                <a:prstClr val="black"/>
              </a:solidFill>
              <a:latin typeface="Verdana"/>
              <a:sym typeface="Wingdings"/>
            </a:endParaRPr>
          </a:p>
          <a:p>
            <a:pPr marL="342900" indent="-342900" eaLnBrk="1" fontAlgn="auto" hangingPunct="1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fr-FR" sz="2000" kern="0" dirty="0" smtClean="0">
              <a:solidFill>
                <a:prstClr val="black"/>
              </a:solidFill>
              <a:latin typeface="Verdana"/>
              <a:sym typeface="Wingdings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979712" y="3284984"/>
            <a:ext cx="5544616" cy="120032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fr-BE" b="1" dirty="0">
                <a:solidFill>
                  <a:srgbClr val="71685A"/>
                </a:solidFill>
              </a:rPr>
              <a:t> </a:t>
            </a:r>
            <a:r>
              <a:rPr lang="fr-FR" b="1" dirty="0">
                <a:solidFill>
                  <a:srgbClr val="71685A"/>
                </a:solidFill>
              </a:rPr>
              <a:t>Le travail d’astreinte </a:t>
            </a:r>
            <a:r>
              <a:rPr lang="fr-FR" dirty="0">
                <a:solidFill>
                  <a:srgbClr val="71685A"/>
                </a:solidFill>
              </a:rPr>
              <a:t>(TA) =</a:t>
            </a:r>
          </a:p>
          <a:p>
            <a:pPr algn="just">
              <a:lnSpc>
                <a:spcPct val="80000"/>
              </a:lnSpc>
              <a:defRPr/>
            </a:pPr>
            <a:r>
              <a:rPr lang="fr-FR" dirty="0" smtClean="0">
                <a:solidFill>
                  <a:srgbClr val="71685A"/>
                </a:solidFill>
              </a:rPr>
              <a:t>Travail </a:t>
            </a:r>
            <a:r>
              <a:rPr lang="fr-FR" dirty="0">
                <a:solidFill>
                  <a:srgbClr val="71685A"/>
                </a:solidFill>
              </a:rPr>
              <a:t>à réaliser quasi quotidiennement, peu différable et peu concentrable.</a:t>
            </a:r>
          </a:p>
          <a:p>
            <a:pPr algn="just">
              <a:lnSpc>
                <a:spcPct val="80000"/>
              </a:lnSpc>
              <a:defRPr/>
            </a:pPr>
            <a:r>
              <a:rPr lang="fr-FR" dirty="0" smtClean="0">
                <a:solidFill>
                  <a:srgbClr val="71685A"/>
                </a:solidFill>
              </a:rPr>
              <a:t>Il </a:t>
            </a:r>
            <a:r>
              <a:rPr lang="fr-FR" dirty="0">
                <a:solidFill>
                  <a:srgbClr val="71685A"/>
                </a:solidFill>
              </a:rPr>
              <a:t>correspond le plus souvent aux soins journaliers des troupeaux (alimentation, soin, paillage, traite…).</a:t>
            </a:r>
          </a:p>
        </p:txBody>
      </p:sp>
    </p:spTree>
    <p:extLst>
      <p:ext uri="{BB962C8B-B14F-4D97-AF65-F5344CB8AC3E}">
        <p14:creationId xmlns:p14="http://schemas.microsoft.com/office/powerpoint/2010/main" val="262262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3568" y="552737"/>
            <a:ext cx="69119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fr-FR" sz="3200" dirty="0">
                <a:solidFill>
                  <a:srgbClr val="7168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Avoir quelques repères simples </a:t>
            </a:r>
            <a:r>
              <a:rPr lang="fr-FR" sz="3200" dirty="0" smtClean="0">
                <a:solidFill>
                  <a:srgbClr val="7168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…</a:t>
            </a:r>
            <a:endParaRPr lang="fr-FR" sz="3200" dirty="0">
              <a:solidFill>
                <a:srgbClr val="7168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23850" y="2060848"/>
            <a:ext cx="8352606" cy="3739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eaLnBrk="1" fontAlgn="auto" hangingPunct="1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fr-FR" sz="2000" kern="0" dirty="0" smtClean="0">
                <a:solidFill>
                  <a:prstClr val="black"/>
                </a:solidFill>
                <a:latin typeface="Verdana"/>
                <a:sym typeface="Wingdings"/>
              </a:rPr>
              <a:t>Un temps d’</a:t>
            </a:r>
            <a:r>
              <a:rPr lang="fr-FR" sz="2000" b="1" kern="0" dirty="0" smtClean="0">
                <a:solidFill>
                  <a:prstClr val="black"/>
                </a:solidFill>
                <a:latin typeface="Verdana"/>
                <a:sym typeface="Wingdings"/>
              </a:rPr>
              <a:t>astreinte</a:t>
            </a:r>
            <a:r>
              <a:rPr lang="fr-FR" sz="2000" kern="0" dirty="0" smtClean="0">
                <a:solidFill>
                  <a:prstClr val="black"/>
                </a:solidFill>
                <a:latin typeface="Verdana"/>
                <a:sym typeface="Wingdings"/>
              </a:rPr>
              <a:t> journalier &gt; 5 h/jour est difficilement supportable pour </a:t>
            </a:r>
            <a:r>
              <a:rPr lang="fr-FR" sz="2000" b="1" kern="0" dirty="0" smtClean="0">
                <a:solidFill>
                  <a:prstClr val="black"/>
                </a:solidFill>
                <a:latin typeface="Verdana"/>
                <a:sym typeface="Wingdings"/>
              </a:rPr>
              <a:t>« bien travailler » </a:t>
            </a:r>
            <a:r>
              <a:rPr lang="fr-FR" sz="2000" kern="0" dirty="0" smtClean="0">
                <a:solidFill>
                  <a:prstClr val="black"/>
                </a:solidFill>
                <a:latin typeface="Verdana"/>
                <a:sym typeface="Wingdings"/>
              </a:rPr>
              <a:t>sur du long terme.</a:t>
            </a:r>
          </a:p>
          <a:p>
            <a:pPr marL="342900" indent="-342900" eaLnBrk="1" fontAlgn="auto" hangingPunct="1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fr-FR" kern="0" dirty="0" smtClean="0">
              <a:solidFill>
                <a:prstClr val="black"/>
              </a:solidFill>
              <a:latin typeface="Verdana"/>
              <a:sym typeface="Wingdings"/>
            </a:endParaRPr>
          </a:p>
          <a:p>
            <a:pPr marL="342900" indent="-342900" eaLnBrk="1" fontAlgn="auto" hangingPunct="1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fr-FR" sz="2000" kern="0" dirty="0" smtClean="0">
                <a:solidFill>
                  <a:prstClr val="black"/>
                </a:solidFill>
                <a:latin typeface="Verdana"/>
                <a:sym typeface="Wingdings"/>
              </a:rPr>
              <a:t>Le temps de </a:t>
            </a:r>
            <a:r>
              <a:rPr lang="fr-FR" sz="2000" b="1" kern="0" dirty="0" smtClean="0">
                <a:solidFill>
                  <a:prstClr val="black"/>
                </a:solidFill>
                <a:latin typeface="Verdana"/>
                <a:sym typeface="Wingdings"/>
              </a:rPr>
              <a:t>traite</a:t>
            </a:r>
            <a:r>
              <a:rPr lang="fr-FR" sz="2000" kern="0" dirty="0" smtClean="0">
                <a:solidFill>
                  <a:prstClr val="black"/>
                </a:solidFill>
                <a:latin typeface="Verdana"/>
                <a:sym typeface="Wingdings"/>
              </a:rPr>
              <a:t>  maximum 1 h 15-1h30/traite pour éviter des problèmes de santé et 1poste pour 5 VL.</a:t>
            </a:r>
          </a:p>
          <a:p>
            <a:pPr marL="342900" indent="-342900" eaLnBrk="1" fontAlgn="auto" hangingPunct="1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fr-FR" kern="0" dirty="0" smtClean="0">
              <a:solidFill>
                <a:prstClr val="black"/>
              </a:solidFill>
              <a:latin typeface="Verdana"/>
              <a:sym typeface="Wingdings"/>
            </a:endParaRPr>
          </a:p>
          <a:p>
            <a:pPr marL="342900" indent="-342900" eaLnBrk="1" fontAlgn="auto" hangingPunct="1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fr-FR" altLang="fr-FR" sz="2000" kern="0" dirty="0">
                <a:solidFill>
                  <a:prstClr val="black"/>
                </a:solidFill>
                <a:latin typeface="Verdana"/>
                <a:sym typeface="Wingdings" pitchFamily="2" charset="2"/>
              </a:rPr>
              <a:t>Les imprévus = +/- 1h par jour de </a:t>
            </a:r>
            <a:r>
              <a:rPr lang="fr-FR" altLang="fr-FR" sz="2000" kern="0" dirty="0" smtClean="0">
                <a:solidFill>
                  <a:prstClr val="black"/>
                </a:solidFill>
                <a:latin typeface="Verdana"/>
                <a:sym typeface="Wingdings" pitchFamily="2" charset="2"/>
              </a:rPr>
              <a:t>moyenne.</a:t>
            </a:r>
          </a:p>
          <a:p>
            <a:pPr marL="342900" indent="-342900" eaLnBrk="1" fontAlgn="auto" hangingPunct="1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fr-FR" altLang="fr-FR" sz="1400" kern="0" dirty="0">
              <a:solidFill>
                <a:prstClr val="black"/>
              </a:solidFill>
              <a:latin typeface="Verdana"/>
              <a:sym typeface="Wingdings" pitchFamily="2" charset="2"/>
            </a:endParaRPr>
          </a:p>
          <a:p>
            <a:pPr marL="342900" indent="-342900" eaLnBrk="1" fontAlgn="auto" hangingPunct="1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fr-FR" sz="2000" kern="0" dirty="0" smtClean="0">
                <a:solidFill>
                  <a:prstClr val="black"/>
                </a:solidFill>
                <a:latin typeface="Verdana"/>
                <a:sym typeface="Wingdings" pitchFamily="2" charset="2"/>
              </a:rPr>
              <a:t>Ne pas négliger l’administratif : min 3h/semaine.</a:t>
            </a:r>
            <a:endParaRPr lang="fr-FR" sz="2000" kern="0" dirty="0" smtClean="0">
              <a:solidFill>
                <a:prstClr val="black"/>
              </a:solidFill>
              <a:latin typeface="Verdana"/>
              <a:sym typeface="Wingdings"/>
            </a:endParaRPr>
          </a:p>
          <a:p>
            <a:pPr marL="342900" indent="-342900" eaLnBrk="1" fontAlgn="auto" hangingPunct="1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fr-FR" sz="2000" kern="0" dirty="0" smtClean="0">
              <a:solidFill>
                <a:prstClr val="black"/>
              </a:solidFill>
              <a:latin typeface="Verdana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220197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49911" y="595373"/>
            <a:ext cx="69119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fr-FR" sz="3200" dirty="0">
                <a:solidFill>
                  <a:srgbClr val="7168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Avoir quelques repères simples </a:t>
            </a:r>
            <a:r>
              <a:rPr lang="fr-FR" sz="3200" dirty="0" smtClean="0">
                <a:solidFill>
                  <a:srgbClr val="7168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…</a:t>
            </a:r>
            <a:endParaRPr lang="fr-FR" sz="3200" dirty="0">
              <a:solidFill>
                <a:srgbClr val="7168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23850" y="1809328"/>
            <a:ext cx="813593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fr-FR" sz="2000" b="1" kern="0" dirty="0" smtClean="0">
              <a:solidFill>
                <a:prstClr val="black"/>
              </a:solidFill>
              <a:latin typeface="Verdana"/>
              <a:sym typeface="Wingdings"/>
            </a:endParaRPr>
          </a:p>
        </p:txBody>
      </p:sp>
      <p:pic>
        <p:nvPicPr>
          <p:cNvPr id="8" name="Image 1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2564904"/>
            <a:ext cx="979488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2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57437"/>
            <a:ext cx="69215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193800" y="1966987"/>
            <a:ext cx="1624013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800" kern="0" dirty="0">
                <a:solidFill>
                  <a:prstClr val="black"/>
                </a:solidFill>
                <a:latin typeface="Verdana"/>
                <a:sym typeface="Wingdings"/>
              </a:rPr>
              <a:t>35h/an/UGB</a:t>
            </a:r>
            <a:endParaRPr lang="fr-BE" sz="1800" dirty="0"/>
          </a:p>
        </p:txBody>
      </p:sp>
      <p:sp>
        <p:nvSpPr>
          <p:cNvPr id="11" name="Rectangle 10"/>
          <p:cNvSpPr/>
          <p:nvPr/>
        </p:nvSpPr>
        <p:spPr>
          <a:xfrm>
            <a:off x="1333500" y="2891929"/>
            <a:ext cx="2932113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800" kern="0" dirty="0">
                <a:solidFill>
                  <a:prstClr val="black"/>
                </a:solidFill>
                <a:latin typeface="Verdana"/>
                <a:sym typeface="Wingdings"/>
              </a:rPr>
              <a:t>15h/an/UGB (races </a:t>
            </a:r>
            <a:r>
              <a:rPr lang="fr-FR" sz="1800" kern="0" dirty="0" err="1">
                <a:solidFill>
                  <a:prstClr val="black"/>
                </a:solidFill>
                <a:latin typeface="Verdana"/>
                <a:sym typeface="Wingdings"/>
              </a:rPr>
              <a:t>fcs</a:t>
            </a:r>
            <a:r>
              <a:rPr lang="fr-FR" sz="1800" kern="0" dirty="0">
                <a:solidFill>
                  <a:prstClr val="black"/>
                </a:solidFill>
                <a:latin typeface="Verdana"/>
                <a:sym typeface="Wingdings"/>
              </a:rPr>
              <a:t>)</a:t>
            </a:r>
            <a:endParaRPr lang="fr-BE" sz="18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789040"/>
            <a:ext cx="56673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520825" y="5801890"/>
            <a:ext cx="1319213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fr-BE" altLang="fr-FR" sz="1800" kern="0" dirty="0">
                <a:solidFill>
                  <a:prstClr val="black"/>
                </a:solidFill>
                <a:latin typeface="Verdana"/>
                <a:sym typeface="Wingdings" pitchFamily="2" charset="2"/>
              </a:rPr>
              <a:t>1h/m²/an</a:t>
            </a:r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 bwMode="auto">
          <a:xfrm>
            <a:off x="5292725" y="1784995"/>
            <a:ext cx="3167063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fr-BE" altLang="fr-FR" sz="2400" kern="0" dirty="0" smtClean="0">
                <a:sym typeface="Wingdings" pitchFamily="2" charset="2"/>
              </a:rPr>
              <a:t>10h/ha (attention au pointe de travail)</a:t>
            </a:r>
          </a:p>
          <a:p>
            <a:pPr lvl="1">
              <a:defRPr/>
            </a:pPr>
            <a:endParaRPr lang="fr-BE" altLang="fr-FR" sz="2000" kern="0" dirty="0" smtClean="0"/>
          </a:p>
          <a:p>
            <a:pPr lvl="1">
              <a:defRPr/>
            </a:pPr>
            <a:endParaRPr lang="fr-BE" altLang="fr-FR" sz="2400" kern="0" dirty="0" smtClean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4811241"/>
            <a:ext cx="8699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333500" y="4655219"/>
            <a:ext cx="4429125" cy="8620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eaLnBrk="1" hangingPunct="1">
              <a:spcBef>
                <a:spcPct val="50000"/>
              </a:spcBef>
              <a:defRPr/>
            </a:pPr>
            <a:r>
              <a:rPr lang="fr-BE" altLang="fr-FR" sz="2000" kern="0" dirty="0">
                <a:sym typeface="Wingdings" pitchFamily="2" charset="2"/>
              </a:rPr>
              <a:t>Naisseur : 12h/truie/an (en plein air + 5h)</a:t>
            </a:r>
          </a:p>
          <a:p>
            <a:pPr marL="0" lvl="1" eaLnBrk="1" hangingPunct="1">
              <a:spcBef>
                <a:spcPct val="50000"/>
              </a:spcBef>
              <a:defRPr/>
            </a:pPr>
            <a:r>
              <a:rPr lang="fr-BE" altLang="fr-FR" sz="2000" kern="0" dirty="0">
                <a:sym typeface="Wingdings" pitchFamily="2" charset="2"/>
              </a:rPr>
              <a:t>Naisseur/engraisseur : 20h/truie/an</a:t>
            </a: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5590753"/>
            <a:ext cx="763588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1382713" y="3896990"/>
            <a:ext cx="1679575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fr-BE" altLang="fr-FR" sz="1800" kern="0" dirty="0">
                <a:solidFill>
                  <a:prstClr val="black"/>
                </a:solidFill>
                <a:latin typeface="Verdana"/>
                <a:sym typeface="Wingdings" pitchFamily="2" charset="2"/>
              </a:rPr>
              <a:t>4h/brebis/an</a:t>
            </a:r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0" y="1821507"/>
            <a:ext cx="50165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Espace réservé du contenu 2"/>
          <p:cNvSpPr txBox="1">
            <a:spLocks/>
          </p:cNvSpPr>
          <p:nvPr/>
        </p:nvSpPr>
        <p:spPr bwMode="auto">
          <a:xfrm>
            <a:off x="5445125" y="2817390"/>
            <a:ext cx="2943225" cy="52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fr-BE" altLang="fr-FR" sz="2400" kern="0" dirty="0" smtClean="0">
                <a:sym typeface="Wingdings" pitchFamily="2" charset="2"/>
              </a:rPr>
              <a:t>4h/ha </a:t>
            </a:r>
          </a:p>
          <a:p>
            <a:pPr algn="l" eaLnBrk="1" hangingPunct="1">
              <a:spcBef>
                <a:spcPct val="50000"/>
              </a:spcBef>
              <a:defRPr/>
            </a:pPr>
            <a:r>
              <a:rPr lang="fr-BE" altLang="fr-FR" sz="2400" kern="0" dirty="0" smtClean="0">
                <a:sym typeface="Wingdings" pitchFamily="2" charset="2"/>
              </a:rPr>
              <a:t>(si récoltées + 6-7h)</a:t>
            </a:r>
          </a:p>
          <a:p>
            <a:pPr lvl="1">
              <a:defRPr/>
            </a:pPr>
            <a:endParaRPr lang="fr-BE" altLang="fr-FR" sz="2000" kern="0" dirty="0" smtClean="0"/>
          </a:p>
          <a:p>
            <a:pPr lvl="1">
              <a:defRPr/>
            </a:pPr>
            <a:endParaRPr lang="fr-BE" altLang="fr-FR" sz="2400" kern="0" dirty="0" smtClean="0"/>
          </a:p>
        </p:txBody>
      </p:sp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998365"/>
            <a:ext cx="646112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989450"/>
            <a:ext cx="68421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5580063" y="4075175"/>
            <a:ext cx="1160462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fr-BE" altLang="fr-FR" sz="1800" kern="0" dirty="0">
                <a:solidFill>
                  <a:prstClr val="black"/>
                </a:solidFill>
                <a:latin typeface="Verdana"/>
                <a:sym typeface="Wingdings" pitchFamily="2" charset="2"/>
              </a:rPr>
              <a:t>500h/an</a:t>
            </a:r>
          </a:p>
        </p:txBody>
      </p:sp>
    </p:spTree>
    <p:extLst>
      <p:ext uri="{BB962C8B-B14F-4D97-AF65-F5344CB8AC3E}">
        <p14:creationId xmlns:p14="http://schemas.microsoft.com/office/powerpoint/2010/main" val="355133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édia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Mé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é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6644</TotalTime>
  <Words>1594</Words>
  <Application>Microsoft Office PowerPoint</Application>
  <PresentationFormat>Affichage à l'écran (4:3)</PresentationFormat>
  <Paragraphs>404</Paragraphs>
  <Slides>50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50</vt:i4>
      </vt:variant>
    </vt:vector>
  </HeadingPairs>
  <TitlesOfParts>
    <vt:vector size="51" baseType="lpstr">
      <vt:lpstr>Médian</vt:lpstr>
      <vt:lpstr>   Les rendez-vous de la diversification 1er février 2017 - Gembloux</vt:lpstr>
      <vt:lpstr>Introduction</vt:lpstr>
      <vt:lpstr>Introduction</vt:lpstr>
      <vt:lpstr>Présentation PowerPoint</vt:lpstr>
      <vt:lpstr>Présentation PowerPoint</vt:lpstr>
      <vt:lpstr>La production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La Diversification</vt:lpstr>
      <vt:lpstr>L’enquête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Réflexion préalable</vt:lpstr>
      <vt:lpstr>Présentation PowerPoint</vt:lpstr>
      <vt:lpstr>Présentation PowerPoint</vt:lpstr>
      <vt:lpstr>Eléments impactant le travail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Conclusions</vt:lpstr>
      <vt:lpstr>Présentation PowerPoint</vt:lpstr>
      <vt:lpstr>Merci de votre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ULg</dc:creator>
  <cp:lastModifiedBy>b.flahaux</cp:lastModifiedBy>
  <cp:revision>358</cp:revision>
  <dcterms:created xsi:type="dcterms:W3CDTF">2013-07-23T06:55:08Z</dcterms:created>
  <dcterms:modified xsi:type="dcterms:W3CDTF">2017-01-31T13:26:53Z</dcterms:modified>
</cp:coreProperties>
</file>